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98" r:id="rId2"/>
    <p:sldId id="309" r:id="rId3"/>
    <p:sldId id="304" r:id="rId4"/>
    <p:sldId id="308" r:id="rId5"/>
    <p:sldId id="310" r:id="rId6"/>
    <p:sldId id="352" r:id="rId7"/>
    <p:sldId id="359" r:id="rId8"/>
    <p:sldId id="360" r:id="rId9"/>
    <p:sldId id="355" r:id="rId10"/>
    <p:sldId id="312" r:id="rId11"/>
    <p:sldId id="311" r:id="rId12"/>
    <p:sldId id="313" r:id="rId13"/>
    <p:sldId id="346" r:id="rId14"/>
    <p:sldId id="315" r:id="rId15"/>
    <p:sldId id="348" r:id="rId16"/>
    <p:sldId id="345" r:id="rId17"/>
    <p:sldId id="316" r:id="rId18"/>
    <p:sldId id="317" r:id="rId19"/>
    <p:sldId id="318" r:id="rId20"/>
    <p:sldId id="319" r:id="rId21"/>
    <p:sldId id="321" r:id="rId22"/>
    <p:sldId id="323" r:id="rId23"/>
    <p:sldId id="324" r:id="rId24"/>
    <p:sldId id="341" r:id="rId25"/>
    <p:sldId id="326" r:id="rId26"/>
    <p:sldId id="327" r:id="rId27"/>
    <p:sldId id="328" r:id="rId28"/>
    <p:sldId id="330" r:id="rId29"/>
    <p:sldId id="329" r:id="rId30"/>
    <p:sldId id="347" r:id="rId31"/>
    <p:sldId id="331" r:id="rId32"/>
    <p:sldId id="333" r:id="rId33"/>
    <p:sldId id="33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p15:clr>
            <a:srgbClr val="A4A3A4"/>
          </p15:clr>
        </p15:guide>
        <p15:guide id="2" orient="horz" pos="993">
          <p15:clr>
            <a:srgbClr val="A4A3A4"/>
          </p15:clr>
        </p15:guide>
        <p15:guide id="3" pos="3839">
          <p15:clr>
            <a:srgbClr val="A4A3A4"/>
          </p15:clr>
        </p15:guide>
        <p15:guide id="4" pos="297">
          <p15:clr>
            <a:srgbClr val="A4A3A4"/>
          </p15:clr>
        </p15:guide>
        <p15:guide id="5" pos="2080">
          <p15:clr>
            <a:srgbClr val="A4A3A4"/>
          </p15:clr>
        </p15:guide>
        <p15:guide id="6" pos="3999">
          <p15:clr>
            <a:srgbClr val="A4A3A4"/>
          </p15:clr>
        </p15:guide>
        <p15:guide id="7" orient="horz" pos="124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La Greca" initials="KLG" lastIdx="1" clrIdx="0"/>
  <p:cmAuthor id="2" name="Liz Mcclanaha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E93"/>
    <a:srgbClr val="3B4783"/>
    <a:srgbClr val="7EB83B"/>
    <a:srgbClr val="6A9831"/>
    <a:srgbClr val="483B86"/>
    <a:srgbClr val="403575"/>
    <a:srgbClr val="E2C335"/>
    <a:srgbClr val="17316A"/>
    <a:srgbClr val="FECB00"/>
    <a:srgbClr val="8EC0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86462" autoAdjust="0"/>
  </p:normalViewPr>
  <p:slideViewPr>
    <p:cSldViewPr snapToGrid="0">
      <p:cViewPr varScale="1">
        <p:scale>
          <a:sx n="110" d="100"/>
          <a:sy n="110" d="100"/>
        </p:scale>
        <p:origin x="1164" y="108"/>
      </p:cViewPr>
      <p:guideLst>
        <p:guide orient="horz" pos="3702"/>
        <p:guide orient="horz" pos="993"/>
        <p:guide pos="3839"/>
        <p:guide pos="297"/>
        <p:guide pos="2080"/>
        <p:guide pos="3999"/>
        <p:guide orient="horz" pos="1249"/>
      </p:guideLst>
    </p:cSldViewPr>
  </p:slideViewPr>
  <p:outlineViewPr>
    <p:cViewPr>
      <p:scale>
        <a:sx n="33" d="100"/>
        <a:sy n="33" d="100"/>
      </p:scale>
      <p:origin x="0" y="-1232"/>
    </p:cViewPr>
  </p:outlineViewPr>
  <p:notesTextViewPr>
    <p:cViewPr>
      <p:scale>
        <a:sx n="3" d="2"/>
        <a:sy n="3" d="2"/>
      </p:scale>
      <p:origin x="0" y="0"/>
    </p:cViewPr>
  </p:notesTextViewPr>
  <p:notesViewPr>
    <p:cSldViewPr snapToGrid="0">
      <p:cViewPr varScale="1">
        <p:scale>
          <a:sx n="53" d="100"/>
          <a:sy n="53" d="100"/>
        </p:scale>
        <p:origin x="179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EA872C-E900-4827-B19C-D8255DB9F008}" type="datetimeFigureOut">
              <a:rPr lang="en-US" smtClean="0"/>
              <a:t>2/21/2020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6EF26D-6C1D-4FC6-A12E-4B6152EF1B9A}" type="slidenum">
              <a:rPr lang="en-US" smtClean="0"/>
              <a:t>‹#›</a:t>
            </a:fld>
            <a:endParaRPr lang="en-US"/>
          </a:p>
        </p:txBody>
      </p:sp>
    </p:spTree>
    <p:extLst>
      <p:ext uri="{BB962C8B-B14F-4D97-AF65-F5344CB8AC3E}">
        <p14:creationId xmlns:p14="http://schemas.microsoft.com/office/powerpoint/2010/main" val="3411255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D31EF-5585-E444-8ED6-16CF7E9562B3}"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69402B-A463-6545-92C7-E2F315AA1ABD}" type="slidenum">
              <a:rPr lang="en-US" smtClean="0"/>
              <a:t>‹#›</a:t>
            </a:fld>
            <a:endParaRPr lang="en-US"/>
          </a:p>
        </p:txBody>
      </p:sp>
    </p:spTree>
    <p:extLst>
      <p:ext uri="{BB962C8B-B14F-4D97-AF65-F5344CB8AC3E}">
        <p14:creationId xmlns:p14="http://schemas.microsoft.com/office/powerpoint/2010/main" val="1457243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69402B-A463-6545-92C7-E2F315AA1ABD}" type="slidenum">
              <a:rPr lang="en-US" smtClean="0"/>
              <a:t>1</a:t>
            </a:fld>
            <a:endParaRPr lang="en-US"/>
          </a:p>
        </p:txBody>
      </p:sp>
    </p:spTree>
    <p:extLst>
      <p:ext uri="{BB962C8B-B14F-4D97-AF65-F5344CB8AC3E}">
        <p14:creationId xmlns:p14="http://schemas.microsoft.com/office/powerpoint/2010/main" val="258264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69402B-A463-6545-92C7-E2F315AA1ABD}" type="slidenum">
              <a:rPr lang="en-US" smtClean="0"/>
              <a:t>2</a:t>
            </a:fld>
            <a:endParaRPr lang="en-US"/>
          </a:p>
        </p:txBody>
      </p:sp>
    </p:spTree>
    <p:extLst>
      <p:ext uri="{BB962C8B-B14F-4D97-AF65-F5344CB8AC3E}">
        <p14:creationId xmlns:p14="http://schemas.microsoft.com/office/powerpoint/2010/main" val="206440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Attributions: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All</a:t>
            </a:r>
            <a:r>
              <a:rPr lang="en-US" baseline="0" dirty="0"/>
              <a:t> original art</a:t>
            </a:r>
            <a:endParaRPr lang="en-US" dirty="0"/>
          </a:p>
          <a:p>
            <a:endParaRPr lang="en-US" dirty="0"/>
          </a:p>
        </p:txBody>
      </p:sp>
      <p:sp>
        <p:nvSpPr>
          <p:cNvPr id="4" name="Date Placeholder 3"/>
          <p:cNvSpPr>
            <a:spLocks noGrp="1"/>
          </p:cNvSpPr>
          <p:nvPr>
            <p:ph type="dt" idx="10"/>
          </p:nvPr>
        </p:nvSpPr>
        <p:spPr/>
        <p:txBody>
          <a:bodyPr/>
          <a:lstStyle/>
          <a:p>
            <a:fld id="{56DAFD41-C2EA-46C4-9313-9913026D132A}" type="datetime1">
              <a:rPr lang="en-GB" smtClean="0"/>
              <a:pPr/>
              <a:t>21/02/2020</a:t>
            </a:fld>
            <a:endParaRPr lang="en-GB"/>
          </a:p>
        </p:txBody>
      </p:sp>
      <p:sp>
        <p:nvSpPr>
          <p:cNvPr id="5" name="Slide Number Placeholder 4"/>
          <p:cNvSpPr>
            <a:spLocks noGrp="1"/>
          </p:cNvSpPr>
          <p:nvPr>
            <p:ph type="sldNum" sz="quarter" idx="11"/>
          </p:nvPr>
        </p:nvSpPr>
        <p:spPr/>
        <p:txBody>
          <a:bodyPr/>
          <a:lstStyle/>
          <a:p>
            <a:fld id="{2B6E0498-7719-403D-8376-0E0E64DE66B2}" type="slidenum">
              <a:rPr lang="en-GB" smtClean="0"/>
              <a:pPr/>
              <a:t>6</a:t>
            </a:fld>
            <a:endParaRPr lang="en-GB"/>
          </a:p>
        </p:txBody>
      </p:sp>
    </p:spTree>
    <p:extLst>
      <p:ext uri="{BB962C8B-B14F-4D97-AF65-F5344CB8AC3E}">
        <p14:creationId xmlns:p14="http://schemas.microsoft.com/office/powerpoint/2010/main" val="83762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Attributions: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kumimoji="1" lang="en-US" sz="1200" b="0" i="0" u="none" strike="noStrike" kern="1200" dirty="0">
                <a:solidFill>
                  <a:schemeClr val="tx1"/>
                </a:solidFill>
                <a:effectLst/>
                <a:latin typeface="Arial" charset="0"/>
                <a:ea typeface="+mn-ea"/>
                <a:cs typeface="+mn-cs"/>
              </a:rPr>
              <a:t>Eduardo </a:t>
            </a:r>
            <a:r>
              <a:rPr kumimoji="1" lang="en-US" sz="1200" b="0" i="0" u="none" strike="noStrike" kern="1200" dirty="0" err="1">
                <a:solidFill>
                  <a:schemeClr val="tx1"/>
                </a:solidFill>
                <a:effectLst/>
                <a:latin typeface="Arial" charset="0"/>
                <a:ea typeface="+mn-ea"/>
                <a:cs typeface="+mn-cs"/>
              </a:rPr>
              <a:t>Sellan</a:t>
            </a:r>
            <a:r>
              <a:rPr kumimoji="1" lang="en-US" sz="1200" b="0" i="0" u="none" strike="noStrike" kern="1200" dirty="0">
                <a:solidFill>
                  <a:schemeClr val="tx1"/>
                </a:solidFill>
                <a:effectLst/>
                <a:latin typeface="Arial" charset="0"/>
                <a:ea typeface="+mn-ea"/>
                <a:cs typeface="+mn-cs"/>
              </a:rPr>
              <a:t> III. "Oil Reserves".  Retrieved from https://commons.wikimedia.org/wiki/File:Oil_reserves.PNG on 08-Apr-2016.  Licensed as Released by Author to Public Domain.</a:t>
            </a:r>
          </a:p>
          <a:p>
            <a:endParaRPr kumimoji="1" lang="en-US" sz="1200" b="0" i="0" u="none" strike="noStrike" kern="1200" dirty="0">
              <a:solidFill>
                <a:schemeClr val="tx1"/>
              </a:solidFill>
              <a:effectLst/>
              <a:latin typeface="Arial" charset="0"/>
              <a:ea typeface="+mn-ea"/>
              <a:cs typeface="+mn-cs"/>
            </a:endParaRPr>
          </a:p>
          <a:p>
            <a:r>
              <a:rPr kumimoji="1" lang="en-US" sz="1200" b="0" i="0" u="none" strike="noStrike" kern="1200" dirty="0">
                <a:solidFill>
                  <a:schemeClr val="tx1"/>
                </a:solidFill>
                <a:effectLst/>
                <a:latin typeface="Arial" charset="0"/>
                <a:ea typeface="+mn-ea"/>
                <a:cs typeface="+mn-cs"/>
              </a:rPr>
              <a:t>Schlumberger. "VBM 2.jpg".  Retrieved from https://mediabank.slb.com/dam/dashboard on 17-Apr-2016.  Licensed as Schlumberger.</a:t>
            </a:r>
            <a:r>
              <a:rPr lang="en-US" dirty="0"/>
              <a:t> </a:t>
            </a:r>
          </a:p>
          <a:p>
            <a:endParaRPr lang="en-US" dirty="0"/>
          </a:p>
          <a:p>
            <a:r>
              <a:rPr kumimoji="1" lang="en-US" sz="1200" b="0" i="0" u="none" strike="noStrike" kern="1200" dirty="0">
                <a:solidFill>
                  <a:schemeClr val="tx1"/>
                </a:solidFill>
                <a:effectLst/>
                <a:latin typeface="Arial" charset="0"/>
                <a:ea typeface="+mn-ea"/>
                <a:cs typeface="+mn-cs"/>
              </a:rPr>
              <a:t>Scott Bauer, USDA ARS. "Honey".  Retrieved from https://commons.wikimedia.org/wiki/File:Runny_hunny.jpg on 08-Apr-2016.  Licensed as Public Domain - Work by US Government.</a:t>
            </a:r>
            <a:r>
              <a:rPr lang="en-US" dirty="0"/>
              <a:t> </a:t>
            </a:r>
          </a:p>
          <a:p>
            <a:endParaRPr lang="en-US" dirty="0"/>
          </a:p>
          <a:p>
            <a:r>
              <a:rPr lang="en-US" dirty="0"/>
              <a:t>Oil</a:t>
            </a:r>
            <a:r>
              <a:rPr lang="en-US" baseline="0" dirty="0"/>
              <a:t> Well, </a:t>
            </a:r>
            <a:r>
              <a:rPr lang="en-US" dirty="0"/>
              <a:t>Tea Kettle, Porosity, and Permeability are original art by author</a:t>
            </a:r>
          </a:p>
        </p:txBody>
      </p:sp>
      <p:sp>
        <p:nvSpPr>
          <p:cNvPr id="4" name="Date Placeholder 3"/>
          <p:cNvSpPr>
            <a:spLocks noGrp="1"/>
          </p:cNvSpPr>
          <p:nvPr>
            <p:ph type="dt" idx="10"/>
          </p:nvPr>
        </p:nvSpPr>
        <p:spPr/>
        <p:txBody>
          <a:bodyPr/>
          <a:lstStyle/>
          <a:p>
            <a:fld id="{56DAFD41-C2EA-46C4-9313-9913026D132A}" type="datetime1">
              <a:rPr lang="en-GB" smtClean="0"/>
              <a:pPr/>
              <a:t>21/02/2020</a:t>
            </a:fld>
            <a:endParaRPr lang="en-GB"/>
          </a:p>
        </p:txBody>
      </p:sp>
      <p:sp>
        <p:nvSpPr>
          <p:cNvPr id="5" name="Slide Number Placeholder 4"/>
          <p:cNvSpPr>
            <a:spLocks noGrp="1"/>
          </p:cNvSpPr>
          <p:nvPr>
            <p:ph type="sldNum" sz="quarter" idx="11"/>
          </p:nvPr>
        </p:nvSpPr>
        <p:spPr/>
        <p:txBody>
          <a:bodyPr/>
          <a:lstStyle/>
          <a:p>
            <a:fld id="{2B6E0498-7719-403D-8376-0E0E64DE66B2}" type="slidenum">
              <a:rPr lang="en-GB" smtClean="0"/>
              <a:pPr/>
              <a:t>9</a:t>
            </a:fld>
            <a:endParaRPr lang="en-GB"/>
          </a:p>
        </p:txBody>
      </p:sp>
    </p:spTree>
    <p:extLst>
      <p:ext uri="{BB962C8B-B14F-4D97-AF65-F5344CB8AC3E}">
        <p14:creationId xmlns:p14="http://schemas.microsoft.com/office/powerpoint/2010/main" val="251388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EBC61D5-7163-46AE-AE86-2BD8B1148BA4}" type="datetime1">
              <a:rPr lang="en-US"/>
              <a:pPr/>
              <a:t>2/21/2020</a:t>
            </a:fld>
            <a:endParaRPr lang="en-US"/>
          </a:p>
        </p:txBody>
      </p:sp>
      <p:sp>
        <p:nvSpPr>
          <p:cNvPr id="7" name="Rectangle 13"/>
          <p:cNvSpPr>
            <a:spLocks noGrp="1" noChangeArrowheads="1"/>
          </p:cNvSpPr>
          <p:nvPr>
            <p:ph type="sldNum" sz="quarter" idx="5"/>
          </p:nvPr>
        </p:nvSpPr>
        <p:spPr>
          <a:ln/>
        </p:spPr>
        <p:txBody>
          <a:bodyPr/>
          <a:lstStyle/>
          <a:p>
            <a:fld id="{65B99248-9460-404B-9460-7CDCEEC8DEEE}" type="slidenum">
              <a:rPr lang="ar-SA"/>
              <a:pPr/>
              <a:t>24</a:t>
            </a:fld>
            <a:endParaRPr lang="en-US"/>
          </a:p>
        </p:txBody>
      </p:sp>
      <p:sp>
        <p:nvSpPr>
          <p:cNvPr id="967682" name="Rectangle 2"/>
          <p:cNvSpPr>
            <a:spLocks noGrp="1" noRot="1" noChangeAspect="1" noChangeArrowheads="1" noTextEdit="1"/>
          </p:cNvSpPr>
          <p:nvPr>
            <p:ph type="sldImg"/>
          </p:nvPr>
        </p:nvSpPr>
        <p:spPr>
          <a:xfrm>
            <a:off x="1184275" y="696913"/>
            <a:ext cx="4645025" cy="3484562"/>
          </a:xfrm>
          <a:ln/>
        </p:spPr>
      </p:sp>
      <p:sp>
        <p:nvSpPr>
          <p:cNvPr id="967683" name="Rectangle 3"/>
          <p:cNvSpPr>
            <a:spLocks noGrp="1" noChangeArrowheads="1"/>
          </p:cNvSpPr>
          <p:nvPr>
            <p:ph type="body" idx="1"/>
          </p:nvPr>
        </p:nvSpPr>
        <p:spPr>
          <a:xfrm>
            <a:off x="701360" y="4416110"/>
            <a:ext cx="5607684" cy="4182427"/>
          </a:xfrm>
        </p:spPr>
        <p:txBody>
          <a:bodyPr/>
          <a:lstStyle/>
          <a:p>
            <a:r>
              <a:rPr lang="en-US" sz="1200" dirty="0"/>
              <a:t>Permeability is the measure of the connected pores. </a:t>
            </a:r>
            <a:r>
              <a:rPr lang="en-US" sz="1200" b="1" dirty="0"/>
              <a:t>Click</a:t>
            </a:r>
            <a:r>
              <a:rPr lang="en-US" sz="1200" dirty="0"/>
              <a:t>  It is highly dependent on the size of the openings of the connected pores, the throat of the pores. You can think of a bottleneck to better understand permeability.</a:t>
            </a:r>
          </a:p>
          <a:p>
            <a:endParaRPr lang="en-US" sz="1200" dirty="0"/>
          </a:p>
          <a:p>
            <a:r>
              <a:rPr lang="en-US" sz="1200" dirty="0"/>
              <a:t>Of course, porosity by itself is useless, permeability by itself is useless too. You need both. Like the traffic on The Bahrain-Saudi causeway. There are a lot of lanes to service users, but you get to that point in the middle where there's only 1 or 2 lanes operating and that creates the jam. Think of the huge number of lanes as your high porosity and the two lanes causing traffic as your low permeability.</a:t>
            </a:r>
          </a:p>
        </p:txBody>
      </p:sp>
    </p:spTree>
    <p:extLst>
      <p:ext uri="{BB962C8B-B14F-4D97-AF65-F5344CB8AC3E}">
        <p14:creationId xmlns:p14="http://schemas.microsoft.com/office/powerpoint/2010/main" val="46294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563293" y="151198"/>
            <a:ext cx="9717372" cy="6706804"/>
            <a:chOff x="-563293" y="151198"/>
            <a:chExt cx="9717372" cy="6706804"/>
          </a:xfrm>
        </p:grpSpPr>
        <p:sp>
          <p:nvSpPr>
            <p:cNvPr id="9" name="Rectangle 8"/>
            <p:cNvSpPr/>
            <p:nvPr/>
          </p:nvSpPr>
          <p:spPr>
            <a:xfrm>
              <a:off x="-2" y="1299295"/>
              <a:ext cx="9154081" cy="5402716"/>
            </a:xfrm>
            <a:prstGeom prst="rect">
              <a:avLst/>
            </a:prstGeom>
            <a:gradFill flip="none" rotWithShape="1">
              <a:gsLst>
                <a:gs pos="75000">
                  <a:schemeClr val="accent5"/>
                </a:gs>
                <a:gs pos="0">
                  <a:schemeClr val="bg1"/>
                </a:gs>
              </a:gsLst>
              <a:lin ang="25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10" name="Rectangle 9"/>
            <p:cNvSpPr/>
            <p:nvPr/>
          </p:nvSpPr>
          <p:spPr>
            <a:xfrm>
              <a:off x="-2" y="6740551"/>
              <a:ext cx="9144001" cy="117451"/>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11" name="Subtitle 2"/>
            <p:cNvSpPr txBox="1">
              <a:spLocks/>
            </p:cNvSpPr>
            <p:nvPr/>
          </p:nvSpPr>
          <p:spPr>
            <a:xfrm>
              <a:off x="499181" y="6427545"/>
              <a:ext cx="8324573" cy="208400"/>
            </a:xfrm>
            <a:prstGeom prst="rect">
              <a:avLst/>
            </a:prstGeom>
          </p:spPr>
          <p:txBody>
            <a:bodyPr vert="horz" lIns="0" tIns="0" rIns="0" bIns="0" rtlCol="0">
              <a:normAutofit/>
            </a:bodyPr>
            <a:lstStyle>
              <a:lvl1pPr marL="0" indent="0" algn="l" defTabSz="457200" rtl="0" eaLnBrk="1" latinLnBrk="0" hangingPunct="1">
                <a:spcBef>
                  <a:spcPts val="0"/>
                </a:spcBef>
                <a:spcAft>
                  <a:spcPts val="0"/>
                </a:spcAft>
                <a:buFont typeface="Arial"/>
                <a:buNone/>
                <a:defRPr sz="1800" kern="1200">
                  <a:solidFill>
                    <a:srgbClr val="0050AA"/>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100" dirty="0">
                  <a:solidFill>
                    <a:schemeClr val="tx1"/>
                  </a:solidFill>
                  <a:latin typeface="Calibri Light"/>
                  <a:cs typeface="Calibri Light"/>
                </a:rPr>
                <a:t>Presented by Society of Petroleum Engineers</a:t>
              </a:r>
            </a:p>
          </p:txBody>
        </p:sp>
        <p:grpSp>
          <p:nvGrpSpPr>
            <p:cNvPr id="12" name="Group 11"/>
            <p:cNvGrpSpPr/>
            <p:nvPr/>
          </p:nvGrpSpPr>
          <p:grpSpPr>
            <a:xfrm>
              <a:off x="-563293" y="151198"/>
              <a:ext cx="9717372" cy="1093972"/>
              <a:chOff x="-563293" y="151198"/>
              <a:chExt cx="9717372" cy="1093972"/>
            </a:xfrm>
          </p:grpSpPr>
          <p:grpSp>
            <p:nvGrpSpPr>
              <p:cNvPr id="13" name="Group 12"/>
              <p:cNvGrpSpPr/>
              <p:nvPr/>
            </p:nvGrpSpPr>
            <p:grpSpPr>
              <a:xfrm>
                <a:off x="-14350" y="151198"/>
                <a:ext cx="9168429" cy="1093972"/>
                <a:chOff x="-14350" y="151198"/>
                <a:chExt cx="9168429" cy="1093972"/>
              </a:xfrm>
            </p:grpSpPr>
            <p:sp>
              <p:nvSpPr>
                <p:cNvPr id="15" name="Rectangle 4"/>
                <p:cNvSpPr>
                  <a:spLocks noChangeArrowheads="1"/>
                </p:cNvSpPr>
                <p:nvPr/>
              </p:nvSpPr>
              <p:spPr bwMode="auto">
                <a:xfrm>
                  <a:off x="-14350" y="151199"/>
                  <a:ext cx="6716089" cy="1093971"/>
                </a:xfrm>
                <a:prstGeom prst="rect">
                  <a:avLst/>
                </a:prstGeom>
                <a:solidFill>
                  <a:schemeClr val="accent1"/>
                </a:solidFill>
                <a:ln w="9525">
                  <a:noFill/>
                  <a:miter lim="800000"/>
                  <a:headEnd/>
                  <a:tailEnd/>
                </a:ln>
              </p:spPr>
              <p:txBody>
                <a:bodyPr wrap="none" anchor="ctr">
                  <a:prstTxWarp prst="textNoShape">
                    <a:avLst/>
                  </a:prstTxWarp>
                </a:bodyPr>
                <a:lstStyle/>
                <a:p>
                  <a:endParaRPr lang="en-US" dirty="0">
                    <a:latin typeface="Arial"/>
                  </a:endParaRPr>
                </a:p>
              </p:txBody>
            </p:sp>
            <p:sp>
              <p:nvSpPr>
                <p:cNvPr id="16" name="Rectangle 4"/>
                <p:cNvSpPr>
                  <a:spLocks noChangeArrowheads="1"/>
                </p:cNvSpPr>
                <p:nvPr/>
              </p:nvSpPr>
              <p:spPr bwMode="auto">
                <a:xfrm>
                  <a:off x="6502319" y="151198"/>
                  <a:ext cx="2651760" cy="1093971"/>
                </a:xfrm>
                <a:prstGeom prst="rect">
                  <a:avLst/>
                </a:prstGeom>
                <a:solidFill>
                  <a:schemeClr val="tx2"/>
                </a:solidFill>
                <a:ln w="9525">
                  <a:noFill/>
                  <a:miter lim="800000"/>
                  <a:headEnd/>
                  <a:tailEnd/>
                </a:ln>
              </p:spPr>
              <p:txBody>
                <a:bodyPr wrap="none" anchor="ctr">
                  <a:prstTxWarp prst="textNoShape">
                    <a:avLst/>
                  </a:prstTxWarp>
                </a:bodyPr>
                <a:lstStyle/>
                <a:p>
                  <a:endParaRPr lang="en-US" dirty="0">
                    <a:latin typeface="Arial"/>
                  </a:endParaRPr>
                </a:p>
              </p:txBody>
            </p:sp>
            <p:sp>
              <p:nvSpPr>
                <p:cNvPr id="17" name="Rectangle 16"/>
                <p:cNvSpPr/>
                <p:nvPr/>
              </p:nvSpPr>
              <p:spPr>
                <a:xfrm>
                  <a:off x="6207980" y="151199"/>
                  <a:ext cx="561171" cy="1093401"/>
                </a:xfrm>
                <a:prstGeom prst="rect">
                  <a:avLst/>
                </a:prstGeom>
                <a:solidFill>
                  <a:schemeClr val="accent5">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3530" y="380840"/>
                  <a:ext cx="2140451" cy="587435"/>
                </a:xfrm>
                <a:prstGeom prst="rect">
                  <a:avLst/>
                </a:prstGeom>
              </p:spPr>
            </p:pic>
          </p:grpSp>
          <p:pic>
            <p:nvPicPr>
              <p:cNvPr id="14" name="Picture 13" descr="white texture.pdf"/>
              <p:cNvPicPr>
                <a:picLocks noChangeAspect="1"/>
              </p:cNvPicPr>
              <p:nvPr/>
            </p:nvPicPr>
            <p:blipFill rotWithShape="1">
              <a:blip r:embed="rId3" cstate="screen">
                <a:alphaModFix amt="3000"/>
                <a:extLst>
                  <a:ext uri="{28A0092B-C50C-407E-A947-70E740481C1C}">
                    <a14:useLocalDpi xmlns:a14="http://schemas.microsoft.com/office/drawing/2010/main"/>
                  </a:ext>
                </a:extLst>
              </a:blip>
              <a:srcRect l="38668"/>
              <a:stretch/>
            </p:blipFill>
            <p:spPr>
              <a:xfrm>
                <a:off x="-563293" y="156633"/>
                <a:ext cx="7336886" cy="1085007"/>
              </a:xfrm>
              <a:prstGeom prst="rect">
                <a:avLst/>
              </a:prstGeom>
            </p:spPr>
          </p:pic>
        </p:grpSp>
      </p:grpSp>
    </p:spTree>
    <p:extLst>
      <p:ext uri="{BB962C8B-B14F-4D97-AF65-F5344CB8AC3E}">
        <p14:creationId xmlns:p14="http://schemas.microsoft.com/office/powerpoint/2010/main" val="15350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3B3D8-4822-0E46-B634-3B33AFCE27DF}"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214354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3B3D8-4822-0E46-B634-3B33AFCE27DF}"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1922741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B416F-21CA-4042-A8F6-31CBEA13BD06}"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1B5A1-2456-4EB8-9ABB-6E8291A0FB0A}" type="slidenum">
              <a:rPr lang="en-US" smtClean="0"/>
              <a:t>‹#›</a:t>
            </a:fld>
            <a:endParaRPr lang="en-US"/>
          </a:p>
        </p:txBody>
      </p:sp>
    </p:spTree>
    <p:extLst>
      <p:ext uri="{BB962C8B-B14F-4D97-AF65-F5344CB8AC3E}">
        <p14:creationId xmlns:p14="http://schemas.microsoft.com/office/powerpoint/2010/main" val="371908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5" name="Slide Number Placeholder 4"/>
          <p:cNvSpPr>
            <a:spLocks noGrp="1"/>
          </p:cNvSpPr>
          <p:nvPr>
            <p:ph type="sldNum" sz="quarter" idx="11"/>
          </p:nvPr>
        </p:nvSpPr>
        <p:spPr/>
        <p:txBody>
          <a:bodyPr/>
          <a:lstStyle>
            <a:lvl1pPr>
              <a:defRPr/>
            </a:lvl1pPr>
          </a:lstStyle>
          <a:p>
            <a:fld id="{93C116C7-04DA-429C-8C7C-4BF684B6DD14}" type="slidenum">
              <a:rPr lang="en-GB"/>
              <a:pPr/>
              <a:t>‹#›</a:t>
            </a:fld>
            <a:endParaRPr lang="en-GB"/>
          </a:p>
        </p:txBody>
      </p:sp>
      <p:sp>
        <p:nvSpPr>
          <p:cNvPr id="6" name="Content Placeholder 2"/>
          <p:cNvSpPr>
            <a:spLocks noGrp="1"/>
          </p:cNvSpPr>
          <p:nvPr>
            <p:ph idx="1" hasCustomPrompt="1"/>
          </p:nvPr>
        </p:nvSpPr>
        <p:spPr>
          <a:xfrm>
            <a:off x="425098" y="1466850"/>
            <a:ext cx="8232239" cy="4400550"/>
          </a:xfrm>
          <a:prstGeom prst="rect">
            <a:avLst/>
          </a:prstGeom>
        </p:spPr>
        <p:txBody>
          <a:bodyPr/>
          <a:lstStyle>
            <a:lvl1pPr>
              <a:buClr>
                <a:srgbClr val="336699"/>
              </a:buClr>
              <a:buFont typeface="Wingdings" pitchFamily="2" charset="2"/>
              <a:buChar char="§"/>
              <a:defRPr sz="2586"/>
            </a:lvl1pPr>
            <a:lvl2pPr>
              <a:buClr>
                <a:srgbClr val="336699"/>
              </a:buClr>
              <a:buSzPct val="100000"/>
              <a:buFont typeface="Tahoma" pitchFamily="34" charset="0"/>
              <a:buChar char="–"/>
              <a:defRPr sz="2216"/>
            </a:lvl2pPr>
            <a:lvl3pPr>
              <a:buClr>
                <a:srgbClr val="336699"/>
              </a:buClr>
              <a:buSzPct val="100000"/>
              <a:buFont typeface="Wingdings" pitchFamily="2" charset="2"/>
              <a:buChar char="§"/>
              <a:defRPr sz="1847"/>
            </a:lvl3pPr>
            <a:lvl4pPr>
              <a:buClr>
                <a:srgbClr val="336699"/>
              </a:buClr>
              <a:buSzPct val="100000"/>
              <a:buFont typeface="Arial Narrow" pitchFamily="34" charset="0"/>
              <a:buChar char="–"/>
              <a:defRPr sz="1662"/>
            </a:lvl4pPr>
            <a:lvl5pPr>
              <a:buClr>
                <a:srgbClr val="336699"/>
              </a:buClr>
              <a:buSzPct val="100000"/>
              <a:defRPr sz="1662"/>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530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5" name="Slide Number Placeholder 4"/>
          <p:cNvSpPr>
            <a:spLocks noGrp="1"/>
          </p:cNvSpPr>
          <p:nvPr>
            <p:ph type="sldNum" sz="quarter" idx="11"/>
          </p:nvPr>
        </p:nvSpPr>
        <p:spPr/>
        <p:txBody>
          <a:bodyPr/>
          <a:lstStyle>
            <a:lvl1pPr>
              <a:defRPr/>
            </a:lvl1pPr>
          </a:lstStyle>
          <a:p>
            <a:fld id="{93C116C7-04DA-429C-8C7C-4BF684B6DD14}" type="slidenum">
              <a:rPr lang="en-GB"/>
              <a:pPr/>
              <a:t>‹#›</a:t>
            </a:fld>
            <a:endParaRPr lang="en-GB"/>
          </a:p>
        </p:txBody>
      </p:sp>
      <p:sp>
        <p:nvSpPr>
          <p:cNvPr id="6" name="Content Placeholder 2"/>
          <p:cNvSpPr>
            <a:spLocks noGrp="1"/>
          </p:cNvSpPr>
          <p:nvPr>
            <p:ph idx="1" hasCustomPrompt="1"/>
          </p:nvPr>
        </p:nvSpPr>
        <p:spPr>
          <a:xfrm>
            <a:off x="425098" y="1466850"/>
            <a:ext cx="8232239" cy="4400550"/>
          </a:xfrm>
          <a:prstGeom prst="rect">
            <a:avLst/>
          </a:prstGeom>
        </p:spPr>
        <p:txBody>
          <a:bodyPr/>
          <a:lstStyle>
            <a:lvl1pPr>
              <a:buClr>
                <a:srgbClr val="336699"/>
              </a:buClr>
              <a:buFont typeface="Wingdings" pitchFamily="2" charset="2"/>
              <a:buChar char="§"/>
              <a:defRPr sz="2586"/>
            </a:lvl1pPr>
            <a:lvl2pPr>
              <a:buClr>
                <a:srgbClr val="336699"/>
              </a:buClr>
              <a:buSzPct val="100000"/>
              <a:buFont typeface="Tahoma" pitchFamily="34" charset="0"/>
              <a:buChar char="–"/>
              <a:defRPr sz="2216"/>
            </a:lvl2pPr>
            <a:lvl3pPr>
              <a:buClr>
                <a:srgbClr val="336699"/>
              </a:buClr>
              <a:buSzPct val="100000"/>
              <a:buFont typeface="Wingdings" pitchFamily="2" charset="2"/>
              <a:buChar char="§"/>
              <a:defRPr sz="1847"/>
            </a:lvl3pPr>
            <a:lvl4pPr>
              <a:buClr>
                <a:srgbClr val="336699"/>
              </a:buClr>
              <a:buSzPct val="100000"/>
              <a:buFont typeface="Arial Narrow" pitchFamily="34" charset="0"/>
              <a:buChar char="–"/>
              <a:defRPr sz="1662"/>
            </a:lvl4pPr>
            <a:lvl5pPr>
              <a:buClr>
                <a:srgbClr val="336699"/>
              </a:buClr>
              <a:buSzPct val="100000"/>
              <a:defRPr sz="1662"/>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018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p:nvSpPr>
        <p:spPr>
          <a:xfrm>
            <a:off x="-2" y="1299295"/>
            <a:ext cx="9154081" cy="5402716"/>
          </a:xfrm>
          <a:prstGeom prst="rect">
            <a:avLst/>
          </a:prstGeom>
          <a:gradFill flip="none" rotWithShape="1">
            <a:gsLst>
              <a:gs pos="75000">
                <a:schemeClr val="accent5"/>
              </a:gs>
              <a:gs pos="0">
                <a:schemeClr val="bg1"/>
              </a:gs>
            </a:gsLst>
            <a:lin ang="25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9" name="Rectangle 8"/>
          <p:cNvSpPr/>
          <p:nvPr/>
        </p:nvSpPr>
        <p:spPr>
          <a:xfrm>
            <a:off x="-2" y="6740551"/>
            <a:ext cx="9144001" cy="117451"/>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10" name="Subtitle 2"/>
          <p:cNvSpPr txBox="1">
            <a:spLocks/>
          </p:cNvSpPr>
          <p:nvPr/>
        </p:nvSpPr>
        <p:spPr>
          <a:xfrm>
            <a:off x="-144289" y="6376743"/>
            <a:ext cx="8324573" cy="208400"/>
          </a:xfrm>
          <a:prstGeom prst="rect">
            <a:avLst/>
          </a:prstGeom>
        </p:spPr>
        <p:txBody>
          <a:bodyPr vert="horz" lIns="0" tIns="0" rIns="0" bIns="0" rtlCol="0">
            <a:normAutofit/>
          </a:bodyPr>
          <a:lstStyle>
            <a:lvl1pPr marL="0" indent="0" algn="l" defTabSz="457200" rtl="0" eaLnBrk="1" latinLnBrk="0" hangingPunct="1">
              <a:spcBef>
                <a:spcPts val="0"/>
              </a:spcBef>
              <a:spcAft>
                <a:spcPts val="0"/>
              </a:spcAft>
              <a:buFont typeface="Arial"/>
              <a:buNone/>
              <a:defRPr sz="1800" kern="1200">
                <a:solidFill>
                  <a:srgbClr val="0050AA"/>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100" dirty="0">
                <a:solidFill>
                  <a:schemeClr val="tx1"/>
                </a:solidFill>
                <a:latin typeface="Calibri Light"/>
                <a:cs typeface="Calibri Light"/>
              </a:rPr>
              <a:t>Presented by Society of Petroleum Engineers</a:t>
            </a:r>
          </a:p>
        </p:txBody>
      </p:sp>
      <p:sp>
        <p:nvSpPr>
          <p:cNvPr id="14" name="Rectangle 4"/>
          <p:cNvSpPr>
            <a:spLocks noChangeArrowheads="1"/>
          </p:cNvSpPr>
          <p:nvPr/>
        </p:nvSpPr>
        <p:spPr bwMode="auto">
          <a:xfrm>
            <a:off x="-14350" y="151199"/>
            <a:ext cx="6716089" cy="1093971"/>
          </a:xfrm>
          <a:prstGeom prst="rect">
            <a:avLst/>
          </a:prstGeom>
          <a:solidFill>
            <a:srgbClr val="7EB83B"/>
          </a:solidFill>
          <a:ln w="9525">
            <a:noFill/>
            <a:miter lim="800000"/>
            <a:headEnd/>
            <a:tailEnd/>
          </a:ln>
        </p:spPr>
        <p:txBody>
          <a:bodyPr wrap="none" anchor="ctr">
            <a:prstTxWarp prst="textNoShape">
              <a:avLst/>
            </a:prstTxWarp>
          </a:bodyPr>
          <a:lstStyle/>
          <a:p>
            <a:endParaRPr lang="en-US" dirty="0">
              <a:latin typeface="Arial"/>
            </a:endParaRPr>
          </a:p>
        </p:txBody>
      </p:sp>
      <p:sp>
        <p:nvSpPr>
          <p:cNvPr id="15" name="Rectangle 4"/>
          <p:cNvSpPr>
            <a:spLocks noChangeArrowheads="1"/>
          </p:cNvSpPr>
          <p:nvPr/>
        </p:nvSpPr>
        <p:spPr bwMode="auto">
          <a:xfrm>
            <a:off x="6502319" y="151198"/>
            <a:ext cx="2651760" cy="1093971"/>
          </a:xfrm>
          <a:prstGeom prst="rect">
            <a:avLst/>
          </a:prstGeom>
          <a:solidFill>
            <a:srgbClr val="404E93"/>
          </a:solidFill>
          <a:ln w="9525">
            <a:noFill/>
            <a:miter lim="800000"/>
            <a:headEnd/>
            <a:tailEnd/>
          </a:ln>
        </p:spPr>
        <p:txBody>
          <a:bodyPr wrap="none" anchor="ctr">
            <a:prstTxWarp prst="textNoShape">
              <a:avLst/>
            </a:prstTxWarp>
          </a:bodyPr>
          <a:lstStyle/>
          <a:p>
            <a:endParaRPr lang="en-US" dirty="0">
              <a:latin typeface="Arial"/>
            </a:endParaRPr>
          </a:p>
        </p:txBody>
      </p:sp>
      <p:sp>
        <p:nvSpPr>
          <p:cNvPr id="16" name="Rectangle 15"/>
          <p:cNvSpPr/>
          <p:nvPr/>
        </p:nvSpPr>
        <p:spPr>
          <a:xfrm>
            <a:off x="6207980" y="151199"/>
            <a:ext cx="561171" cy="1093401"/>
          </a:xfrm>
          <a:prstGeom prst="rect">
            <a:avLst/>
          </a:prstGeom>
          <a:solidFill>
            <a:schemeClr val="accent5">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3530" y="380840"/>
            <a:ext cx="2140451" cy="587435"/>
          </a:xfrm>
          <a:prstGeom prst="rect">
            <a:avLst/>
          </a:prstGeom>
        </p:spPr>
      </p:pic>
      <p:pic>
        <p:nvPicPr>
          <p:cNvPr id="13" name="Picture 12" descr="white texture.pdf"/>
          <p:cNvPicPr>
            <a:picLocks noChangeAspect="1"/>
          </p:cNvPicPr>
          <p:nvPr/>
        </p:nvPicPr>
        <p:blipFill rotWithShape="1">
          <a:blip r:embed="rId3" cstate="screen">
            <a:alphaModFix amt="3000"/>
            <a:extLst>
              <a:ext uri="{28A0092B-C50C-407E-A947-70E740481C1C}">
                <a14:useLocalDpi xmlns:a14="http://schemas.microsoft.com/office/drawing/2010/main"/>
              </a:ext>
            </a:extLst>
          </a:blip>
          <a:srcRect l="43307" r="-1"/>
          <a:stretch/>
        </p:blipFill>
        <p:spPr>
          <a:xfrm>
            <a:off x="0" y="156633"/>
            <a:ext cx="6782054" cy="1085007"/>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16414" y="6316135"/>
            <a:ext cx="643462" cy="321731"/>
          </a:xfrm>
          <a:prstGeom prst="rect">
            <a:avLst/>
          </a:prstGeom>
        </p:spPr>
      </p:pic>
      <p:grpSp>
        <p:nvGrpSpPr>
          <p:cNvPr id="11" name="Group 10"/>
          <p:cNvGrpSpPr/>
          <p:nvPr userDrawn="1"/>
        </p:nvGrpSpPr>
        <p:grpSpPr>
          <a:xfrm>
            <a:off x="350338" y="1710182"/>
            <a:ext cx="549401" cy="4811933"/>
            <a:chOff x="468033" y="1523046"/>
            <a:chExt cx="563649" cy="4936724"/>
          </a:xfrm>
        </p:grpSpPr>
        <p:pic>
          <p:nvPicPr>
            <p:cNvPr id="12" name="Picture 10" descr="energy sources"/>
            <p:cNvPicPr>
              <a:picLocks noChangeAspect="1" noChangeArrowheads="1"/>
            </p:cNvPicPr>
            <p:nvPr userDrawn="1"/>
          </p:nvPicPr>
          <p:blipFill>
            <a:blip r:embed="rId5" cstate="screen"/>
            <a:srcRect/>
            <a:stretch>
              <a:fillRect/>
            </a:stretch>
          </p:blipFill>
          <p:spPr bwMode="auto">
            <a:xfrm>
              <a:off x="468033" y="1523046"/>
              <a:ext cx="563648" cy="1600200"/>
            </a:xfrm>
            <a:prstGeom prst="rect">
              <a:avLst/>
            </a:prstGeom>
            <a:noFill/>
            <a:ln w="9525">
              <a:noFill/>
              <a:miter lim="800000"/>
              <a:headEnd/>
              <a:tailEnd/>
            </a:ln>
          </p:spPr>
        </p:pic>
        <p:pic>
          <p:nvPicPr>
            <p:cNvPr id="19" name="Picture 10" descr="energy sources"/>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469817" y="4875846"/>
              <a:ext cx="550567" cy="1583924"/>
            </a:xfrm>
            <a:prstGeom prst="rect">
              <a:avLst/>
            </a:prstGeom>
            <a:noFill/>
            <a:ln w="9525">
              <a:noFill/>
              <a:miter lim="800000"/>
              <a:headEnd/>
              <a:tailEnd/>
            </a:ln>
          </p:spPr>
        </p:pic>
        <p:pic>
          <p:nvPicPr>
            <p:cNvPr id="20" name="Picture 10" descr="energy sources"/>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468034" y="3199446"/>
              <a:ext cx="563648" cy="1579316"/>
            </a:xfrm>
            <a:prstGeom prst="rect">
              <a:avLst/>
            </a:prstGeom>
            <a:noFill/>
            <a:ln w="9525">
              <a:noFill/>
              <a:miter lim="800000"/>
              <a:headEnd/>
              <a:tailEnd/>
            </a:ln>
          </p:spPr>
        </p:pic>
      </p:grpSp>
    </p:spTree>
    <p:extLst>
      <p:ext uri="{BB962C8B-B14F-4D97-AF65-F5344CB8AC3E}">
        <p14:creationId xmlns:p14="http://schemas.microsoft.com/office/powerpoint/2010/main" val="271514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3B3D8-4822-0E46-B634-3B33AFCE27DF}"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2031770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3B3D8-4822-0E46-B634-3B33AFCE27DF}"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2998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3B3D8-4822-0E46-B634-3B33AFCE27DF}" type="datetimeFigureOut">
              <a:rPr lang="en-US" smtClean="0"/>
              <a:t>2/21/2020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62820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3B3D8-4822-0E46-B634-3B33AFCE27DF}" type="datetimeFigureOut">
              <a:rPr lang="en-US" smtClean="0"/>
              <a:t>2/21/2020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303825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3B3D8-4822-0E46-B634-3B33AFCE27DF}" type="datetimeFigureOut">
              <a:rPr lang="en-US" smtClean="0"/>
              <a:t>2/21/2020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128787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3B3D8-4822-0E46-B634-3B33AFCE27DF}"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42223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3B3D8-4822-0E46-B634-3B33AFCE27DF}"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D36-C645-8E46-85E4-914B4F8A7B2B}" type="slidenum">
              <a:rPr lang="en-US" smtClean="0"/>
              <a:t>‹#›</a:t>
            </a:fld>
            <a:endParaRPr lang="en-US"/>
          </a:p>
        </p:txBody>
      </p:sp>
    </p:spTree>
    <p:extLst>
      <p:ext uri="{BB962C8B-B14F-4D97-AF65-F5344CB8AC3E}">
        <p14:creationId xmlns:p14="http://schemas.microsoft.com/office/powerpoint/2010/main" val="188158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3B3D8-4822-0E46-B634-3B33AFCE27DF}" type="datetimeFigureOut">
              <a:rPr lang="en-US" smtClean="0"/>
              <a:t>2/21/2020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3BD36-C645-8E46-85E4-914B4F8A7B2B}" type="slidenum">
              <a:rPr lang="en-US" smtClean="0"/>
              <a:t>‹#›</a:t>
            </a:fld>
            <a:endParaRPr lang="en-US"/>
          </a:p>
        </p:txBody>
      </p:sp>
    </p:spTree>
    <p:extLst>
      <p:ext uri="{BB962C8B-B14F-4D97-AF65-F5344CB8AC3E}">
        <p14:creationId xmlns:p14="http://schemas.microsoft.com/office/powerpoint/2010/main" val="409900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tiff"/><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cVBAU_YlRW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gi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 y="1447800"/>
            <a:ext cx="9154081" cy="4538133"/>
          </a:xfrm>
          <a:prstGeom prst="rect">
            <a:avLst/>
          </a:prstGeom>
          <a:gradFill flip="none" rotWithShape="1">
            <a:gsLst>
              <a:gs pos="36000">
                <a:schemeClr val="accent5"/>
              </a:gs>
              <a:gs pos="0">
                <a:srgbClr val="FFFFFF"/>
              </a:gs>
            </a:gsLst>
            <a:lin ang="77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8200" y="1576388"/>
            <a:ext cx="2792413" cy="4300538"/>
          </a:xfrm>
          <a:prstGeom prst="rect">
            <a:avLst/>
          </a:prstGeom>
        </p:spPr>
      </p:pic>
      <p:sp>
        <p:nvSpPr>
          <p:cNvPr id="11" name="Title 1"/>
          <p:cNvSpPr txBox="1">
            <a:spLocks/>
          </p:cNvSpPr>
          <p:nvPr/>
        </p:nvSpPr>
        <p:spPr>
          <a:xfrm>
            <a:off x="471488" y="400837"/>
            <a:ext cx="5859485" cy="64857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r>
              <a:rPr lang="en-US" sz="3800" b="1" dirty="0">
                <a:latin typeface="Calibri"/>
                <a:cs typeface="Calibri"/>
              </a:rPr>
              <a:t>energy4me Activities</a:t>
            </a:r>
          </a:p>
        </p:txBody>
      </p:sp>
      <p:sp>
        <p:nvSpPr>
          <p:cNvPr id="32" name="Rectangle 31"/>
          <p:cNvSpPr/>
          <p:nvPr/>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2" name="Picture 11" descr="Oilpumps.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1574799"/>
            <a:ext cx="3148015" cy="429372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1576388"/>
            <a:ext cx="2755900" cy="4300537"/>
          </a:xfrm>
          <a:prstGeom prst="rect">
            <a:avLst/>
          </a:prstGeom>
        </p:spPr>
      </p:pic>
      <p:sp>
        <p:nvSpPr>
          <p:cNvPr id="28" name="Rectangle 27"/>
          <p:cNvSpPr/>
          <p:nvPr/>
        </p:nvSpPr>
        <p:spPr>
          <a:xfrm>
            <a:off x="2963332" y="1574799"/>
            <a:ext cx="888509" cy="4297558"/>
          </a:xfrm>
          <a:prstGeom prst="rect">
            <a:avLst/>
          </a:prstGeom>
          <a:solidFill>
            <a:srgbClr val="FECB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33" name="Rectangle 32"/>
          <p:cNvSpPr/>
          <p:nvPr/>
        </p:nvSpPr>
        <p:spPr>
          <a:xfrm>
            <a:off x="5769473" y="1568450"/>
            <a:ext cx="802279" cy="4312374"/>
          </a:xfrm>
          <a:prstGeom prst="rect">
            <a:avLst/>
          </a:prstGeom>
          <a:solidFill>
            <a:schemeClr val="accent5">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16" name="Title 1"/>
          <p:cNvSpPr txBox="1">
            <a:spLocks/>
          </p:cNvSpPr>
          <p:nvPr/>
        </p:nvSpPr>
        <p:spPr>
          <a:xfrm>
            <a:off x="448457" y="550024"/>
            <a:ext cx="5859485" cy="1043070"/>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r>
              <a:rPr lang="en-US" sz="3200" b="1" dirty="0">
                <a:solidFill>
                  <a:schemeClr val="accent1"/>
                </a:solidFill>
                <a:latin typeface="Calibri"/>
                <a:cs typeface="Calibri"/>
              </a:rPr>
              <a:t>SPE Energy4Me Workshop</a:t>
            </a:r>
          </a:p>
        </p:txBody>
      </p:sp>
      <p:pic>
        <p:nvPicPr>
          <p:cNvPr id="19" name="Picture 18" descr="2017JJ_President_logo_Yellow.eps"/>
          <p:cNvPicPr>
            <a:picLocks noChangeAspect="1"/>
          </p:cNvPicPr>
          <p:nvPr/>
        </p:nvPicPr>
        <p:blipFill rotWithShape="1">
          <a:blip r:embed="rId6" cstate="screen">
            <a:extLst>
              <a:ext uri="{28A0092B-C50C-407E-A947-70E740481C1C}">
                <a14:useLocalDpi xmlns:a14="http://schemas.microsoft.com/office/drawing/2010/main"/>
              </a:ext>
            </a:extLst>
          </a:blip>
          <a:srcRect t="50854"/>
          <a:stretch/>
        </p:blipFill>
        <p:spPr>
          <a:xfrm>
            <a:off x="7915852" y="6121824"/>
            <a:ext cx="864082" cy="494342"/>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4360" y="320064"/>
            <a:ext cx="3156568" cy="866302"/>
          </a:xfrm>
          <a:prstGeom prst="rect">
            <a:avLst/>
          </a:prstGeom>
        </p:spPr>
      </p:pic>
    </p:spTree>
    <p:extLst>
      <p:ext uri="{BB962C8B-B14F-4D97-AF65-F5344CB8AC3E}">
        <p14:creationId xmlns:p14="http://schemas.microsoft.com/office/powerpoint/2010/main" val="265629952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Sound Waves</a:t>
            </a:r>
          </a:p>
        </p:txBody>
      </p:sp>
      <p:sp>
        <p:nvSpPr>
          <p:cNvPr id="8" name="Content Placeholder 10"/>
          <p:cNvSpPr txBox="1">
            <a:spLocks/>
          </p:cNvSpPr>
          <p:nvPr/>
        </p:nvSpPr>
        <p:spPr>
          <a:xfrm>
            <a:off x="1205346" y="1492914"/>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3700" b="1" dirty="0"/>
              <a:t>Objective: </a:t>
            </a:r>
            <a:r>
              <a:rPr lang="en-US" sz="3700" dirty="0"/>
              <a:t>Understand how scientists use seismic technology to locate geologic formations underground. </a:t>
            </a:r>
          </a:p>
        </p:txBody>
      </p:sp>
      <p:pic>
        <p:nvPicPr>
          <p:cNvPr id="2" name="Picture 1"/>
          <p:cNvPicPr>
            <a:picLocks noChangeAspect="1"/>
          </p:cNvPicPr>
          <p:nvPr/>
        </p:nvPicPr>
        <p:blipFill>
          <a:blip r:embed="rId3"/>
          <a:stretch>
            <a:fillRect/>
          </a:stretch>
        </p:blipFill>
        <p:spPr>
          <a:xfrm>
            <a:off x="2511621" y="3237818"/>
            <a:ext cx="4785775" cy="6041660"/>
          </a:xfrm>
          <a:prstGeom prst="rect">
            <a:avLst/>
          </a:prstGeom>
        </p:spPr>
      </p:pic>
    </p:spTree>
    <p:extLst>
      <p:ext uri="{BB962C8B-B14F-4D97-AF65-F5344CB8AC3E}">
        <p14:creationId xmlns:p14="http://schemas.microsoft.com/office/powerpoint/2010/main" val="24576667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Sound Waves</a:t>
            </a:r>
          </a:p>
        </p:txBody>
      </p:sp>
      <p:sp>
        <p:nvSpPr>
          <p:cNvPr id="8" name="Content Placeholder 10"/>
          <p:cNvSpPr txBox="1">
            <a:spLocks/>
          </p:cNvSpPr>
          <p:nvPr/>
        </p:nvSpPr>
        <p:spPr>
          <a:xfrm>
            <a:off x="1018310" y="1603794"/>
            <a:ext cx="3377046"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1400"/>
              </a:spcAft>
              <a:buFont typeface="Arial" pitchFamily="34" charset="0"/>
              <a:buNone/>
            </a:pPr>
            <a:r>
              <a:rPr lang="en-US" sz="2000" dirty="0"/>
              <a:t>Seismic surveying is a vital part of exploring for oil and gas. Oil and gas explorers use seismic surveys to produce detailed images of the various rock types and their location beneath the Earth's surface and they use this information to determine the location and size of oil and gas reservoirs.</a:t>
            </a:r>
          </a:p>
          <a:p>
            <a:pPr marL="0" indent="0" algn="just">
              <a:spcBef>
                <a:spcPts val="0"/>
              </a:spcBef>
              <a:spcAft>
                <a:spcPts val="1400"/>
              </a:spcAft>
              <a:buFont typeface="Arial" pitchFamily="34" charset="0"/>
              <a:buNone/>
            </a:pPr>
            <a:r>
              <a:rPr lang="en-US" sz="2000" dirty="0"/>
              <a:t>Sound waves are bounced off underground rock formations and the waves that reflect back to the surface are captured by recording sensors. </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6749" y="1526856"/>
            <a:ext cx="4587251" cy="2591248"/>
          </a:xfrm>
          <a:prstGeom prst="rect">
            <a:avLst/>
          </a:prstGeom>
          <a:ln>
            <a:solidFill>
              <a:srgbClr val="FFFFFF"/>
            </a:solidFill>
          </a:ln>
          <a:effectLst>
            <a:outerShdw blurRad="50800" dist="38100" dir="5400000" algn="t" rotWithShape="0">
              <a:prstClr val="black">
                <a:alpha val="40000"/>
              </a:prstClr>
            </a:outerShdw>
            <a:reflection blurRad="6350" stA="37000" endA="300" endPos="55000" dir="5400000" sy="-100000" algn="bl" rotWithShape="0"/>
          </a:effectLst>
        </p:spPr>
      </p:pic>
    </p:spTree>
    <p:extLst>
      <p:ext uri="{BB962C8B-B14F-4D97-AF65-F5344CB8AC3E}">
        <p14:creationId xmlns:p14="http://schemas.microsoft.com/office/powerpoint/2010/main" val="139343348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Seismic Technology</a:t>
            </a:r>
          </a:p>
        </p:txBody>
      </p:sp>
      <p:sp>
        <p:nvSpPr>
          <p:cNvPr id="9" name="Text Placeholder 10"/>
          <p:cNvSpPr txBox="1">
            <a:spLocks/>
          </p:cNvSpPr>
          <p:nvPr/>
        </p:nvSpPr>
        <p:spPr>
          <a:xfrm>
            <a:off x="1059011" y="2102606"/>
            <a:ext cx="3481816"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2800" dirty="0"/>
              <a:t>Land</a:t>
            </a:r>
          </a:p>
        </p:txBody>
      </p:sp>
      <p:pic>
        <p:nvPicPr>
          <p:cNvPr id="12" name="Picture 11" descr="Seismic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43200"/>
            <a:ext cx="3474027" cy="2459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 Placeholder 11"/>
          <p:cNvSpPr txBox="1">
            <a:spLocks/>
          </p:cNvSpPr>
          <p:nvPr/>
        </p:nvSpPr>
        <p:spPr>
          <a:xfrm>
            <a:off x="5350443" y="2116054"/>
            <a:ext cx="348318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2800" dirty="0"/>
              <a:t>Water</a:t>
            </a:r>
          </a:p>
        </p:txBody>
      </p:sp>
      <p:pic>
        <p:nvPicPr>
          <p:cNvPr id="14" name="Picture 2" descr="Seismic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743200"/>
            <a:ext cx="3652028" cy="2459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43454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Exploration Geophysics</a:t>
            </a:r>
          </a:p>
        </p:txBody>
      </p:sp>
      <p:pic>
        <p:nvPicPr>
          <p:cNvPr id="4" name="Picture 3"/>
          <p:cNvPicPr>
            <a:picLocks noChangeAspect="1"/>
          </p:cNvPicPr>
          <p:nvPr/>
        </p:nvPicPr>
        <p:blipFill>
          <a:blip r:embed="rId2"/>
          <a:stretch>
            <a:fillRect/>
          </a:stretch>
        </p:blipFill>
        <p:spPr>
          <a:xfrm>
            <a:off x="166697" y="1381102"/>
            <a:ext cx="8724132" cy="4749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6174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Seismic Technology</a:t>
            </a:r>
          </a:p>
        </p:txBody>
      </p:sp>
      <p:pic>
        <p:nvPicPr>
          <p:cNvPr id="11" name="Picture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6697" y="1585243"/>
            <a:ext cx="4468525" cy="5041894"/>
          </a:xfrm>
          <a:prstGeom prst="rect">
            <a:avLst/>
          </a:prstGeom>
          <a:ln>
            <a:noFill/>
          </a:ln>
          <a:effectLst>
            <a:softEdge rad="112500"/>
          </a:effectLst>
        </p:spPr>
      </p:pic>
      <p:pic>
        <p:nvPicPr>
          <p:cNvPr id="8" name="Picture 4"/>
          <p:cNvPicPr>
            <a:picLocks noChangeAspect="1" noChangeArrowheads="1"/>
          </p:cNvPicPr>
          <p:nvPr/>
        </p:nvPicPr>
        <p:blipFill>
          <a:blip r:embed="rId3" cstate="print"/>
          <a:srcRect/>
          <a:stretch>
            <a:fillRect/>
          </a:stretch>
        </p:blipFill>
        <p:spPr bwMode="auto">
          <a:xfrm>
            <a:off x="4821382" y="1585243"/>
            <a:ext cx="4384963" cy="5150535"/>
          </a:xfrm>
          <a:prstGeom prst="rect">
            <a:avLst/>
          </a:prstGeom>
          <a:ln>
            <a:noFill/>
          </a:ln>
          <a:effectLst>
            <a:softEdge rad="112500"/>
          </a:effectLst>
        </p:spPr>
      </p:pic>
    </p:spTree>
    <p:extLst>
      <p:ext uri="{BB962C8B-B14F-4D97-AF65-F5344CB8AC3E}">
        <p14:creationId xmlns:p14="http://schemas.microsoft.com/office/powerpoint/2010/main" val="3397370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923" y="1469804"/>
            <a:ext cx="8490920" cy="5157333"/>
          </a:xfrm>
          <a:prstGeom prst="rect">
            <a:avLst/>
          </a:prstGeom>
        </p:spPr>
      </p:pic>
      <p:sp>
        <p:nvSpPr>
          <p:cNvPr id="3"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Seismic Technology</a:t>
            </a:r>
          </a:p>
        </p:txBody>
      </p:sp>
    </p:spTree>
    <p:extLst>
      <p:ext uri="{BB962C8B-B14F-4D97-AF65-F5344CB8AC3E}">
        <p14:creationId xmlns:p14="http://schemas.microsoft.com/office/powerpoint/2010/main" val="3986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8526" y="1678901"/>
            <a:ext cx="7194839" cy="4456149"/>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2800" b="1" dirty="0">
                <a:latin typeface="Calibri"/>
                <a:cs typeface="Calibri"/>
              </a:rPr>
              <a:t>Autonomous Underwater Vehicle (AUV), </a:t>
            </a:r>
          </a:p>
        </p:txBody>
      </p:sp>
    </p:spTree>
    <p:extLst>
      <p:ext uri="{BB962C8B-B14F-4D97-AF65-F5344CB8AC3E}">
        <p14:creationId xmlns:p14="http://schemas.microsoft.com/office/powerpoint/2010/main" val="139442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Core Sampling</a:t>
            </a:r>
          </a:p>
        </p:txBody>
      </p:sp>
      <p:sp>
        <p:nvSpPr>
          <p:cNvPr id="8" name="Content Placeholder 10"/>
          <p:cNvSpPr txBox="1">
            <a:spLocks/>
          </p:cNvSpPr>
          <p:nvPr/>
        </p:nvSpPr>
        <p:spPr>
          <a:xfrm>
            <a:off x="1132609" y="1386526"/>
            <a:ext cx="7689273"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3700" b="1" dirty="0"/>
              <a:t>Objective: </a:t>
            </a:r>
            <a:r>
              <a:rPr lang="en-US" sz="3700" dirty="0"/>
              <a:t>Explain how geologists study the formation of rocks and sediments when searching for oil and gas. </a:t>
            </a:r>
          </a:p>
        </p:txBody>
      </p:sp>
      <p:pic>
        <p:nvPicPr>
          <p:cNvPr id="2" name="Picture 1"/>
          <p:cNvPicPr>
            <a:picLocks noChangeAspect="1"/>
          </p:cNvPicPr>
          <p:nvPr/>
        </p:nvPicPr>
        <p:blipFill>
          <a:blip r:embed="rId2"/>
          <a:stretch>
            <a:fillRect/>
          </a:stretch>
        </p:blipFill>
        <p:spPr>
          <a:xfrm>
            <a:off x="2781383" y="3372096"/>
            <a:ext cx="4474852" cy="2999492"/>
          </a:xfrm>
          <a:prstGeom prst="rect">
            <a:avLst/>
          </a:prstGeom>
        </p:spPr>
      </p:pic>
    </p:spTree>
    <p:extLst>
      <p:ext uri="{BB962C8B-B14F-4D97-AF65-F5344CB8AC3E}">
        <p14:creationId xmlns:p14="http://schemas.microsoft.com/office/powerpoint/2010/main" val="6675005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Core Sampling</a:t>
            </a:r>
          </a:p>
        </p:txBody>
      </p:sp>
      <p:sp>
        <p:nvSpPr>
          <p:cNvPr id="8" name="Content Placeholder 10"/>
          <p:cNvSpPr txBox="1">
            <a:spLocks/>
          </p:cNvSpPr>
          <p:nvPr/>
        </p:nvSpPr>
        <p:spPr>
          <a:xfrm>
            <a:off x="1018310" y="1603794"/>
            <a:ext cx="3538438"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1400"/>
              </a:spcAft>
              <a:buFont typeface="Arial" pitchFamily="34" charset="0"/>
              <a:buNone/>
            </a:pPr>
            <a:r>
              <a:rPr lang="en-US" sz="2000" dirty="0"/>
              <a:t>Core samples are small portions of a formation taken from an existing well and used for geologic analysis. </a:t>
            </a:r>
          </a:p>
          <a:p>
            <a:pPr marL="0" indent="0" algn="just">
              <a:spcBef>
                <a:spcPts val="0"/>
              </a:spcBef>
              <a:spcAft>
                <a:spcPts val="1400"/>
              </a:spcAft>
              <a:buFont typeface="Arial" pitchFamily="34" charset="0"/>
              <a:buNone/>
            </a:pPr>
            <a:endParaRPr lang="en-US" sz="2000" dirty="0"/>
          </a:p>
          <a:p>
            <a:pPr marL="0" indent="0" algn="just">
              <a:spcBef>
                <a:spcPts val="0"/>
              </a:spcBef>
              <a:spcAft>
                <a:spcPts val="1400"/>
              </a:spcAft>
              <a:buFont typeface="Arial" pitchFamily="34" charset="0"/>
              <a:buNone/>
            </a:pPr>
            <a:r>
              <a:rPr lang="en-US" sz="2000" dirty="0"/>
              <a:t>The sample is analyzed to determine porosity, permeability, fluid content, geologic age, and probable productivity of oil from the site.</a:t>
            </a:r>
          </a:p>
        </p:txBody>
      </p:sp>
      <p:pic>
        <p:nvPicPr>
          <p:cNvPr id="11" name="Picture 10"/>
          <p:cNvPicPr>
            <a:picLocks noChangeAspect="1"/>
          </p:cNvPicPr>
          <p:nvPr/>
        </p:nvPicPr>
        <p:blipFill>
          <a:blip r:embed="rId2"/>
          <a:stretch>
            <a:fillRect/>
          </a:stretch>
        </p:blipFill>
        <p:spPr>
          <a:xfrm>
            <a:off x="5040887" y="1507402"/>
            <a:ext cx="3716653" cy="273203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5040887" y="4118394"/>
            <a:ext cx="3716653" cy="20673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9868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Core Sampling</a:t>
            </a:r>
          </a:p>
        </p:txBody>
      </p:sp>
      <p:pic>
        <p:nvPicPr>
          <p:cNvPr id="2" name="Picture 1"/>
          <p:cNvPicPr>
            <a:picLocks noChangeAspect="1"/>
          </p:cNvPicPr>
          <p:nvPr/>
        </p:nvPicPr>
        <p:blipFill>
          <a:blip r:embed="rId2"/>
          <a:stretch>
            <a:fillRect/>
          </a:stretch>
        </p:blipFill>
        <p:spPr>
          <a:xfrm>
            <a:off x="1008174" y="1459249"/>
            <a:ext cx="7693819" cy="495647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7696" y="4007515"/>
            <a:ext cx="3894297" cy="2408212"/>
          </a:xfrm>
          <a:prstGeom prst="rect">
            <a:avLst/>
          </a:prstGeom>
          <a:ln>
            <a:noFill/>
          </a:ln>
          <a:effectLst>
            <a:softEdge rad="112500"/>
          </a:effectLst>
        </p:spPr>
      </p:pic>
    </p:spTree>
    <p:extLst>
      <p:ext uri="{BB962C8B-B14F-4D97-AF65-F5344CB8AC3E}">
        <p14:creationId xmlns:p14="http://schemas.microsoft.com/office/powerpoint/2010/main" val="40526077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 y="1447800"/>
            <a:ext cx="9154081" cy="4538133"/>
          </a:xfrm>
          <a:prstGeom prst="rect">
            <a:avLst/>
          </a:prstGeom>
          <a:gradFill flip="none" rotWithShape="1">
            <a:gsLst>
              <a:gs pos="36000">
                <a:schemeClr val="accent5"/>
              </a:gs>
              <a:gs pos="0">
                <a:srgbClr val="FFFFFF"/>
              </a:gs>
            </a:gsLst>
            <a:lin ang="77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22" name="Picture 21" descr="2017JJ_President_logo_Yellow.eps"/>
          <p:cNvPicPr>
            <a:picLocks noChangeAspect="1"/>
          </p:cNvPicPr>
          <p:nvPr/>
        </p:nvPicPr>
        <p:blipFill rotWithShape="1">
          <a:blip r:embed="rId3" cstate="screen">
            <a:extLst>
              <a:ext uri="{28A0092B-C50C-407E-A947-70E740481C1C}">
                <a14:useLocalDpi xmlns:a14="http://schemas.microsoft.com/office/drawing/2010/main"/>
              </a:ext>
            </a:extLst>
          </a:blip>
          <a:srcRect t="50854"/>
          <a:stretch/>
        </p:blipFill>
        <p:spPr>
          <a:xfrm>
            <a:off x="7915852" y="6121824"/>
            <a:ext cx="864082" cy="494342"/>
          </a:xfrm>
          <a:prstGeom prst="rect">
            <a:avLst/>
          </a:prstGeom>
        </p:spPr>
      </p:pic>
      <p:sp>
        <p:nvSpPr>
          <p:cNvPr id="11" name="Title 1"/>
          <p:cNvSpPr txBox="1">
            <a:spLocks/>
          </p:cNvSpPr>
          <p:nvPr/>
        </p:nvSpPr>
        <p:spPr>
          <a:xfrm>
            <a:off x="471488" y="400837"/>
            <a:ext cx="5859485" cy="64857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r>
              <a:rPr lang="en-US" sz="3800" b="1" dirty="0">
                <a:latin typeface="Calibri"/>
                <a:cs typeface="Calibri"/>
              </a:rPr>
              <a:t>energy4me Activities</a:t>
            </a:r>
          </a:p>
        </p:txBody>
      </p:sp>
      <p:sp>
        <p:nvSpPr>
          <p:cNvPr id="32" name="Rectangle 31"/>
          <p:cNvSpPr/>
          <p:nvPr/>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16" name="Title 1"/>
          <p:cNvSpPr txBox="1">
            <a:spLocks/>
          </p:cNvSpPr>
          <p:nvPr/>
        </p:nvSpPr>
        <p:spPr>
          <a:xfrm>
            <a:off x="468033" y="522173"/>
            <a:ext cx="5859485" cy="603894"/>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r>
              <a:rPr lang="en-US" sz="3200" b="1" dirty="0">
                <a:solidFill>
                  <a:schemeClr val="accent1"/>
                </a:solidFill>
                <a:latin typeface="Calibri"/>
                <a:cs typeface="Calibri"/>
              </a:rPr>
              <a:t>Energy4me Activities</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4360" y="320064"/>
            <a:ext cx="3156568" cy="866302"/>
          </a:xfrm>
          <a:prstGeom prst="rect">
            <a:avLst/>
          </a:prstGeom>
        </p:spPr>
      </p:pic>
      <p:pic>
        <p:nvPicPr>
          <p:cNvPr id="17" name="Picture 16" descr="E4M.jpg"/>
          <p:cNvPicPr>
            <a:picLocks noChangeAspect="1"/>
          </p:cNvPicPr>
          <p:nvPr/>
        </p:nvPicPr>
        <p:blipFill rotWithShape="1">
          <a:blip r:embed="rId5" cstate="screen">
            <a:alphaModFix amt="15000"/>
            <a:extLst>
              <a:ext uri="{28A0092B-C50C-407E-A947-70E740481C1C}">
                <a14:useLocalDpi xmlns:a14="http://schemas.microsoft.com/office/drawing/2010/main"/>
              </a:ext>
            </a:extLst>
          </a:blip>
          <a:srcRect/>
          <a:stretch/>
        </p:blipFill>
        <p:spPr>
          <a:xfrm>
            <a:off x="0" y="1507069"/>
            <a:ext cx="9144000" cy="4434452"/>
          </a:xfrm>
          <a:prstGeom prst="rect">
            <a:avLst/>
          </a:prstGeom>
          <a:ln>
            <a:noFill/>
          </a:ln>
        </p:spPr>
      </p:pic>
      <p:pic>
        <p:nvPicPr>
          <p:cNvPr id="18" name="Picture 17" descr="E4M.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62766" y="1510501"/>
            <a:ext cx="4106334" cy="4427442"/>
          </a:xfrm>
          <a:prstGeom prst="rect">
            <a:avLst/>
          </a:prstGeom>
          <a:ln>
            <a:noFill/>
          </a:ln>
          <a:effectLst/>
        </p:spPr>
      </p:pic>
      <p:sp>
        <p:nvSpPr>
          <p:cNvPr id="28" name="Rectangle 27"/>
          <p:cNvSpPr/>
          <p:nvPr/>
        </p:nvSpPr>
        <p:spPr>
          <a:xfrm>
            <a:off x="1960032" y="1507067"/>
            <a:ext cx="888509" cy="4436535"/>
          </a:xfrm>
          <a:prstGeom prst="rect">
            <a:avLst/>
          </a:prstGeom>
          <a:solidFill>
            <a:srgbClr val="FECB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33" name="Rectangle 32"/>
          <p:cNvSpPr/>
          <p:nvPr/>
        </p:nvSpPr>
        <p:spPr>
          <a:xfrm>
            <a:off x="6654239" y="1511303"/>
            <a:ext cx="802279" cy="4419597"/>
          </a:xfrm>
          <a:prstGeom prst="rect">
            <a:avLst/>
          </a:prstGeom>
          <a:solidFill>
            <a:schemeClr val="accent5">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8691358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Cartesian Diver</a:t>
            </a:r>
          </a:p>
        </p:txBody>
      </p:sp>
      <p:sp>
        <p:nvSpPr>
          <p:cNvPr id="8" name="Content Placeholder 10"/>
          <p:cNvSpPr txBox="1">
            <a:spLocks/>
          </p:cNvSpPr>
          <p:nvPr/>
        </p:nvSpPr>
        <p:spPr>
          <a:xfrm>
            <a:off x="1205345" y="1492914"/>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4000" b="1" dirty="0"/>
              <a:t>Objective: </a:t>
            </a:r>
            <a:r>
              <a:rPr lang="en-US" sz="4000" dirty="0"/>
              <a:t>Understand how pressure and density work in reservoirs and oil and gas separation. </a:t>
            </a:r>
          </a:p>
        </p:txBody>
      </p:sp>
      <p:pic>
        <p:nvPicPr>
          <p:cNvPr id="3" name="Picture 2"/>
          <p:cNvPicPr>
            <a:picLocks noChangeAspect="1"/>
          </p:cNvPicPr>
          <p:nvPr/>
        </p:nvPicPr>
        <p:blipFill>
          <a:blip r:embed="rId2"/>
          <a:stretch>
            <a:fillRect/>
          </a:stretch>
        </p:blipFill>
        <p:spPr>
          <a:xfrm>
            <a:off x="2550673" y="3387596"/>
            <a:ext cx="4463191" cy="2968492"/>
          </a:xfrm>
          <a:prstGeom prst="rect">
            <a:avLst/>
          </a:prstGeom>
        </p:spPr>
      </p:pic>
    </p:spTree>
    <p:extLst>
      <p:ext uri="{BB962C8B-B14F-4D97-AF65-F5344CB8AC3E}">
        <p14:creationId xmlns:p14="http://schemas.microsoft.com/office/powerpoint/2010/main" val="36252360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14742" y="432553"/>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Cartesian Diver</a:t>
            </a:r>
          </a:p>
        </p:txBody>
      </p:sp>
      <p:sp>
        <p:nvSpPr>
          <p:cNvPr id="23" name="Content Placeholder 3"/>
          <p:cNvSpPr txBox="1">
            <a:spLocks/>
          </p:cNvSpPr>
          <p:nvPr/>
        </p:nvSpPr>
        <p:spPr>
          <a:xfrm>
            <a:off x="857883" y="1575080"/>
            <a:ext cx="3400168" cy="46685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Font typeface="Arial" pitchFamily="34" charset="0"/>
              <a:buNone/>
            </a:pPr>
            <a:r>
              <a:rPr lang="en-US" sz="1800" b="1" dirty="0">
                <a:solidFill>
                  <a:prstClr val="black"/>
                </a:solidFill>
                <a:cs typeface="Calibri"/>
              </a:rPr>
              <a:t>Oil and gas separation technology makes use of density and buoyancy properties of materials. </a:t>
            </a:r>
            <a:r>
              <a:rPr lang="en-US" sz="1800" dirty="0">
                <a:solidFill>
                  <a:prstClr val="black"/>
                </a:solidFill>
                <a:cs typeface="Calibri"/>
              </a:rPr>
              <a:t>As the pressure declines in a reservoir, a gas cap is created. </a:t>
            </a:r>
          </a:p>
          <a:p>
            <a:pPr marL="0" indent="0" algn="just">
              <a:spcBef>
                <a:spcPts val="0"/>
              </a:spcBef>
              <a:spcAft>
                <a:spcPts val="1200"/>
              </a:spcAft>
              <a:buFont typeface="Arial" pitchFamily="34" charset="0"/>
              <a:buNone/>
            </a:pPr>
            <a:r>
              <a:rPr lang="en-US" sz="1800" dirty="0">
                <a:solidFill>
                  <a:prstClr val="black"/>
                </a:solidFill>
                <a:cs typeface="Calibri"/>
              </a:rPr>
              <a:t>This activity demonstrates that compressing material increases the material’s density. </a:t>
            </a:r>
          </a:p>
          <a:p>
            <a:pPr marL="0" indent="0" algn="just">
              <a:spcBef>
                <a:spcPts val="0"/>
              </a:spcBef>
              <a:spcAft>
                <a:spcPts val="1200"/>
              </a:spcAft>
              <a:buFont typeface="Arial" pitchFamily="34" charset="0"/>
              <a:buNone/>
            </a:pPr>
            <a:r>
              <a:rPr lang="en-US" sz="1800" dirty="0">
                <a:solidFill>
                  <a:prstClr val="black"/>
                </a:solidFill>
                <a:cs typeface="Calibri"/>
              </a:rPr>
              <a:t>Increasing the density then </a:t>
            </a:r>
            <a:br>
              <a:rPr lang="en-US" sz="1800" dirty="0">
                <a:solidFill>
                  <a:prstClr val="black"/>
                </a:solidFill>
                <a:cs typeface="Calibri"/>
              </a:rPr>
            </a:br>
            <a:r>
              <a:rPr lang="en-US" sz="1800" dirty="0">
                <a:solidFill>
                  <a:prstClr val="black"/>
                </a:solidFill>
                <a:cs typeface="Calibri"/>
              </a:rPr>
              <a:t>causes the “diver” to sink when </a:t>
            </a:r>
            <a:br>
              <a:rPr lang="en-US" sz="1800" dirty="0">
                <a:solidFill>
                  <a:prstClr val="black"/>
                </a:solidFill>
                <a:cs typeface="Calibri"/>
              </a:rPr>
            </a:br>
            <a:r>
              <a:rPr lang="en-US" sz="1800" dirty="0">
                <a:solidFill>
                  <a:prstClr val="black"/>
                </a:solidFill>
                <a:cs typeface="Calibri"/>
              </a:rPr>
              <a:t>it becomes more dense than the surrounding water. Releasing the pressure then causes the diver to float again. </a:t>
            </a:r>
          </a:p>
          <a:p>
            <a:pPr>
              <a:spcBef>
                <a:spcPts val="0"/>
              </a:spcBef>
              <a:spcAft>
                <a:spcPts val="1200"/>
              </a:spcAft>
            </a:pPr>
            <a:endParaRPr lang="en-US" sz="1800" dirty="0">
              <a:solidFill>
                <a:prstClr val="black"/>
              </a:solidFill>
              <a:cs typeface="Calibri"/>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5918" y="1803400"/>
            <a:ext cx="4211908" cy="4211908"/>
          </a:xfrm>
          <a:prstGeom prst="rect">
            <a:avLst/>
          </a:prstGeom>
          <a:effectLst>
            <a:outerShdw blurRad="50800" dist="38100" dir="5400000" algn="t" rotWithShape="0">
              <a:prstClr val="black">
                <a:alpha val="40000"/>
              </a:prstClr>
            </a:outerShdw>
          </a:effectLst>
        </p:spPr>
      </p:pic>
      <p:sp>
        <p:nvSpPr>
          <p:cNvPr id="5" name="Content Placeholder 3"/>
          <p:cNvSpPr txBox="1">
            <a:spLocks/>
          </p:cNvSpPr>
          <p:nvPr/>
        </p:nvSpPr>
        <p:spPr>
          <a:xfrm>
            <a:off x="4319316" y="1538104"/>
            <a:ext cx="2233884" cy="7140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800" dirty="0">
                <a:solidFill>
                  <a:prstClr val="black"/>
                </a:solidFill>
                <a:cs typeface="Calibri"/>
              </a:rPr>
              <a:t>Air will </a:t>
            </a:r>
            <a:r>
              <a:rPr lang="en-US" sz="1800" b="1" dirty="0">
                <a:solidFill>
                  <a:prstClr val="black"/>
                </a:solidFill>
                <a:cs typeface="Calibri"/>
              </a:rPr>
              <a:t>compress</a:t>
            </a:r>
            <a:r>
              <a:rPr lang="en-US" sz="1800" dirty="0">
                <a:solidFill>
                  <a:prstClr val="black"/>
                </a:solidFill>
                <a:cs typeface="Calibri"/>
              </a:rPr>
              <a:t> when squeezed hard</a:t>
            </a:r>
          </a:p>
        </p:txBody>
      </p:sp>
      <p:sp>
        <p:nvSpPr>
          <p:cNvPr id="7" name="Content Placeholder 3"/>
          <p:cNvSpPr txBox="1">
            <a:spLocks/>
          </p:cNvSpPr>
          <p:nvPr/>
        </p:nvSpPr>
        <p:spPr>
          <a:xfrm>
            <a:off x="6647650" y="1538104"/>
            <a:ext cx="2056084" cy="7140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800" dirty="0">
                <a:solidFill>
                  <a:prstClr val="black"/>
                </a:solidFill>
                <a:cs typeface="Calibri"/>
              </a:rPr>
              <a:t>Air will </a:t>
            </a:r>
            <a:r>
              <a:rPr lang="en-US" sz="1800" b="1" dirty="0">
                <a:solidFill>
                  <a:prstClr val="black"/>
                </a:solidFill>
                <a:cs typeface="Calibri"/>
              </a:rPr>
              <a:t>expand</a:t>
            </a:r>
            <a:r>
              <a:rPr lang="en-US" sz="1800" dirty="0">
                <a:solidFill>
                  <a:prstClr val="black"/>
                </a:solidFill>
                <a:cs typeface="Calibri"/>
              </a:rPr>
              <a:t> when not squeezed </a:t>
            </a:r>
          </a:p>
        </p:txBody>
      </p:sp>
      <p:grpSp>
        <p:nvGrpSpPr>
          <p:cNvPr id="14" name="Group 13"/>
          <p:cNvGrpSpPr/>
          <p:nvPr/>
        </p:nvGrpSpPr>
        <p:grpSpPr>
          <a:xfrm>
            <a:off x="6498929" y="2672649"/>
            <a:ext cx="1984671" cy="1662286"/>
            <a:chOff x="6498929" y="2672649"/>
            <a:chExt cx="1984671" cy="1662286"/>
          </a:xfrm>
        </p:grpSpPr>
        <p:sp>
          <p:nvSpPr>
            <p:cNvPr id="12" name="Content Placeholder 3"/>
            <p:cNvSpPr txBox="1">
              <a:spLocks/>
            </p:cNvSpPr>
            <p:nvPr/>
          </p:nvSpPr>
          <p:spPr>
            <a:xfrm>
              <a:off x="6791583" y="2672649"/>
              <a:ext cx="1692017" cy="3668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700" dirty="0">
                  <a:solidFill>
                    <a:prstClr val="black"/>
                  </a:solidFill>
                  <a:cs typeface="Calibri"/>
                </a:rPr>
                <a:t>SURFACE</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0668" y="3005669"/>
              <a:ext cx="441980" cy="1329266"/>
            </a:xfrm>
            <a:prstGeom prst="rect">
              <a:avLst/>
            </a:prstGeom>
            <a:effectLst>
              <a:outerShdw blurRad="50800" dist="38100" dir="5400000" algn="t" rotWithShape="0">
                <a:prstClr val="black">
                  <a:alpha val="40000"/>
                </a:prstClr>
              </a:outerShdw>
            </a:effectLst>
          </p:spPr>
        </p:pic>
        <p:sp>
          <p:nvSpPr>
            <p:cNvPr id="16" name="Right Arrow 15"/>
            <p:cNvSpPr/>
            <p:nvPr/>
          </p:nvSpPr>
          <p:spPr>
            <a:xfrm rot="16200000">
              <a:off x="6080293" y="3447156"/>
              <a:ext cx="1255612" cy="418340"/>
            </a:xfrm>
            <a:prstGeom prst="rightArrow">
              <a:avLst/>
            </a:prstGeom>
            <a:gradFill flip="none" rotWithShape="1">
              <a:gsLst>
                <a:gs pos="0">
                  <a:schemeClr val="bg1">
                    <a:alpha val="27000"/>
                  </a:schemeClr>
                </a:gs>
                <a:gs pos="100000">
                  <a:schemeClr val="bg1"/>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p:cNvGrpSpPr/>
          <p:nvPr/>
        </p:nvGrpSpPr>
        <p:grpSpPr>
          <a:xfrm>
            <a:off x="4221395" y="3705581"/>
            <a:ext cx="2001604" cy="1738484"/>
            <a:chOff x="4221395" y="3705581"/>
            <a:chExt cx="2001604" cy="1738484"/>
          </a:xfrm>
        </p:grpSpPr>
        <p:sp>
          <p:nvSpPr>
            <p:cNvPr id="11" name="Content Placeholder 3"/>
            <p:cNvSpPr txBox="1">
              <a:spLocks/>
            </p:cNvSpPr>
            <p:nvPr/>
          </p:nvSpPr>
          <p:spPr>
            <a:xfrm>
              <a:off x="4530982" y="3705581"/>
              <a:ext cx="1692017" cy="3668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700" dirty="0">
                  <a:solidFill>
                    <a:prstClr val="black"/>
                  </a:solidFill>
                  <a:cs typeface="Calibri"/>
                </a:rPr>
                <a:t>SINK</a:t>
              </a:r>
            </a:p>
          </p:txBody>
        </p:sp>
        <p:pic>
          <p:nvPicPr>
            <p:cNvPr id="2" name="Picture 1" descr="shape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3134" y="4038601"/>
              <a:ext cx="441981" cy="1329266"/>
            </a:xfrm>
            <a:prstGeom prst="rect">
              <a:avLst/>
            </a:prstGeom>
            <a:effectLst>
              <a:outerShdw blurRad="50800" dist="38100" dir="5400000" algn="t" rotWithShape="0">
                <a:prstClr val="black">
                  <a:alpha val="40000"/>
                </a:prstClr>
              </a:outerShdw>
            </a:effectLst>
          </p:spPr>
        </p:pic>
        <p:sp>
          <p:nvSpPr>
            <p:cNvPr id="17" name="Right Arrow 16"/>
            <p:cNvSpPr/>
            <p:nvPr/>
          </p:nvSpPr>
          <p:spPr>
            <a:xfrm rot="5400000">
              <a:off x="3802759" y="4607089"/>
              <a:ext cx="1255612" cy="418340"/>
            </a:xfrm>
            <a:prstGeom prst="rightArrow">
              <a:avLst/>
            </a:prstGeom>
            <a:gradFill flip="none" rotWithShape="1">
              <a:gsLst>
                <a:gs pos="0">
                  <a:schemeClr val="bg1">
                    <a:alpha val="27000"/>
                  </a:schemeClr>
                </a:gs>
                <a:gs pos="100000">
                  <a:schemeClr val="bg1"/>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Content Placeholder 3"/>
          <p:cNvSpPr txBox="1">
            <a:spLocks/>
          </p:cNvSpPr>
          <p:nvPr/>
        </p:nvSpPr>
        <p:spPr>
          <a:xfrm>
            <a:off x="4505584" y="5678312"/>
            <a:ext cx="1692017" cy="3668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800" dirty="0">
                <a:solidFill>
                  <a:prstClr val="black"/>
                </a:solidFill>
                <a:cs typeface="Calibri"/>
              </a:rPr>
              <a:t>Small Buoyancy</a:t>
            </a:r>
          </a:p>
        </p:txBody>
      </p:sp>
      <p:sp>
        <p:nvSpPr>
          <p:cNvPr id="10" name="Content Placeholder 3"/>
          <p:cNvSpPr txBox="1">
            <a:spLocks/>
          </p:cNvSpPr>
          <p:nvPr/>
        </p:nvSpPr>
        <p:spPr>
          <a:xfrm>
            <a:off x="6825449" y="5678312"/>
            <a:ext cx="1692017" cy="3668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0"/>
              </a:spcBef>
              <a:spcAft>
                <a:spcPts val="1200"/>
              </a:spcAft>
              <a:buFont typeface="Arial" pitchFamily="34" charset="0"/>
              <a:buNone/>
            </a:pPr>
            <a:r>
              <a:rPr lang="en-US" sz="1800" dirty="0">
                <a:solidFill>
                  <a:prstClr val="black"/>
                </a:solidFill>
                <a:cs typeface="Calibri"/>
              </a:rPr>
              <a:t>Large Buoyancy</a:t>
            </a:r>
          </a:p>
        </p:txBody>
      </p:sp>
    </p:spTree>
    <p:extLst>
      <p:ext uri="{BB962C8B-B14F-4D97-AF65-F5344CB8AC3E}">
        <p14:creationId xmlns:p14="http://schemas.microsoft.com/office/powerpoint/2010/main" val="161598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25133" y="495963"/>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Porosity</a:t>
            </a:r>
          </a:p>
        </p:txBody>
      </p:sp>
      <p:sp>
        <p:nvSpPr>
          <p:cNvPr id="8" name="Content Placeholder 10"/>
          <p:cNvSpPr txBox="1">
            <a:spLocks/>
          </p:cNvSpPr>
          <p:nvPr/>
        </p:nvSpPr>
        <p:spPr>
          <a:xfrm>
            <a:off x="1122217" y="2500833"/>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4000" b="1" dirty="0"/>
              <a:t>Objective: </a:t>
            </a:r>
            <a:r>
              <a:rPr lang="en-US" sz="4000" dirty="0"/>
              <a:t>Demonstrate the properties of rock necessary for a productive oil or gas well. </a:t>
            </a:r>
          </a:p>
        </p:txBody>
      </p:sp>
    </p:spTree>
    <p:extLst>
      <p:ext uri="{BB962C8B-B14F-4D97-AF65-F5344CB8AC3E}">
        <p14:creationId xmlns:p14="http://schemas.microsoft.com/office/powerpoint/2010/main" val="405557200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214033" y="461919"/>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Activity: Porosity</a:t>
            </a:r>
          </a:p>
        </p:txBody>
      </p:sp>
      <p:sp>
        <p:nvSpPr>
          <p:cNvPr id="23" name="Content Placeholder 3"/>
          <p:cNvSpPr txBox="1">
            <a:spLocks/>
          </p:cNvSpPr>
          <p:nvPr/>
        </p:nvSpPr>
        <p:spPr>
          <a:xfrm>
            <a:off x="961791" y="1747179"/>
            <a:ext cx="7725008" cy="46685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2000" b="1" dirty="0">
                <a:solidFill>
                  <a:prstClr val="black"/>
                </a:solidFill>
                <a:cs typeface="Calibri"/>
              </a:rPr>
              <a:t>Porosity</a:t>
            </a:r>
            <a:r>
              <a:rPr lang="en-US" sz="2000" dirty="0">
                <a:solidFill>
                  <a:prstClr val="black"/>
                </a:solidFill>
                <a:cs typeface="Calibri"/>
              </a:rPr>
              <a:t> is a measure of how much of a rock is open space. This space can be between grains or within cracks or cavities of the rock. Permeability is a measure of the ease with which a fluid (oil in this case) can move through a porous rock.</a:t>
            </a:r>
          </a:p>
          <a:p>
            <a:pPr>
              <a:spcBef>
                <a:spcPts val="0"/>
              </a:spcBef>
              <a:spcAft>
                <a:spcPts val="1200"/>
              </a:spcAft>
            </a:pPr>
            <a:endParaRPr lang="en-US" sz="1800" dirty="0">
              <a:solidFill>
                <a:prstClr val="black"/>
              </a:solidFill>
              <a:cs typeface="Calibri"/>
            </a:endParaRPr>
          </a:p>
        </p:txBody>
      </p:sp>
      <p:pic>
        <p:nvPicPr>
          <p:cNvPr id="3" name="Picture 2"/>
          <p:cNvPicPr>
            <a:picLocks noChangeAspect="1"/>
          </p:cNvPicPr>
          <p:nvPr/>
        </p:nvPicPr>
        <p:blipFill>
          <a:blip r:embed="rId2"/>
          <a:stretch>
            <a:fillRect/>
          </a:stretch>
        </p:blipFill>
        <p:spPr>
          <a:xfrm>
            <a:off x="1242585" y="3237818"/>
            <a:ext cx="7163421" cy="2304488"/>
          </a:xfrm>
          <a:prstGeom prst="rect">
            <a:avLst/>
          </a:prstGeom>
        </p:spPr>
      </p:pic>
    </p:spTree>
    <p:extLst>
      <p:ext uri="{BB962C8B-B14F-4D97-AF65-F5344CB8AC3E}">
        <p14:creationId xmlns:p14="http://schemas.microsoft.com/office/powerpoint/2010/main" val="34785237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6658" name="Group 2"/>
          <p:cNvGrpSpPr>
            <a:grpSpLocks/>
          </p:cNvGrpSpPr>
          <p:nvPr/>
        </p:nvGrpSpPr>
        <p:grpSpPr bwMode="auto">
          <a:xfrm>
            <a:off x="675875" y="289617"/>
            <a:ext cx="7824301" cy="5151109"/>
            <a:chOff x="748" y="816"/>
            <a:chExt cx="4311" cy="2767"/>
          </a:xfrm>
        </p:grpSpPr>
        <p:pic>
          <p:nvPicPr>
            <p:cNvPr id="966659" name="Picture 3" descr="rock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 y="816"/>
              <a:ext cx="4308" cy="276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6660" name="Rectangle 4"/>
            <p:cNvSpPr>
              <a:spLocks noChangeArrowheads="1"/>
            </p:cNvSpPr>
            <p:nvPr/>
          </p:nvSpPr>
          <p:spPr bwMode="auto">
            <a:xfrm>
              <a:off x="748" y="3230"/>
              <a:ext cx="1565" cy="350"/>
            </a:xfrm>
            <a:prstGeom prst="rect">
              <a:avLst/>
            </a:prstGeom>
            <a:solidFill>
              <a:schemeClr val="bg1"/>
            </a:solidFill>
            <a:ln w="38100"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46038" rIns="9144" bIns="46038"/>
            <a:lstStyle/>
            <a:p>
              <a:pPr>
                <a:lnSpc>
                  <a:spcPct val="80000"/>
                </a:lnSpc>
                <a:spcBef>
                  <a:spcPct val="0"/>
                </a:spcBef>
                <a:buFontTx/>
                <a:buNone/>
              </a:pPr>
              <a:r>
                <a:rPr lang="en-US" sz="2000" b="1" dirty="0">
                  <a:solidFill>
                    <a:srgbClr val="000000"/>
                  </a:solidFill>
                </a:rPr>
                <a:t>Microscopic view of reservoir rock</a:t>
              </a:r>
              <a:endParaRPr lang="en-GB" sz="2000" b="1" dirty="0">
                <a:solidFill>
                  <a:srgbClr val="000000"/>
                </a:solidFill>
              </a:endParaRPr>
            </a:p>
          </p:txBody>
        </p:sp>
      </p:grpSp>
      <p:sp>
        <p:nvSpPr>
          <p:cNvPr id="966663" name="Oval 7"/>
          <p:cNvSpPr>
            <a:spLocks noChangeArrowheads="1"/>
          </p:cNvSpPr>
          <p:nvPr/>
        </p:nvSpPr>
        <p:spPr bwMode="auto">
          <a:xfrm>
            <a:off x="1130951" y="2761526"/>
            <a:ext cx="192386" cy="197332"/>
          </a:xfrm>
          <a:prstGeom prst="ellipse">
            <a:avLst/>
          </a:prstGeom>
          <a:gradFill rotWithShape="1">
            <a:gsLst>
              <a:gs pos="0">
                <a:srgbClr val="FFFF66">
                  <a:gamma/>
                  <a:shade val="78824"/>
                  <a:invGamma/>
                </a:srgbClr>
              </a:gs>
              <a:gs pos="100000">
                <a:srgbClr val="FFFF66"/>
              </a:gs>
            </a:gsLst>
            <a:path path="shape">
              <a:fillToRect l="50000" t="50000" r="50000" b="50000"/>
            </a:path>
          </a:gra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6664" name="Group 8"/>
          <p:cNvGrpSpPr>
            <a:grpSpLocks/>
          </p:cNvGrpSpPr>
          <p:nvPr/>
        </p:nvGrpSpPr>
        <p:grpSpPr bwMode="auto">
          <a:xfrm>
            <a:off x="690162" y="365619"/>
            <a:ext cx="7768037" cy="4775061"/>
            <a:chOff x="757" y="816"/>
            <a:chExt cx="4280" cy="2565"/>
          </a:xfrm>
        </p:grpSpPr>
        <p:sp>
          <p:nvSpPr>
            <p:cNvPr id="966665" name="Freeform 9"/>
            <p:cNvSpPr>
              <a:spLocks/>
            </p:cNvSpPr>
            <p:nvPr/>
          </p:nvSpPr>
          <p:spPr bwMode="auto">
            <a:xfrm>
              <a:off x="2507" y="1620"/>
              <a:ext cx="1336" cy="589"/>
            </a:xfrm>
            <a:custGeom>
              <a:avLst/>
              <a:gdLst>
                <a:gd name="T0" fmla="*/ 5 w 1336"/>
                <a:gd name="T1" fmla="*/ 10 h 589"/>
                <a:gd name="T2" fmla="*/ 79 w 1336"/>
                <a:gd name="T3" fmla="*/ 32 h 589"/>
                <a:gd name="T4" fmla="*/ 96 w 1336"/>
                <a:gd name="T5" fmla="*/ 26 h 589"/>
                <a:gd name="T6" fmla="*/ 201 w 1336"/>
                <a:gd name="T7" fmla="*/ 37 h 589"/>
                <a:gd name="T8" fmla="*/ 232 w 1336"/>
                <a:gd name="T9" fmla="*/ 58 h 589"/>
                <a:gd name="T10" fmla="*/ 264 w 1336"/>
                <a:gd name="T11" fmla="*/ 68 h 589"/>
                <a:gd name="T12" fmla="*/ 653 w 1336"/>
                <a:gd name="T13" fmla="*/ 94 h 589"/>
                <a:gd name="T14" fmla="*/ 674 w 1336"/>
                <a:gd name="T15" fmla="*/ 189 h 589"/>
                <a:gd name="T16" fmla="*/ 722 w 1336"/>
                <a:gd name="T17" fmla="*/ 221 h 589"/>
                <a:gd name="T18" fmla="*/ 742 w 1336"/>
                <a:gd name="T19" fmla="*/ 252 h 589"/>
                <a:gd name="T20" fmla="*/ 753 w 1336"/>
                <a:gd name="T21" fmla="*/ 268 h 589"/>
                <a:gd name="T22" fmla="*/ 905 w 1336"/>
                <a:gd name="T23" fmla="*/ 260 h 589"/>
                <a:gd name="T24" fmla="*/ 924 w 1336"/>
                <a:gd name="T25" fmla="*/ 330 h 589"/>
                <a:gd name="T26" fmla="*/ 1006 w 1336"/>
                <a:gd name="T27" fmla="*/ 393 h 589"/>
                <a:gd name="T28" fmla="*/ 1076 w 1336"/>
                <a:gd name="T29" fmla="*/ 361 h 589"/>
                <a:gd name="T30" fmla="*/ 1126 w 1336"/>
                <a:gd name="T31" fmla="*/ 437 h 589"/>
                <a:gd name="T32" fmla="*/ 1190 w 1336"/>
                <a:gd name="T33" fmla="*/ 405 h 589"/>
                <a:gd name="T34" fmla="*/ 1272 w 1336"/>
                <a:gd name="T35" fmla="*/ 349 h 589"/>
                <a:gd name="T36" fmla="*/ 1272 w 1336"/>
                <a:gd name="T37" fmla="*/ 437 h 589"/>
                <a:gd name="T38" fmla="*/ 1284 w 1336"/>
                <a:gd name="T39" fmla="*/ 545 h 589"/>
                <a:gd name="T40" fmla="*/ 962 w 1336"/>
                <a:gd name="T41" fmla="*/ 437 h 589"/>
                <a:gd name="T42" fmla="*/ 898 w 1336"/>
                <a:gd name="T43" fmla="*/ 393 h 589"/>
                <a:gd name="T44" fmla="*/ 753 w 1336"/>
                <a:gd name="T45" fmla="*/ 349 h 589"/>
                <a:gd name="T46" fmla="*/ 695 w 1336"/>
                <a:gd name="T47" fmla="*/ 442 h 589"/>
                <a:gd name="T48" fmla="*/ 680 w 1336"/>
                <a:gd name="T49" fmla="*/ 457 h 589"/>
                <a:gd name="T50" fmla="*/ 663 w 1336"/>
                <a:gd name="T51" fmla="*/ 462 h 589"/>
                <a:gd name="T52" fmla="*/ 637 w 1336"/>
                <a:gd name="T53" fmla="*/ 494 h 589"/>
                <a:gd name="T54" fmla="*/ 621 w 1336"/>
                <a:gd name="T55" fmla="*/ 525 h 589"/>
                <a:gd name="T56" fmla="*/ 611 w 1336"/>
                <a:gd name="T57" fmla="*/ 562 h 589"/>
                <a:gd name="T58" fmla="*/ 580 w 1336"/>
                <a:gd name="T59" fmla="*/ 589 h 589"/>
                <a:gd name="T60" fmla="*/ 495 w 1336"/>
                <a:gd name="T61" fmla="*/ 547 h 589"/>
                <a:gd name="T62" fmla="*/ 353 w 1336"/>
                <a:gd name="T63" fmla="*/ 536 h 589"/>
                <a:gd name="T64" fmla="*/ 206 w 1336"/>
                <a:gd name="T65" fmla="*/ 510 h 589"/>
                <a:gd name="T66" fmla="*/ 158 w 1336"/>
                <a:gd name="T67" fmla="*/ 389 h 589"/>
                <a:gd name="T68" fmla="*/ 116 w 1336"/>
                <a:gd name="T69" fmla="*/ 300 h 589"/>
                <a:gd name="T70" fmla="*/ 90 w 1336"/>
                <a:gd name="T71" fmla="*/ 278 h 589"/>
                <a:gd name="T72" fmla="*/ 79 w 1336"/>
                <a:gd name="T73" fmla="*/ 194 h 589"/>
                <a:gd name="T74" fmla="*/ 0 w 1336"/>
                <a:gd name="T75" fmla="*/ 10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6" h="589">
                  <a:moveTo>
                    <a:pt x="5" y="10"/>
                  </a:moveTo>
                  <a:cubicBezTo>
                    <a:pt x="9" y="0"/>
                    <a:pt x="69" y="35"/>
                    <a:pt x="79" y="32"/>
                  </a:cubicBezTo>
                  <a:cubicBezTo>
                    <a:pt x="85" y="30"/>
                    <a:pt x="96" y="26"/>
                    <a:pt x="96" y="26"/>
                  </a:cubicBezTo>
                  <a:cubicBezTo>
                    <a:pt x="131" y="28"/>
                    <a:pt x="170" y="20"/>
                    <a:pt x="201" y="37"/>
                  </a:cubicBezTo>
                  <a:cubicBezTo>
                    <a:pt x="211" y="43"/>
                    <a:pt x="221" y="51"/>
                    <a:pt x="232" y="58"/>
                  </a:cubicBezTo>
                  <a:cubicBezTo>
                    <a:pt x="241" y="64"/>
                    <a:pt x="264" y="68"/>
                    <a:pt x="264" y="68"/>
                  </a:cubicBezTo>
                  <a:cubicBezTo>
                    <a:pt x="371" y="65"/>
                    <a:pt x="556" y="29"/>
                    <a:pt x="653" y="94"/>
                  </a:cubicBezTo>
                  <a:cubicBezTo>
                    <a:pt x="663" y="126"/>
                    <a:pt x="649" y="165"/>
                    <a:pt x="674" y="189"/>
                  </a:cubicBezTo>
                  <a:cubicBezTo>
                    <a:pt x="688" y="203"/>
                    <a:pt x="722" y="221"/>
                    <a:pt x="722" y="221"/>
                  </a:cubicBezTo>
                  <a:cubicBezTo>
                    <a:pt x="729" y="232"/>
                    <a:pt x="736" y="242"/>
                    <a:pt x="742" y="252"/>
                  </a:cubicBezTo>
                  <a:cubicBezTo>
                    <a:pt x="746" y="258"/>
                    <a:pt x="753" y="268"/>
                    <a:pt x="753" y="268"/>
                  </a:cubicBezTo>
                  <a:cubicBezTo>
                    <a:pt x="769" y="278"/>
                    <a:pt x="877" y="250"/>
                    <a:pt x="905" y="260"/>
                  </a:cubicBezTo>
                  <a:cubicBezTo>
                    <a:pt x="933" y="270"/>
                    <a:pt x="907" y="308"/>
                    <a:pt x="924" y="330"/>
                  </a:cubicBezTo>
                  <a:cubicBezTo>
                    <a:pt x="941" y="352"/>
                    <a:pt x="981" y="388"/>
                    <a:pt x="1006" y="393"/>
                  </a:cubicBezTo>
                  <a:cubicBezTo>
                    <a:pt x="1031" y="398"/>
                    <a:pt x="1056" y="354"/>
                    <a:pt x="1076" y="361"/>
                  </a:cubicBezTo>
                  <a:cubicBezTo>
                    <a:pt x="1096" y="368"/>
                    <a:pt x="1107" y="430"/>
                    <a:pt x="1126" y="437"/>
                  </a:cubicBezTo>
                  <a:cubicBezTo>
                    <a:pt x="1145" y="444"/>
                    <a:pt x="1166" y="420"/>
                    <a:pt x="1190" y="405"/>
                  </a:cubicBezTo>
                  <a:cubicBezTo>
                    <a:pt x="1214" y="390"/>
                    <a:pt x="1258" y="344"/>
                    <a:pt x="1272" y="349"/>
                  </a:cubicBezTo>
                  <a:cubicBezTo>
                    <a:pt x="1286" y="354"/>
                    <a:pt x="1270" y="404"/>
                    <a:pt x="1272" y="437"/>
                  </a:cubicBezTo>
                  <a:cubicBezTo>
                    <a:pt x="1274" y="470"/>
                    <a:pt x="1336" y="545"/>
                    <a:pt x="1284" y="545"/>
                  </a:cubicBezTo>
                  <a:cubicBezTo>
                    <a:pt x="1232" y="545"/>
                    <a:pt x="1026" y="462"/>
                    <a:pt x="962" y="437"/>
                  </a:cubicBezTo>
                  <a:cubicBezTo>
                    <a:pt x="898" y="412"/>
                    <a:pt x="933" y="408"/>
                    <a:pt x="898" y="393"/>
                  </a:cubicBezTo>
                  <a:cubicBezTo>
                    <a:pt x="863" y="378"/>
                    <a:pt x="787" y="341"/>
                    <a:pt x="753" y="349"/>
                  </a:cubicBezTo>
                  <a:cubicBezTo>
                    <a:pt x="719" y="357"/>
                    <a:pt x="707" y="424"/>
                    <a:pt x="695" y="442"/>
                  </a:cubicBezTo>
                  <a:cubicBezTo>
                    <a:pt x="690" y="447"/>
                    <a:pt x="686" y="453"/>
                    <a:pt x="680" y="457"/>
                  </a:cubicBezTo>
                  <a:cubicBezTo>
                    <a:pt x="675" y="460"/>
                    <a:pt x="668" y="459"/>
                    <a:pt x="663" y="462"/>
                  </a:cubicBezTo>
                  <a:cubicBezTo>
                    <a:pt x="653" y="471"/>
                    <a:pt x="647" y="485"/>
                    <a:pt x="637" y="494"/>
                  </a:cubicBezTo>
                  <a:cubicBezTo>
                    <a:pt x="622" y="541"/>
                    <a:pt x="644" y="478"/>
                    <a:pt x="621" y="525"/>
                  </a:cubicBezTo>
                  <a:cubicBezTo>
                    <a:pt x="616" y="537"/>
                    <a:pt x="617" y="551"/>
                    <a:pt x="611" y="562"/>
                  </a:cubicBezTo>
                  <a:cubicBezTo>
                    <a:pt x="605" y="573"/>
                    <a:pt x="590" y="582"/>
                    <a:pt x="580" y="589"/>
                  </a:cubicBezTo>
                  <a:cubicBezTo>
                    <a:pt x="551" y="579"/>
                    <a:pt x="526" y="553"/>
                    <a:pt x="495" y="547"/>
                  </a:cubicBezTo>
                  <a:cubicBezTo>
                    <a:pt x="452" y="538"/>
                    <a:pt x="393" y="538"/>
                    <a:pt x="353" y="536"/>
                  </a:cubicBezTo>
                  <a:cubicBezTo>
                    <a:pt x="304" y="520"/>
                    <a:pt x="249" y="540"/>
                    <a:pt x="206" y="510"/>
                  </a:cubicBezTo>
                  <a:cubicBezTo>
                    <a:pt x="179" y="471"/>
                    <a:pt x="171" y="434"/>
                    <a:pt x="158" y="389"/>
                  </a:cubicBezTo>
                  <a:cubicBezTo>
                    <a:pt x="145" y="341"/>
                    <a:pt x="148" y="337"/>
                    <a:pt x="116" y="300"/>
                  </a:cubicBezTo>
                  <a:cubicBezTo>
                    <a:pt x="97" y="278"/>
                    <a:pt x="116" y="288"/>
                    <a:pt x="90" y="278"/>
                  </a:cubicBezTo>
                  <a:cubicBezTo>
                    <a:pt x="89" y="268"/>
                    <a:pt x="91" y="216"/>
                    <a:pt x="79" y="194"/>
                  </a:cubicBezTo>
                  <a:cubicBezTo>
                    <a:pt x="66" y="169"/>
                    <a:pt x="0" y="138"/>
                    <a:pt x="0" y="108"/>
                  </a:cubicBezTo>
                </a:path>
              </a:pathLst>
            </a:custGeom>
            <a:noFill/>
            <a:ln w="63500" cap="flat" cmpd="sng">
              <a:solidFill>
                <a:srgbClr val="FF3300"/>
              </a:solidFill>
              <a:prstDash val="solid"/>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66" name="Freeform 10"/>
            <p:cNvSpPr>
              <a:spLocks/>
            </p:cNvSpPr>
            <p:nvPr/>
          </p:nvSpPr>
          <p:spPr bwMode="auto">
            <a:xfrm>
              <a:off x="3785" y="1830"/>
              <a:ext cx="755" cy="238"/>
            </a:xfrm>
            <a:custGeom>
              <a:avLst/>
              <a:gdLst>
                <a:gd name="T0" fmla="*/ 80 w 755"/>
                <a:gd name="T1" fmla="*/ 211 h 238"/>
                <a:gd name="T2" fmla="*/ 38 w 755"/>
                <a:gd name="T3" fmla="*/ 179 h 238"/>
                <a:gd name="T4" fmla="*/ 12 w 755"/>
                <a:gd name="T5" fmla="*/ 116 h 238"/>
                <a:gd name="T6" fmla="*/ 6 w 755"/>
                <a:gd name="T7" fmla="*/ 100 h 238"/>
                <a:gd name="T8" fmla="*/ 64 w 755"/>
                <a:gd name="T9" fmla="*/ 0 h 238"/>
                <a:gd name="T10" fmla="*/ 101 w 755"/>
                <a:gd name="T11" fmla="*/ 5 h 238"/>
                <a:gd name="T12" fmla="*/ 159 w 755"/>
                <a:gd name="T13" fmla="*/ 53 h 238"/>
                <a:gd name="T14" fmla="*/ 175 w 755"/>
                <a:gd name="T15" fmla="*/ 58 h 238"/>
                <a:gd name="T16" fmla="*/ 207 w 755"/>
                <a:gd name="T17" fmla="*/ 69 h 238"/>
                <a:gd name="T18" fmla="*/ 238 w 755"/>
                <a:gd name="T19" fmla="*/ 79 h 238"/>
                <a:gd name="T20" fmla="*/ 280 w 755"/>
                <a:gd name="T21" fmla="*/ 111 h 238"/>
                <a:gd name="T22" fmla="*/ 361 w 755"/>
                <a:gd name="T23" fmla="*/ 120 h 238"/>
                <a:gd name="T24" fmla="*/ 399 w 755"/>
                <a:gd name="T25" fmla="*/ 139 h 238"/>
                <a:gd name="T26" fmla="*/ 652 w 755"/>
                <a:gd name="T27" fmla="*/ 158 h 238"/>
                <a:gd name="T28" fmla="*/ 753 w 755"/>
                <a:gd name="T29" fmla="*/ 158 h 238"/>
                <a:gd name="T30" fmla="*/ 665 w 755"/>
                <a:gd name="T31" fmla="*/ 221 h 238"/>
                <a:gd name="T32" fmla="*/ 595 w 755"/>
                <a:gd name="T33" fmla="*/ 214 h 238"/>
                <a:gd name="T34" fmla="*/ 500 w 755"/>
                <a:gd name="T35" fmla="*/ 189 h 238"/>
                <a:gd name="T36" fmla="*/ 386 w 755"/>
                <a:gd name="T37" fmla="*/ 189 h 238"/>
                <a:gd name="T38" fmla="*/ 280 w 755"/>
                <a:gd name="T39" fmla="*/ 211 h 238"/>
                <a:gd name="T40" fmla="*/ 217 w 755"/>
                <a:gd name="T41" fmla="*/ 238 h 238"/>
                <a:gd name="T42" fmla="*/ 159 w 755"/>
                <a:gd name="T43" fmla="*/ 233 h 238"/>
                <a:gd name="T44" fmla="*/ 80 w 755"/>
                <a:gd name="T45" fmla="*/ 21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5" h="238">
                  <a:moveTo>
                    <a:pt x="80" y="211"/>
                  </a:moveTo>
                  <a:cubicBezTo>
                    <a:pt x="61" y="204"/>
                    <a:pt x="55" y="191"/>
                    <a:pt x="38" y="179"/>
                  </a:cubicBezTo>
                  <a:cubicBezTo>
                    <a:pt x="31" y="157"/>
                    <a:pt x="19" y="139"/>
                    <a:pt x="12" y="116"/>
                  </a:cubicBezTo>
                  <a:cubicBezTo>
                    <a:pt x="10" y="111"/>
                    <a:pt x="6" y="100"/>
                    <a:pt x="6" y="100"/>
                  </a:cubicBezTo>
                  <a:cubicBezTo>
                    <a:pt x="12" y="32"/>
                    <a:pt x="0" y="13"/>
                    <a:pt x="64" y="0"/>
                  </a:cubicBezTo>
                  <a:cubicBezTo>
                    <a:pt x="77" y="2"/>
                    <a:pt x="90" y="2"/>
                    <a:pt x="101" y="5"/>
                  </a:cubicBezTo>
                  <a:cubicBezTo>
                    <a:pt x="127" y="14"/>
                    <a:pt x="134" y="45"/>
                    <a:pt x="159" y="53"/>
                  </a:cubicBezTo>
                  <a:cubicBezTo>
                    <a:pt x="164" y="55"/>
                    <a:pt x="170" y="56"/>
                    <a:pt x="175" y="58"/>
                  </a:cubicBezTo>
                  <a:cubicBezTo>
                    <a:pt x="186" y="61"/>
                    <a:pt x="196" y="65"/>
                    <a:pt x="207" y="69"/>
                  </a:cubicBezTo>
                  <a:cubicBezTo>
                    <a:pt x="217" y="72"/>
                    <a:pt x="238" y="79"/>
                    <a:pt x="238" y="79"/>
                  </a:cubicBezTo>
                  <a:cubicBezTo>
                    <a:pt x="250" y="97"/>
                    <a:pt x="259" y="104"/>
                    <a:pt x="280" y="111"/>
                  </a:cubicBezTo>
                  <a:cubicBezTo>
                    <a:pt x="302" y="120"/>
                    <a:pt x="341" y="115"/>
                    <a:pt x="361" y="120"/>
                  </a:cubicBezTo>
                  <a:cubicBezTo>
                    <a:pt x="381" y="125"/>
                    <a:pt x="351" y="133"/>
                    <a:pt x="399" y="139"/>
                  </a:cubicBezTo>
                  <a:cubicBezTo>
                    <a:pt x="447" y="145"/>
                    <a:pt x="593" y="155"/>
                    <a:pt x="652" y="158"/>
                  </a:cubicBezTo>
                  <a:cubicBezTo>
                    <a:pt x="711" y="161"/>
                    <a:pt x="751" y="148"/>
                    <a:pt x="753" y="158"/>
                  </a:cubicBezTo>
                  <a:cubicBezTo>
                    <a:pt x="755" y="168"/>
                    <a:pt x="691" y="212"/>
                    <a:pt x="665" y="221"/>
                  </a:cubicBezTo>
                  <a:cubicBezTo>
                    <a:pt x="639" y="230"/>
                    <a:pt x="622" y="219"/>
                    <a:pt x="595" y="214"/>
                  </a:cubicBezTo>
                  <a:cubicBezTo>
                    <a:pt x="568" y="209"/>
                    <a:pt x="535" y="193"/>
                    <a:pt x="500" y="189"/>
                  </a:cubicBezTo>
                  <a:cubicBezTo>
                    <a:pt x="465" y="185"/>
                    <a:pt x="423" y="185"/>
                    <a:pt x="386" y="189"/>
                  </a:cubicBezTo>
                  <a:cubicBezTo>
                    <a:pt x="349" y="193"/>
                    <a:pt x="308" y="203"/>
                    <a:pt x="280" y="211"/>
                  </a:cubicBezTo>
                  <a:cubicBezTo>
                    <a:pt x="268" y="219"/>
                    <a:pt x="232" y="233"/>
                    <a:pt x="217" y="238"/>
                  </a:cubicBezTo>
                  <a:cubicBezTo>
                    <a:pt x="198" y="236"/>
                    <a:pt x="178" y="236"/>
                    <a:pt x="159" y="233"/>
                  </a:cubicBezTo>
                  <a:cubicBezTo>
                    <a:pt x="131" y="227"/>
                    <a:pt x="109" y="211"/>
                    <a:pt x="80" y="211"/>
                  </a:cubicBezTo>
                  <a:close/>
                </a:path>
              </a:pathLst>
            </a:custGeom>
            <a:noFill/>
            <a:ln w="63500" cap="flat" cmpd="sng">
              <a:solidFill>
                <a:srgbClr val="FF3300"/>
              </a:solidFill>
              <a:prstDash val="solid"/>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67" name="Freeform 11"/>
            <p:cNvSpPr>
              <a:spLocks/>
            </p:cNvSpPr>
            <p:nvPr/>
          </p:nvSpPr>
          <p:spPr bwMode="auto">
            <a:xfrm>
              <a:off x="757" y="1544"/>
              <a:ext cx="1786" cy="975"/>
            </a:xfrm>
            <a:custGeom>
              <a:avLst/>
              <a:gdLst>
                <a:gd name="T0" fmla="*/ 1780 w 1786"/>
                <a:gd name="T1" fmla="*/ 178 h 975"/>
                <a:gd name="T2" fmla="*/ 1700 w 1786"/>
                <a:gd name="T3" fmla="*/ 184 h 975"/>
                <a:gd name="T4" fmla="*/ 1614 w 1786"/>
                <a:gd name="T5" fmla="*/ 190 h 975"/>
                <a:gd name="T6" fmla="*/ 1535 w 1786"/>
                <a:gd name="T7" fmla="*/ 245 h 975"/>
                <a:gd name="T8" fmla="*/ 1424 w 1786"/>
                <a:gd name="T9" fmla="*/ 454 h 975"/>
                <a:gd name="T10" fmla="*/ 1339 w 1786"/>
                <a:gd name="T11" fmla="*/ 435 h 975"/>
                <a:gd name="T12" fmla="*/ 1241 w 1786"/>
                <a:gd name="T13" fmla="*/ 429 h 975"/>
                <a:gd name="T14" fmla="*/ 1135 w 1786"/>
                <a:gd name="T15" fmla="*/ 681 h 975"/>
                <a:gd name="T16" fmla="*/ 1319 w 1786"/>
                <a:gd name="T17" fmla="*/ 785 h 975"/>
                <a:gd name="T18" fmla="*/ 1300 w 1786"/>
                <a:gd name="T19" fmla="*/ 880 h 975"/>
                <a:gd name="T20" fmla="*/ 1275 w 1786"/>
                <a:gd name="T21" fmla="*/ 975 h 975"/>
                <a:gd name="T22" fmla="*/ 1110 w 1786"/>
                <a:gd name="T23" fmla="*/ 880 h 975"/>
                <a:gd name="T24" fmla="*/ 903 w 1786"/>
                <a:gd name="T25" fmla="*/ 855 h 975"/>
                <a:gd name="T26" fmla="*/ 846 w 1786"/>
                <a:gd name="T27" fmla="*/ 813 h 975"/>
                <a:gd name="T28" fmla="*/ 846 w 1786"/>
                <a:gd name="T29" fmla="*/ 639 h 975"/>
                <a:gd name="T30" fmla="*/ 825 w 1786"/>
                <a:gd name="T31" fmla="*/ 607 h 975"/>
                <a:gd name="T32" fmla="*/ 793 w 1786"/>
                <a:gd name="T33" fmla="*/ 508 h 975"/>
                <a:gd name="T34" fmla="*/ 751 w 1786"/>
                <a:gd name="T35" fmla="*/ 450 h 975"/>
                <a:gd name="T36" fmla="*/ 693 w 1786"/>
                <a:gd name="T37" fmla="*/ 403 h 975"/>
                <a:gd name="T38" fmla="*/ 646 w 1786"/>
                <a:gd name="T39" fmla="*/ 392 h 975"/>
                <a:gd name="T40" fmla="*/ 528 w 1786"/>
                <a:gd name="T41" fmla="*/ 488 h 975"/>
                <a:gd name="T42" fmla="*/ 414 w 1786"/>
                <a:gd name="T43" fmla="*/ 469 h 975"/>
                <a:gd name="T44" fmla="*/ 338 w 1786"/>
                <a:gd name="T45" fmla="*/ 576 h 975"/>
                <a:gd name="T46" fmla="*/ 376 w 1786"/>
                <a:gd name="T47" fmla="*/ 659 h 975"/>
                <a:gd name="T48" fmla="*/ 338 w 1786"/>
                <a:gd name="T49" fmla="*/ 747 h 975"/>
                <a:gd name="T50" fmla="*/ 300 w 1786"/>
                <a:gd name="T51" fmla="*/ 684 h 975"/>
                <a:gd name="T52" fmla="*/ 167 w 1786"/>
                <a:gd name="T53" fmla="*/ 741 h 975"/>
                <a:gd name="T54" fmla="*/ 135 w 1786"/>
                <a:gd name="T55" fmla="*/ 836 h 975"/>
                <a:gd name="T56" fmla="*/ 28 w 1786"/>
                <a:gd name="T57" fmla="*/ 842 h 975"/>
                <a:gd name="T58" fmla="*/ 9 w 1786"/>
                <a:gd name="T59" fmla="*/ 728 h 975"/>
                <a:gd name="T60" fmla="*/ 85 w 1786"/>
                <a:gd name="T61" fmla="*/ 709 h 975"/>
                <a:gd name="T62" fmla="*/ 154 w 1786"/>
                <a:gd name="T63" fmla="*/ 665 h 975"/>
                <a:gd name="T64" fmla="*/ 173 w 1786"/>
                <a:gd name="T65" fmla="*/ 583 h 975"/>
                <a:gd name="T66" fmla="*/ 268 w 1786"/>
                <a:gd name="T67" fmla="*/ 526 h 975"/>
                <a:gd name="T68" fmla="*/ 319 w 1786"/>
                <a:gd name="T69" fmla="*/ 355 h 975"/>
                <a:gd name="T70" fmla="*/ 395 w 1786"/>
                <a:gd name="T71" fmla="*/ 412 h 975"/>
                <a:gd name="T72" fmla="*/ 465 w 1786"/>
                <a:gd name="T73" fmla="*/ 380 h 975"/>
                <a:gd name="T74" fmla="*/ 599 w 1786"/>
                <a:gd name="T75" fmla="*/ 350 h 975"/>
                <a:gd name="T76" fmla="*/ 567 w 1786"/>
                <a:gd name="T77" fmla="*/ 329 h 975"/>
                <a:gd name="T78" fmla="*/ 551 w 1786"/>
                <a:gd name="T79" fmla="*/ 318 h 975"/>
                <a:gd name="T80" fmla="*/ 535 w 1786"/>
                <a:gd name="T81" fmla="*/ 308 h 975"/>
                <a:gd name="T82" fmla="*/ 525 w 1786"/>
                <a:gd name="T83" fmla="*/ 292 h 975"/>
                <a:gd name="T84" fmla="*/ 509 w 1786"/>
                <a:gd name="T85" fmla="*/ 281 h 975"/>
                <a:gd name="T86" fmla="*/ 489 w 1786"/>
                <a:gd name="T87" fmla="*/ 255 h 975"/>
                <a:gd name="T88" fmla="*/ 504 w 1786"/>
                <a:gd name="T89" fmla="*/ 145 h 975"/>
                <a:gd name="T90" fmla="*/ 725 w 1786"/>
                <a:gd name="T91" fmla="*/ 187 h 975"/>
                <a:gd name="T92" fmla="*/ 736 w 1786"/>
                <a:gd name="T93" fmla="*/ 202 h 975"/>
                <a:gd name="T94" fmla="*/ 767 w 1786"/>
                <a:gd name="T95" fmla="*/ 224 h 975"/>
                <a:gd name="T96" fmla="*/ 972 w 1786"/>
                <a:gd name="T97" fmla="*/ 281 h 975"/>
                <a:gd name="T98" fmla="*/ 1025 w 1786"/>
                <a:gd name="T99" fmla="*/ 418 h 975"/>
                <a:gd name="T100" fmla="*/ 1140 w 1786"/>
                <a:gd name="T101" fmla="*/ 423 h 975"/>
                <a:gd name="T102" fmla="*/ 1333 w 1786"/>
                <a:gd name="T103" fmla="*/ 307 h 975"/>
                <a:gd name="T104" fmla="*/ 1443 w 1786"/>
                <a:gd name="T105" fmla="*/ 270 h 975"/>
                <a:gd name="T106" fmla="*/ 1498 w 1786"/>
                <a:gd name="T107" fmla="*/ 166 h 975"/>
                <a:gd name="T108" fmla="*/ 1565 w 1786"/>
                <a:gd name="T109" fmla="*/ 12 h 975"/>
                <a:gd name="T110" fmla="*/ 1786 w 1786"/>
                <a:gd name="T111" fmla="*/ 92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86" h="975">
                  <a:moveTo>
                    <a:pt x="1780" y="178"/>
                  </a:moveTo>
                  <a:cubicBezTo>
                    <a:pt x="1721" y="218"/>
                    <a:pt x="1767" y="137"/>
                    <a:pt x="1700" y="184"/>
                  </a:cubicBezTo>
                  <a:cubicBezTo>
                    <a:pt x="1672" y="186"/>
                    <a:pt x="1641" y="180"/>
                    <a:pt x="1614" y="190"/>
                  </a:cubicBezTo>
                  <a:cubicBezTo>
                    <a:pt x="1587" y="200"/>
                    <a:pt x="1567" y="201"/>
                    <a:pt x="1535" y="245"/>
                  </a:cubicBezTo>
                  <a:cubicBezTo>
                    <a:pt x="1503" y="289"/>
                    <a:pt x="1457" y="422"/>
                    <a:pt x="1424" y="454"/>
                  </a:cubicBezTo>
                  <a:cubicBezTo>
                    <a:pt x="1391" y="486"/>
                    <a:pt x="1369" y="439"/>
                    <a:pt x="1339" y="435"/>
                  </a:cubicBezTo>
                  <a:cubicBezTo>
                    <a:pt x="1312" y="443"/>
                    <a:pt x="1275" y="388"/>
                    <a:pt x="1241" y="429"/>
                  </a:cubicBezTo>
                  <a:cubicBezTo>
                    <a:pt x="1207" y="470"/>
                    <a:pt x="1122" y="622"/>
                    <a:pt x="1135" y="681"/>
                  </a:cubicBezTo>
                  <a:cubicBezTo>
                    <a:pt x="1140" y="735"/>
                    <a:pt x="1281" y="759"/>
                    <a:pt x="1319" y="785"/>
                  </a:cubicBezTo>
                  <a:cubicBezTo>
                    <a:pt x="1339" y="825"/>
                    <a:pt x="1325" y="722"/>
                    <a:pt x="1300" y="880"/>
                  </a:cubicBezTo>
                  <a:cubicBezTo>
                    <a:pt x="1289" y="900"/>
                    <a:pt x="1316" y="956"/>
                    <a:pt x="1275" y="975"/>
                  </a:cubicBezTo>
                  <a:cubicBezTo>
                    <a:pt x="1243" y="975"/>
                    <a:pt x="1172" y="900"/>
                    <a:pt x="1110" y="880"/>
                  </a:cubicBezTo>
                  <a:cubicBezTo>
                    <a:pt x="1028" y="873"/>
                    <a:pt x="982" y="872"/>
                    <a:pt x="903" y="855"/>
                  </a:cubicBezTo>
                  <a:cubicBezTo>
                    <a:pt x="873" y="823"/>
                    <a:pt x="867" y="853"/>
                    <a:pt x="846" y="813"/>
                  </a:cubicBezTo>
                  <a:cubicBezTo>
                    <a:pt x="854" y="747"/>
                    <a:pt x="860" y="723"/>
                    <a:pt x="846" y="639"/>
                  </a:cubicBezTo>
                  <a:cubicBezTo>
                    <a:pt x="844" y="626"/>
                    <a:pt x="825" y="607"/>
                    <a:pt x="825" y="607"/>
                  </a:cubicBezTo>
                  <a:cubicBezTo>
                    <a:pt x="813" y="569"/>
                    <a:pt x="828" y="531"/>
                    <a:pt x="793" y="508"/>
                  </a:cubicBezTo>
                  <a:cubicBezTo>
                    <a:pt x="780" y="486"/>
                    <a:pt x="772" y="463"/>
                    <a:pt x="751" y="450"/>
                  </a:cubicBezTo>
                  <a:cubicBezTo>
                    <a:pt x="738" y="429"/>
                    <a:pt x="713" y="421"/>
                    <a:pt x="693" y="403"/>
                  </a:cubicBezTo>
                  <a:cubicBezTo>
                    <a:pt x="693" y="403"/>
                    <a:pt x="649" y="393"/>
                    <a:pt x="646" y="392"/>
                  </a:cubicBezTo>
                  <a:cubicBezTo>
                    <a:pt x="605" y="411"/>
                    <a:pt x="579" y="459"/>
                    <a:pt x="528" y="488"/>
                  </a:cubicBezTo>
                  <a:cubicBezTo>
                    <a:pt x="489" y="501"/>
                    <a:pt x="446" y="454"/>
                    <a:pt x="414" y="469"/>
                  </a:cubicBezTo>
                  <a:cubicBezTo>
                    <a:pt x="382" y="484"/>
                    <a:pt x="344" y="544"/>
                    <a:pt x="338" y="576"/>
                  </a:cubicBezTo>
                  <a:cubicBezTo>
                    <a:pt x="332" y="608"/>
                    <a:pt x="376" y="631"/>
                    <a:pt x="376" y="659"/>
                  </a:cubicBezTo>
                  <a:cubicBezTo>
                    <a:pt x="376" y="687"/>
                    <a:pt x="351" y="743"/>
                    <a:pt x="338" y="747"/>
                  </a:cubicBezTo>
                  <a:cubicBezTo>
                    <a:pt x="325" y="751"/>
                    <a:pt x="328" y="685"/>
                    <a:pt x="300" y="684"/>
                  </a:cubicBezTo>
                  <a:cubicBezTo>
                    <a:pt x="272" y="683"/>
                    <a:pt x="194" y="716"/>
                    <a:pt x="167" y="741"/>
                  </a:cubicBezTo>
                  <a:cubicBezTo>
                    <a:pt x="140" y="766"/>
                    <a:pt x="158" y="819"/>
                    <a:pt x="135" y="836"/>
                  </a:cubicBezTo>
                  <a:cubicBezTo>
                    <a:pt x="112" y="853"/>
                    <a:pt x="49" y="860"/>
                    <a:pt x="28" y="842"/>
                  </a:cubicBezTo>
                  <a:cubicBezTo>
                    <a:pt x="7" y="824"/>
                    <a:pt x="0" y="750"/>
                    <a:pt x="9" y="728"/>
                  </a:cubicBezTo>
                  <a:cubicBezTo>
                    <a:pt x="18" y="706"/>
                    <a:pt x="61" y="719"/>
                    <a:pt x="85" y="709"/>
                  </a:cubicBezTo>
                  <a:cubicBezTo>
                    <a:pt x="123" y="595"/>
                    <a:pt x="139" y="686"/>
                    <a:pt x="154" y="665"/>
                  </a:cubicBezTo>
                  <a:cubicBezTo>
                    <a:pt x="169" y="644"/>
                    <a:pt x="154" y="606"/>
                    <a:pt x="173" y="583"/>
                  </a:cubicBezTo>
                  <a:cubicBezTo>
                    <a:pt x="192" y="560"/>
                    <a:pt x="244" y="564"/>
                    <a:pt x="268" y="526"/>
                  </a:cubicBezTo>
                  <a:cubicBezTo>
                    <a:pt x="292" y="488"/>
                    <a:pt x="298" y="374"/>
                    <a:pt x="319" y="355"/>
                  </a:cubicBezTo>
                  <a:cubicBezTo>
                    <a:pt x="340" y="336"/>
                    <a:pt x="371" y="408"/>
                    <a:pt x="395" y="412"/>
                  </a:cubicBezTo>
                  <a:cubicBezTo>
                    <a:pt x="419" y="416"/>
                    <a:pt x="431" y="390"/>
                    <a:pt x="465" y="380"/>
                  </a:cubicBezTo>
                  <a:cubicBezTo>
                    <a:pt x="499" y="370"/>
                    <a:pt x="582" y="358"/>
                    <a:pt x="599" y="350"/>
                  </a:cubicBezTo>
                  <a:cubicBezTo>
                    <a:pt x="588" y="343"/>
                    <a:pt x="578" y="336"/>
                    <a:pt x="567" y="329"/>
                  </a:cubicBezTo>
                  <a:cubicBezTo>
                    <a:pt x="561" y="326"/>
                    <a:pt x="557" y="322"/>
                    <a:pt x="551" y="318"/>
                  </a:cubicBezTo>
                  <a:cubicBezTo>
                    <a:pt x="546" y="314"/>
                    <a:pt x="535" y="308"/>
                    <a:pt x="535" y="308"/>
                  </a:cubicBezTo>
                  <a:cubicBezTo>
                    <a:pt x="532" y="302"/>
                    <a:pt x="530" y="297"/>
                    <a:pt x="525" y="292"/>
                  </a:cubicBezTo>
                  <a:cubicBezTo>
                    <a:pt x="521" y="288"/>
                    <a:pt x="513" y="286"/>
                    <a:pt x="509" y="281"/>
                  </a:cubicBezTo>
                  <a:cubicBezTo>
                    <a:pt x="478" y="244"/>
                    <a:pt x="535" y="288"/>
                    <a:pt x="489" y="255"/>
                  </a:cubicBezTo>
                  <a:cubicBezTo>
                    <a:pt x="477" y="221"/>
                    <a:pt x="461" y="160"/>
                    <a:pt x="504" y="145"/>
                  </a:cubicBezTo>
                  <a:cubicBezTo>
                    <a:pt x="609" y="150"/>
                    <a:pt x="644" y="146"/>
                    <a:pt x="725" y="187"/>
                  </a:cubicBezTo>
                  <a:cubicBezTo>
                    <a:pt x="729" y="193"/>
                    <a:pt x="731" y="199"/>
                    <a:pt x="736" y="202"/>
                  </a:cubicBezTo>
                  <a:cubicBezTo>
                    <a:pt x="745" y="211"/>
                    <a:pt x="767" y="224"/>
                    <a:pt x="767" y="224"/>
                  </a:cubicBezTo>
                  <a:cubicBezTo>
                    <a:pt x="791" y="316"/>
                    <a:pt x="874" y="278"/>
                    <a:pt x="972" y="281"/>
                  </a:cubicBezTo>
                  <a:cubicBezTo>
                    <a:pt x="997" y="320"/>
                    <a:pt x="959" y="413"/>
                    <a:pt x="1025" y="418"/>
                  </a:cubicBezTo>
                  <a:cubicBezTo>
                    <a:pt x="1063" y="421"/>
                    <a:pt x="1102" y="422"/>
                    <a:pt x="1140" y="423"/>
                  </a:cubicBezTo>
                  <a:cubicBezTo>
                    <a:pt x="1179" y="411"/>
                    <a:pt x="1283" y="332"/>
                    <a:pt x="1333" y="307"/>
                  </a:cubicBezTo>
                  <a:cubicBezTo>
                    <a:pt x="1383" y="282"/>
                    <a:pt x="1415" y="294"/>
                    <a:pt x="1443" y="270"/>
                  </a:cubicBezTo>
                  <a:cubicBezTo>
                    <a:pt x="1471" y="246"/>
                    <a:pt x="1478" y="209"/>
                    <a:pt x="1498" y="166"/>
                  </a:cubicBezTo>
                  <a:cubicBezTo>
                    <a:pt x="1518" y="123"/>
                    <a:pt x="1517" y="24"/>
                    <a:pt x="1565" y="12"/>
                  </a:cubicBezTo>
                  <a:cubicBezTo>
                    <a:pt x="1613" y="0"/>
                    <a:pt x="1740" y="75"/>
                    <a:pt x="1786" y="92"/>
                  </a:cubicBezTo>
                </a:path>
              </a:pathLst>
            </a:custGeom>
            <a:noFill/>
            <a:ln w="63500" cap="flat" cmpd="sng">
              <a:solidFill>
                <a:srgbClr val="FF3300"/>
              </a:solidFill>
              <a:prstDash val="solid"/>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68" name="Freeform 12"/>
            <p:cNvSpPr>
              <a:spLocks/>
            </p:cNvSpPr>
            <p:nvPr/>
          </p:nvSpPr>
          <p:spPr bwMode="auto">
            <a:xfrm>
              <a:off x="1356" y="2494"/>
              <a:ext cx="900" cy="594"/>
            </a:xfrm>
            <a:custGeom>
              <a:avLst/>
              <a:gdLst>
                <a:gd name="T0" fmla="*/ 128 w 900"/>
                <a:gd name="T1" fmla="*/ 382 h 594"/>
                <a:gd name="T2" fmla="*/ 0 w 900"/>
                <a:gd name="T3" fmla="*/ 334 h 594"/>
                <a:gd name="T4" fmla="*/ 20 w 900"/>
                <a:gd name="T5" fmla="*/ 290 h 594"/>
                <a:gd name="T6" fmla="*/ 180 w 900"/>
                <a:gd name="T7" fmla="*/ 262 h 594"/>
                <a:gd name="T8" fmla="*/ 372 w 900"/>
                <a:gd name="T9" fmla="*/ 194 h 594"/>
                <a:gd name="T10" fmla="*/ 432 w 900"/>
                <a:gd name="T11" fmla="*/ 202 h 594"/>
                <a:gd name="T12" fmla="*/ 688 w 900"/>
                <a:gd name="T13" fmla="*/ 82 h 594"/>
                <a:gd name="T14" fmla="*/ 707 w 900"/>
                <a:gd name="T15" fmla="*/ 0 h 594"/>
                <a:gd name="T16" fmla="*/ 812 w 900"/>
                <a:gd name="T17" fmla="*/ 86 h 594"/>
                <a:gd name="T18" fmla="*/ 840 w 900"/>
                <a:gd name="T19" fmla="*/ 174 h 594"/>
                <a:gd name="T20" fmla="*/ 900 w 900"/>
                <a:gd name="T21" fmla="*/ 238 h 594"/>
                <a:gd name="T22" fmla="*/ 828 w 900"/>
                <a:gd name="T23" fmla="*/ 270 h 594"/>
                <a:gd name="T24" fmla="*/ 700 w 900"/>
                <a:gd name="T25" fmla="*/ 270 h 594"/>
                <a:gd name="T26" fmla="*/ 656 w 900"/>
                <a:gd name="T27" fmla="*/ 334 h 594"/>
                <a:gd name="T28" fmla="*/ 628 w 900"/>
                <a:gd name="T29" fmla="*/ 498 h 594"/>
                <a:gd name="T30" fmla="*/ 580 w 900"/>
                <a:gd name="T31" fmla="*/ 466 h 594"/>
                <a:gd name="T32" fmla="*/ 540 w 900"/>
                <a:gd name="T33" fmla="*/ 390 h 594"/>
                <a:gd name="T34" fmla="*/ 452 w 900"/>
                <a:gd name="T35" fmla="*/ 406 h 594"/>
                <a:gd name="T36" fmla="*/ 432 w 900"/>
                <a:gd name="T37" fmla="*/ 502 h 594"/>
                <a:gd name="T38" fmla="*/ 448 w 900"/>
                <a:gd name="T39" fmla="*/ 554 h 594"/>
                <a:gd name="T40" fmla="*/ 412 w 900"/>
                <a:gd name="T41" fmla="*/ 594 h 594"/>
                <a:gd name="T42" fmla="*/ 352 w 900"/>
                <a:gd name="T43" fmla="*/ 462 h 594"/>
                <a:gd name="T44" fmla="*/ 220 w 900"/>
                <a:gd name="T45" fmla="*/ 402 h 594"/>
                <a:gd name="T46" fmla="*/ 128 w 900"/>
                <a:gd name="T47" fmla="*/ 382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0" h="594">
                  <a:moveTo>
                    <a:pt x="128" y="382"/>
                  </a:moveTo>
                  <a:lnTo>
                    <a:pt x="0" y="334"/>
                  </a:lnTo>
                  <a:lnTo>
                    <a:pt x="20" y="290"/>
                  </a:lnTo>
                  <a:lnTo>
                    <a:pt x="180" y="262"/>
                  </a:lnTo>
                  <a:lnTo>
                    <a:pt x="372" y="194"/>
                  </a:lnTo>
                  <a:lnTo>
                    <a:pt x="432" y="202"/>
                  </a:lnTo>
                  <a:lnTo>
                    <a:pt x="688" y="82"/>
                  </a:lnTo>
                  <a:lnTo>
                    <a:pt x="707" y="0"/>
                  </a:lnTo>
                  <a:lnTo>
                    <a:pt x="812" y="86"/>
                  </a:lnTo>
                  <a:lnTo>
                    <a:pt x="840" y="174"/>
                  </a:lnTo>
                  <a:lnTo>
                    <a:pt x="900" y="238"/>
                  </a:lnTo>
                  <a:lnTo>
                    <a:pt x="828" y="270"/>
                  </a:lnTo>
                  <a:lnTo>
                    <a:pt x="700" y="270"/>
                  </a:lnTo>
                  <a:lnTo>
                    <a:pt x="656" y="334"/>
                  </a:lnTo>
                  <a:lnTo>
                    <a:pt x="628" y="498"/>
                  </a:lnTo>
                  <a:lnTo>
                    <a:pt x="580" y="466"/>
                  </a:lnTo>
                  <a:lnTo>
                    <a:pt x="540" y="390"/>
                  </a:lnTo>
                  <a:lnTo>
                    <a:pt x="452" y="406"/>
                  </a:lnTo>
                  <a:lnTo>
                    <a:pt x="432" y="502"/>
                  </a:lnTo>
                  <a:lnTo>
                    <a:pt x="448" y="554"/>
                  </a:lnTo>
                  <a:lnTo>
                    <a:pt x="412" y="594"/>
                  </a:lnTo>
                  <a:lnTo>
                    <a:pt x="352" y="462"/>
                  </a:lnTo>
                  <a:lnTo>
                    <a:pt x="220" y="402"/>
                  </a:lnTo>
                  <a:lnTo>
                    <a:pt x="128" y="382"/>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69" name="Freeform 13"/>
            <p:cNvSpPr>
              <a:spLocks/>
            </p:cNvSpPr>
            <p:nvPr/>
          </p:nvSpPr>
          <p:spPr bwMode="auto">
            <a:xfrm>
              <a:off x="3459" y="1125"/>
              <a:ext cx="312" cy="621"/>
            </a:xfrm>
            <a:custGeom>
              <a:avLst/>
              <a:gdLst>
                <a:gd name="T0" fmla="*/ 33 w 312"/>
                <a:gd name="T1" fmla="*/ 621 h 621"/>
                <a:gd name="T2" fmla="*/ 9 w 312"/>
                <a:gd name="T3" fmla="*/ 447 h 621"/>
                <a:gd name="T4" fmla="*/ 6 w 312"/>
                <a:gd name="T5" fmla="*/ 330 h 621"/>
                <a:gd name="T6" fmla="*/ 0 w 312"/>
                <a:gd name="T7" fmla="*/ 306 h 621"/>
                <a:gd name="T8" fmla="*/ 36 w 312"/>
                <a:gd name="T9" fmla="*/ 195 h 621"/>
                <a:gd name="T10" fmla="*/ 48 w 312"/>
                <a:gd name="T11" fmla="*/ 156 h 621"/>
                <a:gd name="T12" fmla="*/ 15 w 312"/>
                <a:gd name="T13" fmla="*/ 123 h 621"/>
                <a:gd name="T14" fmla="*/ 84 w 312"/>
                <a:gd name="T15" fmla="*/ 105 h 621"/>
                <a:gd name="T16" fmla="*/ 81 w 312"/>
                <a:gd name="T17" fmla="*/ 0 h 621"/>
                <a:gd name="T18" fmla="*/ 183 w 312"/>
                <a:gd name="T19" fmla="*/ 51 h 621"/>
                <a:gd name="T20" fmla="*/ 312 w 312"/>
                <a:gd name="T21" fmla="*/ 72 h 621"/>
                <a:gd name="T22" fmla="*/ 207 w 312"/>
                <a:gd name="T23" fmla="*/ 180 h 621"/>
                <a:gd name="T24" fmla="*/ 207 w 312"/>
                <a:gd name="T25" fmla="*/ 303 h 621"/>
                <a:gd name="T26" fmla="*/ 171 w 312"/>
                <a:gd name="T27" fmla="*/ 366 h 621"/>
                <a:gd name="T28" fmla="*/ 105 w 312"/>
                <a:gd name="T29" fmla="*/ 426 h 621"/>
                <a:gd name="T30" fmla="*/ 90 w 312"/>
                <a:gd name="T31" fmla="*/ 528 h 621"/>
                <a:gd name="T32" fmla="*/ 75 w 312"/>
                <a:gd name="T33" fmla="*/ 570 h 621"/>
                <a:gd name="T34" fmla="*/ 33 w 312"/>
                <a:gd name="T35"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621">
                  <a:moveTo>
                    <a:pt x="33" y="621"/>
                  </a:moveTo>
                  <a:lnTo>
                    <a:pt x="9" y="447"/>
                  </a:lnTo>
                  <a:lnTo>
                    <a:pt x="6" y="330"/>
                  </a:lnTo>
                  <a:lnTo>
                    <a:pt x="0" y="306"/>
                  </a:lnTo>
                  <a:lnTo>
                    <a:pt x="36" y="195"/>
                  </a:lnTo>
                  <a:lnTo>
                    <a:pt x="48" y="156"/>
                  </a:lnTo>
                  <a:lnTo>
                    <a:pt x="15" y="123"/>
                  </a:lnTo>
                  <a:lnTo>
                    <a:pt x="84" y="105"/>
                  </a:lnTo>
                  <a:lnTo>
                    <a:pt x="81" y="0"/>
                  </a:lnTo>
                  <a:lnTo>
                    <a:pt x="183" y="51"/>
                  </a:lnTo>
                  <a:lnTo>
                    <a:pt x="312" y="72"/>
                  </a:lnTo>
                  <a:lnTo>
                    <a:pt x="207" y="180"/>
                  </a:lnTo>
                  <a:lnTo>
                    <a:pt x="207" y="303"/>
                  </a:lnTo>
                  <a:lnTo>
                    <a:pt x="171" y="366"/>
                  </a:lnTo>
                  <a:lnTo>
                    <a:pt x="105" y="426"/>
                  </a:lnTo>
                  <a:lnTo>
                    <a:pt x="90" y="528"/>
                  </a:lnTo>
                  <a:lnTo>
                    <a:pt x="75" y="570"/>
                  </a:lnTo>
                  <a:lnTo>
                    <a:pt x="33" y="621"/>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70" name="Freeform 14"/>
            <p:cNvSpPr>
              <a:spLocks/>
            </p:cNvSpPr>
            <p:nvPr/>
          </p:nvSpPr>
          <p:spPr bwMode="auto">
            <a:xfrm>
              <a:off x="2484" y="2523"/>
              <a:ext cx="570" cy="858"/>
            </a:xfrm>
            <a:custGeom>
              <a:avLst/>
              <a:gdLst>
                <a:gd name="T0" fmla="*/ 24 w 570"/>
                <a:gd name="T1" fmla="*/ 570 h 858"/>
                <a:gd name="T2" fmla="*/ 87 w 570"/>
                <a:gd name="T3" fmla="*/ 525 h 858"/>
                <a:gd name="T4" fmla="*/ 75 w 570"/>
                <a:gd name="T5" fmla="*/ 450 h 858"/>
                <a:gd name="T6" fmla="*/ 120 w 570"/>
                <a:gd name="T7" fmla="*/ 420 h 858"/>
                <a:gd name="T8" fmla="*/ 120 w 570"/>
                <a:gd name="T9" fmla="*/ 309 h 858"/>
                <a:gd name="T10" fmla="*/ 63 w 570"/>
                <a:gd name="T11" fmla="*/ 273 h 858"/>
                <a:gd name="T12" fmla="*/ 0 w 570"/>
                <a:gd name="T13" fmla="*/ 240 h 858"/>
                <a:gd name="T14" fmla="*/ 78 w 570"/>
                <a:gd name="T15" fmla="*/ 195 h 858"/>
                <a:gd name="T16" fmla="*/ 96 w 570"/>
                <a:gd name="T17" fmla="*/ 198 h 858"/>
                <a:gd name="T18" fmla="*/ 123 w 570"/>
                <a:gd name="T19" fmla="*/ 171 h 858"/>
                <a:gd name="T20" fmla="*/ 117 w 570"/>
                <a:gd name="T21" fmla="*/ 111 h 858"/>
                <a:gd name="T22" fmla="*/ 156 w 570"/>
                <a:gd name="T23" fmla="*/ 93 h 858"/>
                <a:gd name="T24" fmla="*/ 189 w 570"/>
                <a:gd name="T25" fmla="*/ 99 h 858"/>
                <a:gd name="T26" fmla="*/ 246 w 570"/>
                <a:gd name="T27" fmla="*/ 21 h 858"/>
                <a:gd name="T28" fmla="*/ 279 w 570"/>
                <a:gd name="T29" fmla="*/ 0 h 858"/>
                <a:gd name="T30" fmla="*/ 285 w 570"/>
                <a:gd name="T31" fmla="*/ 87 h 858"/>
                <a:gd name="T32" fmla="*/ 216 w 570"/>
                <a:gd name="T33" fmla="*/ 159 h 858"/>
                <a:gd name="T34" fmla="*/ 195 w 570"/>
                <a:gd name="T35" fmla="*/ 255 h 858"/>
                <a:gd name="T36" fmla="*/ 228 w 570"/>
                <a:gd name="T37" fmla="*/ 453 h 858"/>
                <a:gd name="T38" fmla="*/ 342 w 570"/>
                <a:gd name="T39" fmla="*/ 522 h 858"/>
                <a:gd name="T40" fmla="*/ 522 w 570"/>
                <a:gd name="T41" fmla="*/ 600 h 858"/>
                <a:gd name="T42" fmla="*/ 555 w 570"/>
                <a:gd name="T43" fmla="*/ 579 h 858"/>
                <a:gd name="T44" fmla="*/ 534 w 570"/>
                <a:gd name="T45" fmla="*/ 660 h 858"/>
                <a:gd name="T46" fmla="*/ 549 w 570"/>
                <a:gd name="T47" fmla="*/ 699 h 858"/>
                <a:gd name="T48" fmla="*/ 570 w 570"/>
                <a:gd name="T49" fmla="*/ 759 h 858"/>
                <a:gd name="T50" fmla="*/ 495 w 570"/>
                <a:gd name="T51" fmla="*/ 768 h 858"/>
                <a:gd name="T52" fmla="*/ 339 w 570"/>
                <a:gd name="T53" fmla="*/ 741 h 858"/>
                <a:gd name="T54" fmla="*/ 264 w 570"/>
                <a:gd name="T55" fmla="*/ 783 h 858"/>
                <a:gd name="T56" fmla="*/ 201 w 570"/>
                <a:gd name="T57" fmla="*/ 858 h 858"/>
                <a:gd name="T58" fmla="*/ 192 w 570"/>
                <a:gd name="T59" fmla="*/ 747 h 858"/>
                <a:gd name="T60" fmla="*/ 297 w 570"/>
                <a:gd name="T61" fmla="*/ 684 h 858"/>
                <a:gd name="T62" fmla="*/ 297 w 570"/>
                <a:gd name="T63" fmla="*/ 657 h 858"/>
                <a:gd name="T64" fmla="*/ 126 w 570"/>
                <a:gd name="T65" fmla="*/ 657 h 858"/>
                <a:gd name="T66" fmla="*/ 57 w 570"/>
                <a:gd name="T67" fmla="*/ 687 h 858"/>
                <a:gd name="T68" fmla="*/ 48 w 570"/>
                <a:gd name="T69" fmla="*/ 624 h 858"/>
                <a:gd name="T70" fmla="*/ 144 w 570"/>
                <a:gd name="T71" fmla="*/ 606 h 858"/>
                <a:gd name="T72" fmla="*/ 156 w 570"/>
                <a:gd name="T73" fmla="*/ 543 h 858"/>
                <a:gd name="T74" fmla="*/ 24 w 570"/>
                <a:gd name="T75" fmla="*/ 57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0" h="858">
                  <a:moveTo>
                    <a:pt x="24" y="570"/>
                  </a:moveTo>
                  <a:lnTo>
                    <a:pt x="87" y="525"/>
                  </a:lnTo>
                  <a:lnTo>
                    <a:pt x="75" y="450"/>
                  </a:lnTo>
                  <a:lnTo>
                    <a:pt x="120" y="420"/>
                  </a:lnTo>
                  <a:lnTo>
                    <a:pt x="120" y="309"/>
                  </a:lnTo>
                  <a:lnTo>
                    <a:pt x="63" y="273"/>
                  </a:lnTo>
                  <a:lnTo>
                    <a:pt x="0" y="240"/>
                  </a:lnTo>
                  <a:lnTo>
                    <a:pt x="78" y="195"/>
                  </a:lnTo>
                  <a:lnTo>
                    <a:pt x="96" y="198"/>
                  </a:lnTo>
                  <a:lnTo>
                    <a:pt x="123" y="171"/>
                  </a:lnTo>
                  <a:lnTo>
                    <a:pt x="117" y="111"/>
                  </a:lnTo>
                  <a:lnTo>
                    <a:pt x="156" y="93"/>
                  </a:lnTo>
                  <a:lnTo>
                    <a:pt x="189" y="99"/>
                  </a:lnTo>
                  <a:lnTo>
                    <a:pt x="246" y="21"/>
                  </a:lnTo>
                  <a:lnTo>
                    <a:pt x="279" y="0"/>
                  </a:lnTo>
                  <a:lnTo>
                    <a:pt x="285" y="87"/>
                  </a:lnTo>
                  <a:lnTo>
                    <a:pt x="216" y="159"/>
                  </a:lnTo>
                  <a:lnTo>
                    <a:pt x="195" y="255"/>
                  </a:lnTo>
                  <a:lnTo>
                    <a:pt x="228" y="453"/>
                  </a:lnTo>
                  <a:lnTo>
                    <a:pt x="342" y="522"/>
                  </a:lnTo>
                  <a:lnTo>
                    <a:pt x="522" y="600"/>
                  </a:lnTo>
                  <a:lnTo>
                    <a:pt x="555" y="579"/>
                  </a:lnTo>
                  <a:lnTo>
                    <a:pt x="534" y="660"/>
                  </a:lnTo>
                  <a:lnTo>
                    <a:pt x="549" y="699"/>
                  </a:lnTo>
                  <a:lnTo>
                    <a:pt x="570" y="759"/>
                  </a:lnTo>
                  <a:lnTo>
                    <a:pt x="495" y="768"/>
                  </a:lnTo>
                  <a:lnTo>
                    <a:pt x="339" y="741"/>
                  </a:lnTo>
                  <a:lnTo>
                    <a:pt x="264" y="783"/>
                  </a:lnTo>
                  <a:lnTo>
                    <a:pt x="201" y="858"/>
                  </a:lnTo>
                  <a:lnTo>
                    <a:pt x="192" y="747"/>
                  </a:lnTo>
                  <a:lnTo>
                    <a:pt x="297" y="684"/>
                  </a:lnTo>
                  <a:lnTo>
                    <a:pt x="297" y="657"/>
                  </a:lnTo>
                  <a:lnTo>
                    <a:pt x="126" y="657"/>
                  </a:lnTo>
                  <a:lnTo>
                    <a:pt x="57" y="687"/>
                  </a:lnTo>
                  <a:lnTo>
                    <a:pt x="48" y="624"/>
                  </a:lnTo>
                  <a:lnTo>
                    <a:pt x="144" y="606"/>
                  </a:lnTo>
                  <a:lnTo>
                    <a:pt x="156" y="543"/>
                  </a:lnTo>
                  <a:lnTo>
                    <a:pt x="24" y="570"/>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71" name="Freeform 15"/>
            <p:cNvSpPr>
              <a:spLocks/>
            </p:cNvSpPr>
            <p:nvPr/>
          </p:nvSpPr>
          <p:spPr bwMode="auto">
            <a:xfrm>
              <a:off x="1143" y="816"/>
              <a:ext cx="684" cy="441"/>
            </a:xfrm>
            <a:custGeom>
              <a:avLst/>
              <a:gdLst>
                <a:gd name="T0" fmla="*/ 684 w 684"/>
                <a:gd name="T1" fmla="*/ 0 h 441"/>
                <a:gd name="T2" fmla="*/ 558 w 684"/>
                <a:gd name="T3" fmla="*/ 87 h 441"/>
                <a:gd name="T4" fmla="*/ 540 w 684"/>
                <a:gd name="T5" fmla="*/ 150 h 441"/>
                <a:gd name="T6" fmla="*/ 579 w 684"/>
                <a:gd name="T7" fmla="*/ 183 h 441"/>
                <a:gd name="T8" fmla="*/ 606 w 684"/>
                <a:gd name="T9" fmla="*/ 294 h 441"/>
                <a:gd name="T10" fmla="*/ 582 w 684"/>
                <a:gd name="T11" fmla="*/ 354 h 441"/>
                <a:gd name="T12" fmla="*/ 543 w 684"/>
                <a:gd name="T13" fmla="*/ 441 h 441"/>
                <a:gd name="T14" fmla="*/ 480 w 684"/>
                <a:gd name="T15" fmla="*/ 408 h 441"/>
                <a:gd name="T16" fmla="*/ 393 w 684"/>
                <a:gd name="T17" fmla="*/ 345 h 441"/>
                <a:gd name="T18" fmla="*/ 327 w 684"/>
                <a:gd name="T19" fmla="*/ 303 h 441"/>
                <a:gd name="T20" fmla="*/ 255 w 684"/>
                <a:gd name="T21" fmla="*/ 309 h 441"/>
                <a:gd name="T22" fmla="*/ 213 w 684"/>
                <a:gd name="T23" fmla="*/ 327 h 441"/>
                <a:gd name="T24" fmla="*/ 108 w 684"/>
                <a:gd name="T25" fmla="*/ 339 h 441"/>
                <a:gd name="T26" fmla="*/ 0 w 684"/>
                <a:gd name="T27" fmla="*/ 276 h 441"/>
                <a:gd name="T28" fmla="*/ 93 w 684"/>
                <a:gd name="T29" fmla="*/ 228 h 441"/>
                <a:gd name="T30" fmla="*/ 132 w 684"/>
                <a:gd name="T31" fmla="*/ 132 h 441"/>
                <a:gd name="T32" fmla="*/ 117 w 684"/>
                <a:gd name="T33" fmla="*/ 3 h 441"/>
                <a:gd name="T34" fmla="*/ 246 w 684"/>
                <a:gd name="T35" fmla="*/ 3 h 441"/>
                <a:gd name="T36" fmla="*/ 264 w 684"/>
                <a:gd name="T37" fmla="*/ 81 h 441"/>
                <a:gd name="T38" fmla="*/ 309 w 684"/>
                <a:gd name="T39" fmla="*/ 72 h 441"/>
                <a:gd name="T40" fmla="*/ 390 w 684"/>
                <a:gd name="T41" fmla="*/ 0 h 441"/>
                <a:gd name="T42" fmla="*/ 684 w 684"/>
                <a:gd name="T4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41">
                  <a:moveTo>
                    <a:pt x="684" y="0"/>
                  </a:moveTo>
                  <a:lnTo>
                    <a:pt x="558" y="87"/>
                  </a:lnTo>
                  <a:lnTo>
                    <a:pt x="540" y="150"/>
                  </a:lnTo>
                  <a:lnTo>
                    <a:pt x="579" y="183"/>
                  </a:lnTo>
                  <a:lnTo>
                    <a:pt x="606" y="294"/>
                  </a:lnTo>
                  <a:lnTo>
                    <a:pt x="582" y="354"/>
                  </a:lnTo>
                  <a:lnTo>
                    <a:pt x="543" y="441"/>
                  </a:lnTo>
                  <a:lnTo>
                    <a:pt x="480" y="408"/>
                  </a:lnTo>
                  <a:lnTo>
                    <a:pt x="393" y="345"/>
                  </a:lnTo>
                  <a:lnTo>
                    <a:pt x="327" y="303"/>
                  </a:lnTo>
                  <a:lnTo>
                    <a:pt x="255" y="309"/>
                  </a:lnTo>
                  <a:lnTo>
                    <a:pt x="213" y="327"/>
                  </a:lnTo>
                  <a:lnTo>
                    <a:pt x="108" y="339"/>
                  </a:lnTo>
                  <a:lnTo>
                    <a:pt x="0" y="276"/>
                  </a:lnTo>
                  <a:lnTo>
                    <a:pt x="93" y="228"/>
                  </a:lnTo>
                  <a:lnTo>
                    <a:pt x="132" y="132"/>
                  </a:lnTo>
                  <a:lnTo>
                    <a:pt x="117" y="3"/>
                  </a:lnTo>
                  <a:lnTo>
                    <a:pt x="246" y="3"/>
                  </a:lnTo>
                  <a:lnTo>
                    <a:pt x="264" y="81"/>
                  </a:lnTo>
                  <a:lnTo>
                    <a:pt x="309" y="72"/>
                  </a:lnTo>
                  <a:lnTo>
                    <a:pt x="390" y="0"/>
                  </a:lnTo>
                  <a:lnTo>
                    <a:pt x="684" y="0"/>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72" name="Freeform 16"/>
            <p:cNvSpPr>
              <a:spLocks/>
            </p:cNvSpPr>
            <p:nvPr/>
          </p:nvSpPr>
          <p:spPr bwMode="auto">
            <a:xfrm>
              <a:off x="4454" y="1843"/>
              <a:ext cx="583" cy="611"/>
            </a:xfrm>
            <a:custGeom>
              <a:avLst/>
              <a:gdLst>
                <a:gd name="T0" fmla="*/ 602 w 602"/>
                <a:gd name="T1" fmla="*/ 160 h 611"/>
                <a:gd name="T2" fmla="*/ 455 w 602"/>
                <a:gd name="T3" fmla="*/ 208 h 611"/>
                <a:gd name="T4" fmla="*/ 196 w 602"/>
                <a:gd name="T5" fmla="*/ 266 h 611"/>
                <a:gd name="T6" fmla="*/ 167 w 602"/>
                <a:gd name="T7" fmla="*/ 320 h 611"/>
                <a:gd name="T8" fmla="*/ 180 w 602"/>
                <a:gd name="T9" fmla="*/ 368 h 611"/>
                <a:gd name="T10" fmla="*/ 176 w 602"/>
                <a:gd name="T11" fmla="*/ 490 h 611"/>
                <a:gd name="T12" fmla="*/ 221 w 602"/>
                <a:gd name="T13" fmla="*/ 611 h 611"/>
                <a:gd name="T14" fmla="*/ 141 w 602"/>
                <a:gd name="T15" fmla="*/ 570 h 611"/>
                <a:gd name="T16" fmla="*/ 119 w 602"/>
                <a:gd name="T17" fmla="*/ 477 h 611"/>
                <a:gd name="T18" fmla="*/ 100 w 602"/>
                <a:gd name="T19" fmla="*/ 435 h 611"/>
                <a:gd name="T20" fmla="*/ 0 w 602"/>
                <a:gd name="T21" fmla="*/ 474 h 611"/>
                <a:gd name="T22" fmla="*/ 45 w 602"/>
                <a:gd name="T23" fmla="*/ 394 h 611"/>
                <a:gd name="T24" fmla="*/ 16 w 602"/>
                <a:gd name="T25" fmla="*/ 288 h 611"/>
                <a:gd name="T26" fmla="*/ 80 w 602"/>
                <a:gd name="T27" fmla="*/ 247 h 611"/>
                <a:gd name="T28" fmla="*/ 80 w 602"/>
                <a:gd name="T29" fmla="*/ 160 h 611"/>
                <a:gd name="T30" fmla="*/ 90 w 602"/>
                <a:gd name="T31" fmla="*/ 119 h 611"/>
                <a:gd name="T32" fmla="*/ 135 w 602"/>
                <a:gd name="T33" fmla="*/ 96 h 611"/>
                <a:gd name="T34" fmla="*/ 170 w 602"/>
                <a:gd name="T35" fmla="*/ 135 h 611"/>
                <a:gd name="T36" fmla="*/ 212 w 602"/>
                <a:gd name="T37" fmla="*/ 122 h 611"/>
                <a:gd name="T38" fmla="*/ 301 w 602"/>
                <a:gd name="T39" fmla="*/ 0 h 611"/>
                <a:gd name="T40" fmla="*/ 455 w 602"/>
                <a:gd name="T41" fmla="*/ 55 h 611"/>
                <a:gd name="T42" fmla="*/ 570 w 602"/>
                <a:gd name="T43" fmla="*/ 55 h 611"/>
                <a:gd name="T44" fmla="*/ 602 w 602"/>
                <a:gd name="T45" fmla="*/ 32 h 611"/>
                <a:gd name="T46" fmla="*/ 602 w 602"/>
                <a:gd name="T47" fmla="*/ 16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2" h="611">
                  <a:moveTo>
                    <a:pt x="602" y="160"/>
                  </a:moveTo>
                  <a:lnTo>
                    <a:pt x="455" y="208"/>
                  </a:lnTo>
                  <a:lnTo>
                    <a:pt x="196" y="266"/>
                  </a:lnTo>
                  <a:lnTo>
                    <a:pt x="167" y="320"/>
                  </a:lnTo>
                  <a:lnTo>
                    <a:pt x="180" y="368"/>
                  </a:lnTo>
                  <a:lnTo>
                    <a:pt x="176" y="490"/>
                  </a:lnTo>
                  <a:lnTo>
                    <a:pt x="221" y="611"/>
                  </a:lnTo>
                  <a:lnTo>
                    <a:pt x="141" y="570"/>
                  </a:lnTo>
                  <a:lnTo>
                    <a:pt x="119" y="477"/>
                  </a:lnTo>
                  <a:lnTo>
                    <a:pt x="100" y="435"/>
                  </a:lnTo>
                  <a:lnTo>
                    <a:pt x="0" y="474"/>
                  </a:lnTo>
                  <a:lnTo>
                    <a:pt x="45" y="394"/>
                  </a:lnTo>
                  <a:lnTo>
                    <a:pt x="16" y="288"/>
                  </a:lnTo>
                  <a:lnTo>
                    <a:pt x="80" y="247"/>
                  </a:lnTo>
                  <a:lnTo>
                    <a:pt x="80" y="160"/>
                  </a:lnTo>
                  <a:lnTo>
                    <a:pt x="90" y="119"/>
                  </a:lnTo>
                  <a:lnTo>
                    <a:pt x="135" y="96"/>
                  </a:lnTo>
                  <a:lnTo>
                    <a:pt x="170" y="135"/>
                  </a:lnTo>
                  <a:lnTo>
                    <a:pt x="212" y="122"/>
                  </a:lnTo>
                  <a:lnTo>
                    <a:pt x="301" y="0"/>
                  </a:lnTo>
                  <a:lnTo>
                    <a:pt x="455" y="55"/>
                  </a:lnTo>
                  <a:lnTo>
                    <a:pt x="570" y="55"/>
                  </a:lnTo>
                  <a:lnTo>
                    <a:pt x="602" y="32"/>
                  </a:lnTo>
                  <a:lnTo>
                    <a:pt x="602" y="160"/>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73" name="Freeform 17"/>
            <p:cNvSpPr>
              <a:spLocks/>
            </p:cNvSpPr>
            <p:nvPr/>
          </p:nvSpPr>
          <p:spPr bwMode="auto">
            <a:xfrm>
              <a:off x="3965" y="2150"/>
              <a:ext cx="649" cy="1213"/>
            </a:xfrm>
            <a:custGeom>
              <a:avLst/>
              <a:gdLst>
                <a:gd name="T0" fmla="*/ 109 w 649"/>
                <a:gd name="T1" fmla="*/ 122 h 1213"/>
                <a:gd name="T2" fmla="*/ 131 w 649"/>
                <a:gd name="T3" fmla="*/ 400 h 1213"/>
                <a:gd name="T4" fmla="*/ 288 w 649"/>
                <a:gd name="T5" fmla="*/ 532 h 1213"/>
                <a:gd name="T6" fmla="*/ 205 w 649"/>
                <a:gd name="T7" fmla="*/ 602 h 1213"/>
                <a:gd name="T8" fmla="*/ 118 w 649"/>
                <a:gd name="T9" fmla="*/ 535 h 1213"/>
                <a:gd name="T10" fmla="*/ 67 w 649"/>
                <a:gd name="T11" fmla="*/ 525 h 1213"/>
                <a:gd name="T12" fmla="*/ 45 w 649"/>
                <a:gd name="T13" fmla="*/ 666 h 1213"/>
                <a:gd name="T14" fmla="*/ 0 w 649"/>
                <a:gd name="T15" fmla="*/ 727 h 1213"/>
                <a:gd name="T16" fmla="*/ 51 w 649"/>
                <a:gd name="T17" fmla="*/ 836 h 1213"/>
                <a:gd name="T18" fmla="*/ 176 w 649"/>
                <a:gd name="T19" fmla="*/ 832 h 1213"/>
                <a:gd name="T20" fmla="*/ 221 w 649"/>
                <a:gd name="T21" fmla="*/ 1037 h 1213"/>
                <a:gd name="T22" fmla="*/ 121 w 649"/>
                <a:gd name="T23" fmla="*/ 1136 h 1213"/>
                <a:gd name="T24" fmla="*/ 147 w 649"/>
                <a:gd name="T25" fmla="*/ 1213 h 1213"/>
                <a:gd name="T26" fmla="*/ 349 w 649"/>
                <a:gd name="T27" fmla="*/ 1117 h 1213"/>
                <a:gd name="T28" fmla="*/ 445 w 649"/>
                <a:gd name="T29" fmla="*/ 960 h 1213"/>
                <a:gd name="T30" fmla="*/ 275 w 649"/>
                <a:gd name="T31" fmla="*/ 925 h 1213"/>
                <a:gd name="T32" fmla="*/ 278 w 649"/>
                <a:gd name="T33" fmla="*/ 794 h 1213"/>
                <a:gd name="T34" fmla="*/ 470 w 649"/>
                <a:gd name="T35" fmla="*/ 746 h 1213"/>
                <a:gd name="T36" fmla="*/ 461 w 649"/>
                <a:gd name="T37" fmla="*/ 698 h 1213"/>
                <a:gd name="T38" fmla="*/ 461 w 649"/>
                <a:gd name="T39" fmla="*/ 557 h 1213"/>
                <a:gd name="T40" fmla="*/ 598 w 649"/>
                <a:gd name="T41" fmla="*/ 484 h 1213"/>
                <a:gd name="T42" fmla="*/ 633 w 649"/>
                <a:gd name="T43" fmla="*/ 410 h 1213"/>
                <a:gd name="T44" fmla="*/ 550 w 649"/>
                <a:gd name="T45" fmla="*/ 426 h 1213"/>
                <a:gd name="T46" fmla="*/ 483 w 649"/>
                <a:gd name="T47" fmla="*/ 455 h 1213"/>
                <a:gd name="T48" fmla="*/ 355 w 649"/>
                <a:gd name="T49" fmla="*/ 458 h 1213"/>
                <a:gd name="T50" fmla="*/ 288 w 649"/>
                <a:gd name="T51" fmla="*/ 359 h 1213"/>
                <a:gd name="T52" fmla="*/ 371 w 649"/>
                <a:gd name="T53" fmla="*/ 292 h 1213"/>
                <a:gd name="T54" fmla="*/ 438 w 649"/>
                <a:gd name="T55" fmla="*/ 180 h 1213"/>
                <a:gd name="T56" fmla="*/ 409 w 649"/>
                <a:gd name="T57" fmla="*/ 141 h 1213"/>
                <a:gd name="T58" fmla="*/ 349 w 649"/>
                <a:gd name="T59" fmla="*/ 180 h 1213"/>
                <a:gd name="T60" fmla="*/ 224 w 649"/>
                <a:gd name="T61" fmla="*/ 144 h 1213"/>
                <a:gd name="T62" fmla="*/ 163 w 649"/>
                <a:gd name="T63" fmla="*/ 0 h 1213"/>
                <a:gd name="T64" fmla="*/ 93 w 649"/>
                <a:gd name="T65" fmla="*/ 6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9" h="1213">
                  <a:moveTo>
                    <a:pt x="96" y="100"/>
                  </a:moveTo>
                  <a:cubicBezTo>
                    <a:pt x="106" y="118"/>
                    <a:pt x="102" y="111"/>
                    <a:pt x="109" y="122"/>
                  </a:cubicBezTo>
                  <a:lnTo>
                    <a:pt x="147" y="253"/>
                  </a:lnTo>
                  <a:lnTo>
                    <a:pt x="131" y="400"/>
                  </a:lnTo>
                  <a:lnTo>
                    <a:pt x="205" y="429"/>
                  </a:lnTo>
                  <a:lnTo>
                    <a:pt x="288" y="532"/>
                  </a:lnTo>
                  <a:lnTo>
                    <a:pt x="259" y="576"/>
                  </a:lnTo>
                  <a:lnTo>
                    <a:pt x="205" y="602"/>
                  </a:lnTo>
                  <a:lnTo>
                    <a:pt x="137" y="573"/>
                  </a:lnTo>
                  <a:lnTo>
                    <a:pt x="118" y="535"/>
                  </a:lnTo>
                  <a:lnTo>
                    <a:pt x="115" y="500"/>
                  </a:lnTo>
                  <a:lnTo>
                    <a:pt x="67" y="525"/>
                  </a:lnTo>
                  <a:lnTo>
                    <a:pt x="83" y="586"/>
                  </a:lnTo>
                  <a:lnTo>
                    <a:pt x="45" y="666"/>
                  </a:lnTo>
                  <a:lnTo>
                    <a:pt x="0" y="669"/>
                  </a:lnTo>
                  <a:lnTo>
                    <a:pt x="0" y="727"/>
                  </a:lnTo>
                  <a:lnTo>
                    <a:pt x="29" y="743"/>
                  </a:lnTo>
                  <a:lnTo>
                    <a:pt x="51" y="836"/>
                  </a:lnTo>
                  <a:lnTo>
                    <a:pt x="112" y="884"/>
                  </a:lnTo>
                  <a:lnTo>
                    <a:pt x="176" y="832"/>
                  </a:lnTo>
                  <a:lnTo>
                    <a:pt x="173" y="957"/>
                  </a:lnTo>
                  <a:lnTo>
                    <a:pt x="221" y="1037"/>
                  </a:lnTo>
                  <a:lnTo>
                    <a:pt x="147" y="1034"/>
                  </a:lnTo>
                  <a:lnTo>
                    <a:pt x="121" y="1136"/>
                  </a:lnTo>
                  <a:lnTo>
                    <a:pt x="96" y="1197"/>
                  </a:lnTo>
                  <a:lnTo>
                    <a:pt x="147" y="1213"/>
                  </a:lnTo>
                  <a:lnTo>
                    <a:pt x="288" y="1168"/>
                  </a:lnTo>
                  <a:lnTo>
                    <a:pt x="349" y="1117"/>
                  </a:lnTo>
                  <a:lnTo>
                    <a:pt x="413" y="1008"/>
                  </a:lnTo>
                  <a:lnTo>
                    <a:pt x="445" y="960"/>
                  </a:lnTo>
                  <a:lnTo>
                    <a:pt x="352" y="941"/>
                  </a:lnTo>
                  <a:lnTo>
                    <a:pt x="275" y="925"/>
                  </a:lnTo>
                  <a:lnTo>
                    <a:pt x="262" y="855"/>
                  </a:lnTo>
                  <a:lnTo>
                    <a:pt x="278" y="794"/>
                  </a:lnTo>
                  <a:lnTo>
                    <a:pt x="387" y="740"/>
                  </a:lnTo>
                  <a:lnTo>
                    <a:pt x="470" y="746"/>
                  </a:lnTo>
                  <a:lnTo>
                    <a:pt x="502" y="711"/>
                  </a:lnTo>
                  <a:lnTo>
                    <a:pt x="461" y="698"/>
                  </a:lnTo>
                  <a:lnTo>
                    <a:pt x="435" y="672"/>
                  </a:lnTo>
                  <a:lnTo>
                    <a:pt x="461" y="557"/>
                  </a:lnTo>
                  <a:lnTo>
                    <a:pt x="489" y="522"/>
                  </a:lnTo>
                  <a:lnTo>
                    <a:pt x="598" y="484"/>
                  </a:lnTo>
                  <a:lnTo>
                    <a:pt x="649" y="484"/>
                  </a:lnTo>
                  <a:lnTo>
                    <a:pt x="633" y="410"/>
                  </a:lnTo>
                  <a:lnTo>
                    <a:pt x="611" y="410"/>
                  </a:lnTo>
                  <a:lnTo>
                    <a:pt x="550" y="426"/>
                  </a:lnTo>
                  <a:lnTo>
                    <a:pt x="528" y="429"/>
                  </a:lnTo>
                  <a:lnTo>
                    <a:pt x="483" y="455"/>
                  </a:lnTo>
                  <a:lnTo>
                    <a:pt x="429" y="480"/>
                  </a:lnTo>
                  <a:lnTo>
                    <a:pt x="355" y="458"/>
                  </a:lnTo>
                  <a:lnTo>
                    <a:pt x="278" y="407"/>
                  </a:lnTo>
                  <a:lnTo>
                    <a:pt x="288" y="359"/>
                  </a:lnTo>
                  <a:lnTo>
                    <a:pt x="326" y="311"/>
                  </a:lnTo>
                  <a:lnTo>
                    <a:pt x="371" y="292"/>
                  </a:lnTo>
                  <a:lnTo>
                    <a:pt x="397" y="224"/>
                  </a:lnTo>
                  <a:lnTo>
                    <a:pt x="438" y="180"/>
                  </a:lnTo>
                  <a:lnTo>
                    <a:pt x="485" y="141"/>
                  </a:lnTo>
                  <a:lnTo>
                    <a:pt x="409" y="141"/>
                  </a:lnTo>
                  <a:lnTo>
                    <a:pt x="384" y="167"/>
                  </a:lnTo>
                  <a:lnTo>
                    <a:pt x="349" y="180"/>
                  </a:lnTo>
                  <a:lnTo>
                    <a:pt x="294" y="183"/>
                  </a:lnTo>
                  <a:lnTo>
                    <a:pt x="224" y="144"/>
                  </a:lnTo>
                  <a:lnTo>
                    <a:pt x="201" y="52"/>
                  </a:lnTo>
                  <a:lnTo>
                    <a:pt x="163" y="0"/>
                  </a:lnTo>
                  <a:lnTo>
                    <a:pt x="131" y="71"/>
                  </a:lnTo>
                  <a:lnTo>
                    <a:pt x="93" y="61"/>
                  </a:lnTo>
                  <a:lnTo>
                    <a:pt x="96" y="100"/>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674" name="Freeform 18"/>
            <p:cNvSpPr>
              <a:spLocks/>
            </p:cNvSpPr>
            <p:nvPr/>
          </p:nvSpPr>
          <p:spPr bwMode="auto">
            <a:xfrm>
              <a:off x="3821" y="826"/>
              <a:ext cx="883" cy="592"/>
            </a:xfrm>
            <a:custGeom>
              <a:avLst/>
              <a:gdLst>
                <a:gd name="T0" fmla="*/ 0 w 883"/>
                <a:gd name="T1" fmla="*/ 0 h 592"/>
                <a:gd name="T2" fmla="*/ 19 w 883"/>
                <a:gd name="T3" fmla="*/ 9 h 592"/>
                <a:gd name="T4" fmla="*/ 150 w 883"/>
                <a:gd name="T5" fmla="*/ 60 h 592"/>
                <a:gd name="T6" fmla="*/ 189 w 883"/>
                <a:gd name="T7" fmla="*/ 156 h 592"/>
                <a:gd name="T8" fmla="*/ 217 w 883"/>
                <a:gd name="T9" fmla="*/ 236 h 592"/>
                <a:gd name="T10" fmla="*/ 249 w 883"/>
                <a:gd name="T11" fmla="*/ 172 h 592"/>
                <a:gd name="T12" fmla="*/ 387 w 883"/>
                <a:gd name="T13" fmla="*/ 275 h 592"/>
                <a:gd name="T14" fmla="*/ 429 w 883"/>
                <a:gd name="T15" fmla="*/ 342 h 592"/>
                <a:gd name="T16" fmla="*/ 512 w 883"/>
                <a:gd name="T17" fmla="*/ 384 h 592"/>
                <a:gd name="T18" fmla="*/ 624 w 883"/>
                <a:gd name="T19" fmla="*/ 470 h 592"/>
                <a:gd name="T20" fmla="*/ 717 w 883"/>
                <a:gd name="T21" fmla="*/ 592 h 592"/>
                <a:gd name="T22" fmla="*/ 755 w 883"/>
                <a:gd name="T23" fmla="*/ 563 h 592"/>
                <a:gd name="T24" fmla="*/ 790 w 883"/>
                <a:gd name="T25" fmla="*/ 470 h 592"/>
                <a:gd name="T26" fmla="*/ 848 w 883"/>
                <a:gd name="T27" fmla="*/ 419 h 592"/>
                <a:gd name="T28" fmla="*/ 883 w 883"/>
                <a:gd name="T29" fmla="*/ 412 h 592"/>
                <a:gd name="T30" fmla="*/ 854 w 883"/>
                <a:gd name="T31" fmla="*/ 377 h 592"/>
                <a:gd name="T32" fmla="*/ 745 w 883"/>
                <a:gd name="T33" fmla="*/ 339 h 592"/>
                <a:gd name="T34" fmla="*/ 649 w 883"/>
                <a:gd name="T35" fmla="*/ 272 h 592"/>
                <a:gd name="T36" fmla="*/ 566 w 883"/>
                <a:gd name="T37" fmla="*/ 304 h 592"/>
                <a:gd name="T38" fmla="*/ 518 w 883"/>
                <a:gd name="T39" fmla="*/ 259 h 592"/>
                <a:gd name="T40" fmla="*/ 515 w 883"/>
                <a:gd name="T41" fmla="*/ 236 h 592"/>
                <a:gd name="T42" fmla="*/ 445 w 883"/>
                <a:gd name="T43" fmla="*/ 176 h 592"/>
                <a:gd name="T44" fmla="*/ 448 w 883"/>
                <a:gd name="T45" fmla="*/ 92 h 592"/>
                <a:gd name="T46" fmla="*/ 515 w 883"/>
                <a:gd name="T47" fmla="*/ 22 h 592"/>
                <a:gd name="T48" fmla="*/ 544 w 883"/>
                <a:gd name="T49" fmla="*/ 32 h 592"/>
                <a:gd name="T50" fmla="*/ 496 w 883"/>
                <a:gd name="T51" fmla="*/ 121 h 592"/>
                <a:gd name="T52" fmla="*/ 537 w 883"/>
                <a:gd name="T53" fmla="*/ 166 h 592"/>
                <a:gd name="T54" fmla="*/ 627 w 883"/>
                <a:gd name="T55" fmla="*/ 102 h 592"/>
                <a:gd name="T56" fmla="*/ 669 w 883"/>
                <a:gd name="T57" fmla="*/ 92 h 592"/>
                <a:gd name="T58" fmla="*/ 707 w 883"/>
                <a:gd name="T59" fmla="*/ 0 h 592"/>
                <a:gd name="T60" fmla="*/ 0 w 883"/>
                <a:gd name="T6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592">
                  <a:moveTo>
                    <a:pt x="0" y="0"/>
                  </a:moveTo>
                  <a:cubicBezTo>
                    <a:pt x="6" y="4"/>
                    <a:pt x="19" y="9"/>
                    <a:pt x="19" y="9"/>
                  </a:cubicBezTo>
                  <a:lnTo>
                    <a:pt x="150" y="60"/>
                  </a:lnTo>
                  <a:lnTo>
                    <a:pt x="189" y="156"/>
                  </a:lnTo>
                  <a:lnTo>
                    <a:pt x="217" y="236"/>
                  </a:lnTo>
                  <a:lnTo>
                    <a:pt x="249" y="172"/>
                  </a:lnTo>
                  <a:lnTo>
                    <a:pt x="387" y="275"/>
                  </a:lnTo>
                  <a:lnTo>
                    <a:pt x="429" y="342"/>
                  </a:lnTo>
                  <a:lnTo>
                    <a:pt x="512" y="384"/>
                  </a:lnTo>
                  <a:lnTo>
                    <a:pt x="624" y="470"/>
                  </a:lnTo>
                  <a:lnTo>
                    <a:pt x="717" y="592"/>
                  </a:lnTo>
                  <a:lnTo>
                    <a:pt x="755" y="563"/>
                  </a:lnTo>
                  <a:lnTo>
                    <a:pt x="790" y="470"/>
                  </a:lnTo>
                  <a:lnTo>
                    <a:pt x="848" y="419"/>
                  </a:lnTo>
                  <a:lnTo>
                    <a:pt x="883" y="412"/>
                  </a:lnTo>
                  <a:lnTo>
                    <a:pt x="854" y="377"/>
                  </a:lnTo>
                  <a:lnTo>
                    <a:pt x="745" y="339"/>
                  </a:lnTo>
                  <a:lnTo>
                    <a:pt x="649" y="272"/>
                  </a:lnTo>
                  <a:lnTo>
                    <a:pt x="566" y="304"/>
                  </a:lnTo>
                  <a:lnTo>
                    <a:pt x="518" y="259"/>
                  </a:lnTo>
                  <a:lnTo>
                    <a:pt x="515" y="236"/>
                  </a:lnTo>
                  <a:lnTo>
                    <a:pt x="445" y="176"/>
                  </a:lnTo>
                  <a:lnTo>
                    <a:pt x="448" y="92"/>
                  </a:lnTo>
                  <a:lnTo>
                    <a:pt x="515" y="22"/>
                  </a:lnTo>
                  <a:lnTo>
                    <a:pt x="544" y="32"/>
                  </a:lnTo>
                  <a:lnTo>
                    <a:pt x="496" y="121"/>
                  </a:lnTo>
                  <a:lnTo>
                    <a:pt x="537" y="166"/>
                  </a:lnTo>
                  <a:lnTo>
                    <a:pt x="627" y="102"/>
                  </a:lnTo>
                  <a:lnTo>
                    <a:pt x="669" y="92"/>
                  </a:lnTo>
                  <a:lnTo>
                    <a:pt x="707" y="0"/>
                  </a:lnTo>
                  <a:lnTo>
                    <a:pt x="0" y="0"/>
                  </a:lnTo>
                  <a:close/>
                </a:path>
              </a:pathLst>
            </a:custGeom>
            <a:noFill/>
            <a:ln w="6350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66675" name="Rectangle 19"/>
          <p:cNvSpPr>
            <a:spLocks noChangeArrowheads="1"/>
          </p:cNvSpPr>
          <p:nvPr/>
        </p:nvSpPr>
        <p:spPr bwMode="auto">
          <a:xfrm>
            <a:off x="-8732" y="5586198"/>
            <a:ext cx="9140825" cy="8826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buFontTx/>
              <a:buNone/>
            </a:pPr>
            <a:r>
              <a:rPr lang="en-US" i="1" dirty="0"/>
              <a:t>“Permeability is the connected porosity. It defines</a:t>
            </a:r>
            <a:r>
              <a:rPr lang="en-US" b="1" dirty="0"/>
              <a:t> </a:t>
            </a:r>
            <a:r>
              <a:rPr lang="en-US" i="1" dirty="0"/>
              <a:t>the ease with which petroleum moves from one pore to another and is determined by the size of the openings that connect the pores.</a:t>
            </a:r>
            <a:r>
              <a:rPr lang="en-US" b="1" i="1" dirty="0"/>
              <a:t>”</a:t>
            </a:r>
          </a:p>
        </p:txBody>
      </p:sp>
      <p:sp>
        <p:nvSpPr>
          <p:cNvPr id="966676" name="Oval 20"/>
          <p:cNvSpPr>
            <a:spLocks noChangeArrowheads="1"/>
          </p:cNvSpPr>
          <p:nvPr/>
        </p:nvSpPr>
        <p:spPr bwMode="auto">
          <a:xfrm>
            <a:off x="1765223" y="523229"/>
            <a:ext cx="192386" cy="197332"/>
          </a:xfrm>
          <a:prstGeom prst="ellipse">
            <a:avLst/>
          </a:prstGeom>
          <a:gradFill rotWithShape="1">
            <a:gsLst>
              <a:gs pos="0">
                <a:srgbClr val="FFFF66">
                  <a:gamma/>
                  <a:shade val="78824"/>
                  <a:invGamma/>
                </a:srgbClr>
              </a:gs>
              <a:gs pos="100000">
                <a:srgbClr val="FFFF66"/>
              </a:gs>
            </a:gsLst>
            <a:path path="shape">
              <a:fillToRect l="50000" t="50000" r="50000" b="50000"/>
            </a:path>
          </a:gra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6677" name="Group 21"/>
          <p:cNvGrpSpPr>
            <a:grpSpLocks/>
          </p:cNvGrpSpPr>
          <p:nvPr/>
        </p:nvGrpSpPr>
        <p:grpSpPr bwMode="auto">
          <a:xfrm>
            <a:off x="2204638" y="667864"/>
            <a:ext cx="4216156" cy="3326721"/>
            <a:chOff x="1711" y="822"/>
            <a:chExt cx="2323" cy="1787"/>
          </a:xfrm>
        </p:grpSpPr>
        <p:grpSp>
          <p:nvGrpSpPr>
            <p:cNvPr id="966678" name="Group 22"/>
            <p:cNvGrpSpPr>
              <a:grpSpLocks/>
            </p:cNvGrpSpPr>
            <p:nvPr/>
          </p:nvGrpSpPr>
          <p:grpSpPr bwMode="auto">
            <a:xfrm>
              <a:off x="2699" y="2056"/>
              <a:ext cx="1335" cy="553"/>
              <a:chOff x="2699" y="2056"/>
              <a:chExt cx="1335" cy="553"/>
            </a:xfrm>
          </p:grpSpPr>
          <p:sp>
            <p:nvSpPr>
              <p:cNvPr id="966679" name="Line 23"/>
              <p:cNvSpPr>
                <a:spLocks noChangeShapeType="1"/>
              </p:cNvSpPr>
              <p:nvPr/>
            </p:nvSpPr>
            <p:spPr bwMode="auto">
              <a:xfrm>
                <a:off x="3200" y="2056"/>
                <a:ext cx="119" cy="24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66680" name="Group 24"/>
              <p:cNvGrpSpPr>
                <a:grpSpLocks/>
              </p:cNvGrpSpPr>
              <p:nvPr/>
            </p:nvGrpSpPr>
            <p:grpSpPr bwMode="auto">
              <a:xfrm>
                <a:off x="2699" y="2259"/>
                <a:ext cx="1335" cy="350"/>
                <a:chOff x="2699" y="2259"/>
                <a:chExt cx="1335" cy="350"/>
              </a:xfrm>
            </p:grpSpPr>
            <p:sp>
              <p:nvSpPr>
                <p:cNvPr id="966681" name="Text Box 25"/>
                <p:cNvSpPr txBox="1">
                  <a:spLocks noChangeArrowheads="1"/>
                </p:cNvSpPr>
                <p:nvPr/>
              </p:nvSpPr>
              <p:spPr bwMode="auto">
                <a:xfrm>
                  <a:off x="2699" y="2259"/>
                  <a:ext cx="1335" cy="173"/>
                </a:xfrm>
                <a:prstGeom prst="rect">
                  <a:avLst/>
                </a:prstGeom>
                <a:solidFill>
                  <a:srgbClr val="FFC269">
                    <a:alpha val="8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68275" indent="-168275">
                    <a:spcBef>
                      <a:spcPct val="0"/>
                    </a:spcBef>
                    <a:tabLst>
                      <a:tab pos="122238" algn="l"/>
                    </a:tabLst>
                    <a:defRPr kumimoji="1" sz="2400">
                      <a:solidFill>
                        <a:schemeClr val="tx1"/>
                      </a:solidFill>
                      <a:latin typeface="Times New Roman" pitchFamily="18" charset="0"/>
                    </a:defRPr>
                  </a:lvl1pPr>
                  <a:lvl2pPr>
                    <a:spcBef>
                      <a:spcPct val="0"/>
                    </a:spcBef>
                    <a:tabLst>
                      <a:tab pos="122238" algn="l"/>
                    </a:tabLst>
                    <a:defRPr kumimoji="1" sz="2400">
                      <a:solidFill>
                        <a:schemeClr val="tx1"/>
                      </a:solidFill>
                      <a:latin typeface="Times New Roman" pitchFamily="18" charset="0"/>
                    </a:defRPr>
                  </a:lvl2pPr>
                  <a:lvl3pPr>
                    <a:spcBef>
                      <a:spcPct val="0"/>
                    </a:spcBef>
                    <a:tabLst>
                      <a:tab pos="122238" algn="l"/>
                    </a:tabLst>
                    <a:defRPr kumimoji="1" sz="2400">
                      <a:solidFill>
                        <a:schemeClr val="tx1"/>
                      </a:solidFill>
                      <a:latin typeface="Times New Roman" pitchFamily="18" charset="0"/>
                    </a:defRPr>
                  </a:lvl3pPr>
                  <a:lvl4pPr>
                    <a:spcBef>
                      <a:spcPct val="0"/>
                    </a:spcBef>
                    <a:tabLst>
                      <a:tab pos="122238" algn="l"/>
                    </a:tabLst>
                    <a:defRPr kumimoji="1" sz="2400">
                      <a:solidFill>
                        <a:schemeClr val="tx1"/>
                      </a:solidFill>
                      <a:latin typeface="Times New Roman" pitchFamily="18" charset="0"/>
                    </a:defRPr>
                  </a:lvl4pPr>
                  <a:lvl5pPr>
                    <a:spcBef>
                      <a:spcPct val="0"/>
                    </a:spcBef>
                    <a:tabLst>
                      <a:tab pos="122238" algn="l"/>
                    </a:tabLst>
                    <a:defRPr kumimoji="1" sz="2400">
                      <a:solidFill>
                        <a:schemeClr val="tx1"/>
                      </a:solidFill>
                      <a:latin typeface="Times New Roman" pitchFamily="18" charset="0"/>
                    </a:defRPr>
                  </a:lvl5pPr>
                  <a:lvl6pPr eaLnBrk="0" fontAlgn="base" hangingPunct="0">
                    <a:spcBef>
                      <a:spcPct val="0"/>
                    </a:spcBef>
                    <a:spcAft>
                      <a:spcPct val="0"/>
                    </a:spcAft>
                    <a:tabLst>
                      <a:tab pos="122238" algn="l"/>
                    </a:tabLst>
                    <a:defRPr kumimoji="1" sz="2400">
                      <a:solidFill>
                        <a:schemeClr val="tx1"/>
                      </a:solidFill>
                      <a:latin typeface="Times New Roman" pitchFamily="18" charset="0"/>
                    </a:defRPr>
                  </a:lvl6pPr>
                  <a:lvl7pPr eaLnBrk="0" fontAlgn="base" hangingPunct="0">
                    <a:spcBef>
                      <a:spcPct val="0"/>
                    </a:spcBef>
                    <a:spcAft>
                      <a:spcPct val="0"/>
                    </a:spcAft>
                    <a:tabLst>
                      <a:tab pos="122238" algn="l"/>
                    </a:tabLst>
                    <a:defRPr kumimoji="1" sz="2400">
                      <a:solidFill>
                        <a:schemeClr val="tx1"/>
                      </a:solidFill>
                      <a:latin typeface="Times New Roman" pitchFamily="18" charset="0"/>
                    </a:defRPr>
                  </a:lvl7pPr>
                  <a:lvl8pPr eaLnBrk="0" fontAlgn="base" hangingPunct="0">
                    <a:spcBef>
                      <a:spcPct val="0"/>
                    </a:spcBef>
                    <a:spcAft>
                      <a:spcPct val="0"/>
                    </a:spcAft>
                    <a:tabLst>
                      <a:tab pos="122238" algn="l"/>
                    </a:tabLst>
                    <a:defRPr kumimoji="1" sz="2400">
                      <a:solidFill>
                        <a:schemeClr val="tx1"/>
                      </a:solidFill>
                      <a:latin typeface="Times New Roman" pitchFamily="18" charset="0"/>
                    </a:defRPr>
                  </a:lvl8pPr>
                  <a:lvl9pPr eaLnBrk="0" fontAlgn="base" hangingPunct="0">
                    <a:spcBef>
                      <a:spcPct val="0"/>
                    </a:spcBef>
                    <a:spcAft>
                      <a:spcPct val="0"/>
                    </a:spcAft>
                    <a:tabLst>
                      <a:tab pos="122238" algn="l"/>
                    </a:tabLst>
                    <a:defRPr kumimoji="1" sz="2400">
                      <a:solidFill>
                        <a:schemeClr val="tx1"/>
                      </a:solidFill>
                      <a:latin typeface="Times New Roman" pitchFamily="18" charset="0"/>
                    </a:defRPr>
                  </a:lvl9pPr>
                </a:lstStyle>
                <a:p>
                  <a:pPr algn="ctr">
                    <a:buFontTx/>
                    <a:buNone/>
                  </a:pPr>
                  <a:r>
                    <a:rPr lang="en-US" sz="1800" b="1" dirty="0">
                      <a:solidFill>
                        <a:srgbClr val="000000"/>
                      </a:solidFill>
                      <a:latin typeface="Arial" charset="0"/>
                    </a:rPr>
                    <a:t>connected porosity</a:t>
                  </a:r>
                  <a:endParaRPr lang="en-GB" sz="1800" b="1" dirty="0">
                    <a:solidFill>
                      <a:srgbClr val="000000"/>
                    </a:solidFill>
                    <a:latin typeface="Arial" charset="0"/>
                  </a:endParaRPr>
                </a:p>
              </p:txBody>
            </p:sp>
            <p:sp>
              <p:nvSpPr>
                <p:cNvPr id="966682" name="Text Box 26"/>
                <p:cNvSpPr txBox="1">
                  <a:spLocks noChangeArrowheads="1"/>
                </p:cNvSpPr>
                <p:nvPr/>
              </p:nvSpPr>
              <p:spPr bwMode="auto">
                <a:xfrm>
                  <a:off x="2864" y="2436"/>
                  <a:ext cx="1004" cy="173"/>
                </a:xfrm>
                <a:prstGeom prst="rect">
                  <a:avLst/>
                </a:prstGeom>
                <a:solidFill>
                  <a:srgbClr val="FFC269">
                    <a:alpha val="8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68275" indent="-168275">
                    <a:spcBef>
                      <a:spcPct val="0"/>
                    </a:spcBef>
                    <a:tabLst>
                      <a:tab pos="122238" algn="l"/>
                    </a:tabLst>
                    <a:defRPr kumimoji="1" sz="2400">
                      <a:solidFill>
                        <a:schemeClr val="tx1"/>
                      </a:solidFill>
                      <a:latin typeface="Times New Roman" pitchFamily="18" charset="0"/>
                    </a:defRPr>
                  </a:lvl1pPr>
                  <a:lvl2pPr>
                    <a:spcBef>
                      <a:spcPct val="0"/>
                    </a:spcBef>
                    <a:tabLst>
                      <a:tab pos="122238" algn="l"/>
                    </a:tabLst>
                    <a:defRPr kumimoji="1" sz="2400">
                      <a:solidFill>
                        <a:schemeClr val="tx1"/>
                      </a:solidFill>
                      <a:latin typeface="Times New Roman" pitchFamily="18" charset="0"/>
                    </a:defRPr>
                  </a:lvl2pPr>
                  <a:lvl3pPr>
                    <a:spcBef>
                      <a:spcPct val="0"/>
                    </a:spcBef>
                    <a:tabLst>
                      <a:tab pos="122238" algn="l"/>
                    </a:tabLst>
                    <a:defRPr kumimoji="1" sz="2400">
                      <a:solidFill>
                        <a:schemeClr val="tx1"/>
                      </a:solidFill>
                      <a:latin typeface="Times New Roman" pitchFamily="18" charset="0"/>
                    </a:defRPr>
                  </a:lvl3pPr>
                  <a:lvl4pPr>
                    <a:spcBef>
                      <a:spcPct val="0"/>
                    </a:spcBef>
                    <a:tabLst>
                      <a:tab pos="122238" algn="l"/>
                    </a:tabLst>
                    <a:defRPr kumimoji="1" sz="2400">
                      <a:solidFill>
                        <a:schemeClr val="tx1"/>
                      </a:solidFill>
                      <a:latin typeface="Times New Roman" pitchFamily="18" charset="0"/>
                    </a:defRPr>
                  </a:lvl4pPr>
                  <a:lvl5pPr>
                    <a:spcBef>
                      <a:spcPct val="0"/>
                    </a:spcBef>
                    <a:tabLst>
                      <a:tab pos="122238" algn="l"/>
                    </a:tabLst>
                    <a:defRPr kumimoji="1" sz="2400">
                      <a:solidFill>
                        <a:schemeClr val="tx1"/>
                      </a:solidFill>
                      <a:latin typeface="Times New Roman" pitchFamily="18" charset="0"/>
                    </a:defRPr>
                  </a:lvl5pPr>
                  <a:lvl6pPr eaLnBrk="0" fontAlgn="base" hangingPunct="0">
                    <a:spcBef>
                      <a:spcPct val="0"/>
                    </a:spcBef>
                    <a:spcAft>
                      <a:spcPct val="0"/>
                    </a:spcAft>
                    <a:tabLst>
                      <a:tab pos="122238" algn="l"/>
                    </a:tabLst>
                    <a:defRPr kumimoji="1" sz="2400">
                      <a:solidFill>
                        <a:schemeClr val="tx1"/>
                      </a:solidFill>
                      <a:latin typeface="Times New Roman" pitchFamily="18" charset="0"/>
                    </a:defRPr>
                  </a:lvl6pPr>
                  <a:lvl7pPr eaLnBrk="0" fontAlgn="base" hangingPunct="0">
                    <a:spcBef>
                      <a:spcPct val="0"/>
                    </a:spcBef>
                    <a:spcAft>
                      <a:spcPct val="0"/>
                    </a:spcAft>
                    <a:tabLst>
                      <a:tab pos="122238" algn="l"/>
                    </a:tabLst>
                    <a:defRPr kumimoji="1" sz="2400">
                      <a:solidFill>
                        <a:schemeClr val="tx1"/>
                      </a:solidFill>
                      <a:latin typeface="Times New Roman" pitchFamily="18" charset="0"/>
                    </a:defRPr>
                  </a:lvl7pPr>
                  <a:lvl8pPr eaLnBrk="0" fontAlgn="base" hangingPunct="0">
                    <a:spcBef>
                      <a:spcPct val="0"/>
                    </a:spcBef>
                    <a:spcAft>
                      <a:spcPct val="0"/>
                    </a:spcAft>
                    <a:tabLst>
                      <a:tab pos="122238" algn="l"/>
                    </a:tabLst>
                    <a:defRPr kumimoji="1" sz="2400">
                      <a:solidFill>
                        <a:schemeClr val="tx1"/>
                      </a:solidFill>
                      <a:latin typeface="Times New Roman" pitchFamily="18" charset="0"/>
                    </a:defRPr>
                  </a:lvl8pPr>
                  <a:lvl9pPr eaLnBrk="0" fontAlgn="base" hangingPunct="0">
                    <a:spcBef>
                      <a:spcPct val="0"/>
                    </a:spcBef>
                    <a:spcAft>
                      <a:spcPct val="0"/>
                    </a:spcAft>
                    <a:tabLst>
                      <a:tab pos="122238" algn="l"/>
                    </a:tabLst>
                    <a:defRPr kumimoji="1" sz="2400">
                      <a:solidFill>
                        <a:schemeClr val="tx1"/>
                      </a:solidFill>
                      <a:latin typeface="Times New Roman" pitchFamily="18" charset="0"/>
                    </a:defRPr>
                  </a:lvl9pPr>
                </a:lstStyle>
                <a:p>
                  <a:pPr algn="ctr">
                    <a:buFontTx/>
                    <a:buNone/>
                  </a:pPr>
                  <a:r>
                    <a:rPr lang="en-US" sz="1800" b="1" dirty="0">
                      <a:solidFill>
                        <a:srgbClr val="000000"/>
                      </a:solidFill>
                      <a:latin typeface="Arial" charset="0"/>
                    </a:rPr>
                    <a:t>(permeability)</a:t>
                  </a:r>
                  <a:endParaRPr lang="en-GB" sz="1800" b="1" dirty="0">
                    <a:solidFill>
                      <a:srgbClr val="000000"/>
                    </a:solidFill>
                    <a:latin typeface="Arial" charset="0"/>
                  </a:endParaRPr>
                </a:p>
              </p:txBody>
            </p:sp>
          </p:grpSp>
        </p:grpSp>
        <p:grpSp>
          <p:nvGrpSpPr>
            <p:cNvPr id="966683" name="Group 27"/>
            <p:cNvGrpSpPr>
              <a:grpSpLocks/>
            </p:cNvGrpSpPr>
            <p:nvPr/>
          </p:nvGrpSpPr>
          <p:grpSpPr bwMode="auto">
            <a:xfrm>
              <a:off x="1711" y="822"/>
              <a:ext cx="1354" cy="345"/>
              <a:chOff x="1711" y="822"/>
              <a:chExt cx="1354" cy="345"/>
            </a:xfrm>
          </p:grpSpPr>
          <p:sp>
            <p:nvSpPr>
              <p:cNvPr id="966684" name="Line 28"/>
              <p:cNvSpPr>
                <a:spLocks noChangeShapeType="1"/>
              </p:cNvSpPr>
              <p:nvPr/>
            </p:nvSpPr>
            <p:spPr bwMode="auto">
              <a:xfrm flipH="1">
                <a:off x="1711" y="945"/>
                <a:ext cx="247" cy="1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66685" name="Group 29"/>
              <p:cNvGrpSpPr>
                <a:grpSpLocks/>
              </p:cNvGrpSpPr>
              <p:nvPr/>
            </p:nvGrpSpPr>
            <p:grpSpPr bwMode="auto">
              <a:xfrm>
                <a:off x="1990" y="822"/>
                <a:ext cx="1075" cy="345"/>
                <a:chOff x="1990" y="822"/>
                <a:chExt cx="1075" cy="345"/>
              </a:xfrm>
            </p:grpSpPr>
            <p:sp>
              <p:nvSpPr>
                <p:cNvPr id="966686" name="Text Box 30"/>
                <p:cNvSpPr txBox="1">
                  <a:spLocks noChangeArrowheads="1"/>
                </p:cNvSpPr>
                <p:nvPr/>
              </p:nvSpPr>
              <p:spPr bwMode="auto">
                <a:xfrm>
                  <a:off x="1990" y="822"/>
                  <a:ext cx="1075" cy="173"/>
                </a:xfrm>
                <a:prstGeom prst="rect">
                  <a:avLst/>
                </a:prstGeom>
                <a:solidFill>
                  <a:srgbClr val="FFC269">
                    <a:alpha val="8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0"/>
                    </a:spcBef>
                    <a:buFontTx/>
                    <a:buNone/>
                  </a:pPr>
                  <a:r>
                    <a:rPr lang="en-US" sz="1800" b="1">
                      <a:solidFill>
                        <a:srgbClr val="000000"/>
                      </a:solidFill>
                    </a:rPr>
                    <a:t>non-connected</a:t>
                  </a:r>
                  <a:endParaRPr lang="en-GB" sz="1800" b="1">
                    <a:solidFill>
                      <a:srgbClr val="000000"/>
                    </a:solidFill>
                  </a:endParaRPr>
                </a:p>
              </p:txBody>
            </p:sp>
            <p:sp>
              <p:nvSpPr>
                <p:cNvPr id="966687" name="Text Box 31"/>
                <p:cNvSpPr txBox="1">
                  <a:spLocks noChangeArrowheads="1"/>
                </p:cNvSpPr>
                <p:nvPr/>
              </p:nvSpPr>
              <p:spPr bwMode="auto">
                <a:xfrm>
                  <a:off x="2222" y="994"/>
                  <a:ext cx="610" cy="173"/>
                </a:xfrm>
                <a:prstGeom prst="rect">
                  <a:avLst/>
                </a:prstGeom>
                <a:solidFill>
                  <a:srgbClr val="FFC269">
                    <a:alpha val="8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0"/>
                    </a:spcBef>
                    <a:buFontTx/>
                    <a:buNone/>
                  </a:pPr>
                  <a:r>
                    <a:rPr lang="en-US" sz="1800" b="1" dirty="0">
                      <a:solidFill>
                        <a:srgbClr val="000000"/>
                      </a:solidFill>
                    </a:rPr>
                    <a:t>porosity</a:t>
                  </a:r>
                  <a:endParaRPr lang="en-GB" sz="1800" b="1" dirty="0">
                    <a:solidFill>
                      <a:srgbClr val="000000"/>
                    </a:solidFill>
                  </a:endParaRPr>
                </a:p>
              </p:txBody>
            </p:sp>
          </p:grpSp>
        </p:grpSp>
      </p:grpSp>
      <p:sp>
        <p:nvSpPr>
          <p:cNvPr id="966688" name="Oval 32"/>
          <p:cNvSpPr>
            <a:spLocks noChangeArrowheads="1"/>
          </p:cNvSpPr>
          <p:nvPr/>
        </p:nvSpPr>
        <p:spPr bwMode="auto">
          <a:xfrm>
            <a:off x="2176199" y="3895919"/>
            <a:ext cx="192386" cy="197332"/>
          </a:xfrm>
          <a:prstGeom prst="ellipse">
            <a:avLst/>
          </a:prstGeom>
          <a:gradFill rotWithShape="1">
            <a:gsLst>
              <a:gs pos="0">
                <a:srgbClr val="FFFF66">
                  <a:gamma/>
                  <a:shade val="78824"/>
                  <a:invGamma/>
                </a:srgbClr>
              </a:gs>
              <a:gs pos="100000">
                <a:srgbClr val="FFFF66"/>
              </a:gs>
            </a:gsLst>
            <a:path path="shape">
              <a:fillToRect l="50000" t="50000" r="50000" b="50000"/>
            </a:path>
          </a:gra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89" name="Oval 33"/>
          <p:cNvSpPr>
            <a:spLocks noChangeArrowheads="1"/>
          </p:cNvSpPr>
          <p:nvPr/>
        </p:nvSpPr>
        <p:spPr bwMode="auto">
          <a:xfrm>
            <a:off x="6823569" y="4788154"/>
            <a:ext cx="192386" cy="197332"/>
          </a:xfrm>
          <a:prstGeom prst="ellipse">
            <a:avLst/>
          </a:prstGeom>
          <a:gradFill rotWithShape="1">
            <a:gsLst>
              <a:gs pos="0">
                <a:srgbClr val="FFFF66">
                  <a:gamma/>
                  <a:shade val="78824"/>
                  <a:invGamma/>
                </a:srgbClr>
              </a:gs>
              <a:gs pos="100000">
                <a:srgbClr val="FFFF66"/>
              </a:gs>
            </a:gsLst>
            <a:path path="shape">
              <a:fillToRect l="50000" t="50000" r="50000" b="50000"/>
            </a:path>
          </a:gra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6690" name="Rectangle 34"/>
          <p:cNvSpPr>
            <a:spLocks noChangeArrowheads="1"/>
          </p:cNvSpPr>
          <p:nvPr/>
        </p:nvSpPr>
        <p:spPr bwMode="auto">
          <a:xfrm>
            <a:off x="7565625" y="290746"/>
            <a:ext cx="1219654" cy="514552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en-US"/>
          </a:p>
        </p:txBody>
      </p:sp>
    </p:spTree>
    <p:extLst>
      <p:ext uri="{BB962C8B-B14F-4D97-AF65-F5344CB8AC3E}">
        <p14:creationId xmlns:p14="http://schemas.microsoft.com/office/powerpoint/2010/main" val="17157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ccel="50000" decel="50000" fill="hold" grpId="0" nodeType="clickEffect">
                                  <p:stCondLst>
                                    <p:cond delay="0"/>
                                  </p:stCondLst>
                                  <p:childTnLst>
                                    <p:animMotion origin="layout" path="M 3.88889E-6 1.85185E-6 L 0.0217 -0.03959 L 0.03924 -0.05602 L 0.05139 -0.08102 L 0.0717 -0.07038 L 0.08247 -0.0919 L 0.10538 -0.0919 L 0.13247 -0.10463 L 0.18247 -0.05417 L 0.2 -0.08658 L 0.22708 -0.09561 L 0.25417 -0.14769 L 0.28785 -0.15672 L 0.30538 -0.14237 L 0.33247 -0.09005 L 0.3717 -0.08843 L 0.42431 -0.08473 L 0.46077 -0.0757 L 0.5 -0.04514 L 0.51632 -0.09005 L 0.55278 -0.08288 L 0.58646 -0.0757 L 0.62708 -0.07223 L 0.65538 -0.06852 L 0.66493 -0.05764 L 0.71892 -0.08102 L 0.80417 -0.11713 L 0.82969 -0.24514 L 0.83108 -0.44514 L 0.83386 -0.58195 " pathEditMode="relative" rAng="0" ptsTypes="AAAAAAAAAAAAAAAAAAAAAAAAAAAAAA">
                                      <p:cBhvr>
                                        <p:cTn id="6" dur="5000" fill="hold"/>
                                        <p:tgtEl>
                                          <p:spTgt spid="966663"/>
                                        </p:tgtEl>
                                        <p:attrNameLst>
                                          <p:attrName>ppt_x</p:attrName>
                                          <p:attrName>ppt_y</p:attrName>
                                        </p:attrNameLst>
                                      </p:cBhvr>
                                      <p:rCtr x="0" y="0"/>
                                    </p:animMotion>
                                  </p:childTnLst>
                                </p:cTn>
                              </p:par>
                              <p:par>
                                <p:cTn id="7" presetID="0" presetClass="path" presetSubtype="0" repeatCount="indefinite" accel="50000" decel="50000" fill="hold" grpId="0" nodeType="withEffect">
                                  <p:stCondLst>
                                    <p:cond delay="0"/>
                                  </p:stCondLst>
                                  <p:childTnLst>
                                    <p:animMotion origin="layout" path="M -1.66667E-6 -7.40741E-7 L 0.04722 0.01806 L 0.08368 -0.01065 L 0.09584 -0.04305 L 0.08785 -0.07569 L 0.05 -0.1044 L 0.03646 -0.14051 L 0.05 -0.1838 L 0.08229 -0.1963 L 0.10538 -0.19815 L 0.1257 -0.23426 L 0.14323 -0.25579 L 0.15399 -0.2669 L 0.20261 -0.24143 L 0.23229 -0.22708 L 0.24861 -0.21968 L 0.3 -0.20347 L 0.33507 -0.17824 L 0.37691 -0.17292 L 0.39184 -0.18727 L 0.40538 -0.19444 L 0.44722 -0.18727 L 0.49323 -0.1838 L 0.53229 -0.18009 L 0.56077 -0.17106 L 0.57691 -0.18727 L 0.60799 -0.2 L 0.62431 -0.2 L 0.65399 -0.23055 L 0.66476 -0.26111 L 0.68507 -0.3081 L 0.71215 -0.45046 L 0.71893 -0.54954 L 0.7283 -0.65393 L 0.73646 -0.69722 " pathEditMode="relative" rAng="0" ptsTypes="AAAAAAAAAAAAAAAAAAAAAAAAAAAAAAAAAAA">
                                      <p:cBhvr>
                                        <p:cTn id="8" dur="5000" fill="hold"/>
                                        <p:tgtEl>
                                          <p:spTgt spid="966688"/>
                                        </p:tgtEl>
                                        <p:attrNameLst>
                                          <p:attrName>ppt_x</p:attrName>
                                          <p:attrName>ppt_y</p:attrName>
                                        </p:attrNameLst>
                                      </p:cBhvr>
                                      <p:rCtr x="36823" y="-33958"/>
                                    </p:animMotion>
                                  </p:childTnLst>
                                </p:cTn>
                              </p:par>
                              <p:par>
                                <p:cTn id="9" presetID="0" presetClass="path" presetSubtype="0" repeatCount="indefinite" accel="50000" decel="50000" fill="hold" grpId="0" nodeType="withEffect">
                                  <p:stCondLst>
                                    <p:cond delay="0"/>
                                  </p:stCondLst>
                                  <p:childTnLst>
                                    <p:animMotion origin="layout" path="M -8.33333E-6 4.07407E-6 L 0.0243 -0.01991 L 0.01076 -0.05231 L 0.00416 -0.0831 L 0.00677 -0.10995 L 0.02031 -0.12801 L 0.03246 -0.13518 L 0.0243 -0.15856 L 0.01076 -0.17477 L 0.00815 -0.19282 L 0.01892 -0.2162 L 0.04062 -0.23055 L 0.05954 -0.24143 L 0.07309 -0.25393 L 0.07968 -0.28102 L 0.10138 -0.29722 L 0.13784 -0.31343 L 0.1717 -0.32245 L 0.22309 -0.38009 L 0.24461 -0.48287 L 0.27968 -0.72801 L 0.28246 -0.82338 " pathEditMode="relative" ptsTypes="AAAAAAAAAAAAAAAAAAAAAA">
                                      <p:cBhvr>
                                        <p:cTn id="10" dur="5000" fill="hold"/>
                                        <p:tgtEl>
                                          <p:spTgt spid="966689"/>
                                        </p:tgtEl>
                                        <p:attrNameLst>
                                          <p:attrName>ppt_x</p:attrName>
                                          <p:attrName>ppt_y</p:attrName>
                                        </p:attrNameLst>
                                      </p:cBhvr>
                                    </p:animMotion>
                                  </p:childTnLst>
                                </p:cTn>
                              </p:par>
                              <p:par>
                                <p:cTn id="11" presetID="0" presetClass="path" presetSubtype="0" repeatCount="indefinite" fill="hold" grpId="0" nodeType="withEffect">
                                  <p:stCondLst>
                                    <p:cond delay="0"/>
                                  </p:stCondLst>
                                  <p:childTnLst>
                                    <p:animMotion origin="layout" path="M -3.33333E-6 -5.55556E-6 L 0.00799 0.05046 L 0.02153 -0.00163 L 0.05539 0.0162 L 0.02014 0.03981 L 0.02153 0.00185 L 0.05122 -0.01436 L 0.06754 -0.00533 L 0.00938 0.03981 L -0.01093 0.02361 L 0.01216 0.00902 L 0.06754 0.07036 L 0.05678 0.03611 L 0.03646 0.05046 L 0.02153 0.01087 L -0.01354 0.05601 L -0.01215 0.0037 L 0.05122 0.01087 L 0.05122 -0.01436 L -0.00416 0.05948 " pathEditMode="relative" ptsTypes="AAAAAAAAAAAAAAAAAAAA">
                                      <p:cBhvr>
                                        <p:cTn id="12" dur="5000" fill="hold"/>
                                        <p:tgtEl>
                                          <p:spTgt spid="966676"/>
                                        </p:tgtEl>
                                        <p:attrNameLst>
                                          <p:attrName>ppt_x</p:attrName>
                                          <p:attrName>ppt_y</p:attrName>
                                        </p:attrNameLst>
                                      </p:cBhvr>
                                    </p:animMotion>
                                  </p:childTnLst>
                                </p:cTn>
                              </p:par>
                              <p:par>
                                <p:cTn id="13" presetID="3" presetClass="entr" presetSubtype="10" fill="hold" grpId="0" nodeType="withEffect">
                                  <p:stCondLst>
                                    <p:cond delay="0"/>
                                  </p:stCondLst>
                                  <p:childTnLst>
                                    <p:set>
                                      <p:cBhvr>
                                        <p:cTn id="14" dur="1" fill="hold">
                                          <p:stCondLst>
                                            <p:cond delay="0"/>
                                          </p:stCondLst>
                                        </p:cTn>
                                        <p:tgtEl>
                                          <p:spTgt spid="966690"/>
                                        </p:tgtEl>
                                        <p:attrNameLst>
                                          <p:attrName>style.visibility</p:attrName>
                                        </p:attrNameLst>
                                      </p:cBhvr>
                                      <p:to>
                                        <p:strVal val="visible"/>
                                      </p:to>
                                    </p:set>
                                    <p:animEffect transition="in" filter="blinds(horizontal)">
                                      <p:cBhvr>
                                        <p:cTn id="15" dur="500"/>
                                        <p:tgtEl>
                                          <p:spTgt spid="966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3" grpId="0" animBg="1"/>
      <p:bldP spid="966676" grpId="0" animBg="1"/>
      <p:bldP spid="966688" grpId="0" animBg="1"/>
      <p:bldP spid="966689" grpId="0" animBg="1"/>
      <p:bldP spid="9666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Density</a:t>
            </a:r>
          </a:p>
        </p:txBody>
      </p:sp>
      <p:sp>
        <p:nvSpPr>
          <p:cNvPr id="8" name="Content Placeholder 10"/>
          <p:cNvSpPr txBox="1">
            <a:spLocks/>
          </p:cNvSpPr>
          <p:nvPr/>
        </p:nvSpPr>
        <p:spPr>
          <a:xfrm>
            <a:off x="1215735" y="1828799"/>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4000" b="1" dirty="0"/>
              <a:t>Objective: </a:t>
            </a:r>
            <a:r>
              <a:rPr lang="en-US" sz="4000" dirty="0"/>
              <a:t>Demonstrate how oil, gas, and water behave in a reservoir. </a:t>
            </a:r>
          </a:p>
        </p:txBody>
      </p:sp>
      <p:pic>
        <p:nvPicPr>
          <p:cNvPr id="9" name="Content Placeholder 7">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8691" y="3316878"/>
            <a:ext cx="4363027" cy="2920667"/>
          </a:xfrm>
          <a:prstGeom prst="rect">
            <a:avLst/>
          </a:prstGeom>
          <a:ln>
            <a:solidFill>
              <a:srgbClr val="FFFFFF"/>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6417951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14742" y="525662"/>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Activity: Density</a:t>
            </a:r>
          </a:p>
        </p:txBody>
      </p:sp>
      <p:sp>
        <p:nvSpPr>
          <p:cNvPr id="23" name="Content Placeholder 3"/>
          <p:cNvSpPr txBox="1">
            <a:spLocks/>
          </p:cNvSpPr>
          <p:nvPr/>
        </p:nvSpPr>
        <p:spPr>
          <a:xfrm>
            <a:off x="868273" y="1603794"/>
            <a:ext cx="4805164" cy="4668548"/>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2000" b="1" dirty="0">
                <a:solidFill>
                  <a:prstClr val="black"/>
                </a:solidFill>
                <a:cs typeface="Calibri"/>
              </a:rPr>
              <a:t>Density </a:t>
            </a:r>
            <a:r>
              <a:rPr lang="en-US" sz="2000" dirty="0">
                <a:solidFill>
                  <a:prstClr val="black"/>
                </a:solidFill>
                <a:cs typeface="Calibri"/>
              </a:rPr>
              <a:t>is an important property in the formation of an oil and gas reservoir. Most reservoir rocks are porous and saturated with groundwater before oil or gas enters the rock. </a:t>
            </a:r>
          </a:p>
          <a:p>
            <a:pPr marL="0" indent="0" algn="just">
              <a:spcBef>
                <a:spcPts val="0"/>
              </a:spcBef>
              <a:spcAft>
                <a:spcPts val="1200"/>
              </a:spcAft>
              <a:buNone/>
            </a:pPr>
            <a:r>
              <a:rPr lang="en-US" sz="2000" dirty="0">
                <a:solidFill>
                  <a:prstClr val="black"/>
                </a:solidFill>
                <a:cs typeface="Calibri"/>
              </a:rPr>
              <a:t>Because groundwater is more dense, oil and gas is able to rise upward through the rock. The oil and gas continues to rise until trapped against an impermeable rock, or rock with spaces too small to move through, which creates a reservoir. </a:t>
            </a:r>
          </a:p>
          <a:p>
            <a:pPr marL="0" indent="0" algn="just">
              <a:spcBef>
                <a:spcPts val="0"/>
              </a:spcBef>
              <a:spcAft>
                <a:spcPts val="1200"/>
              </a:spcAft>
              <a:buNone/>
            </a:pPr>
            <a:r>
              <a:rPr lang="en-US" sz="2000" dirty="0">
                <a:solidFill>
                  <a:prstClr val="black"/>
                </a:solidFill>
                <a:cs typeface="Calibri"/>
              </a:rPr>
              <a:t>These reservoirs are then discovered by geologists and petroleum engineers and researched for production of the energy source.</a:t>
            </a:r>
          </a:p>
          <a:p>
            <a:pPr>
              <a:spcBef>
                <a:spcPts val="0"/>
              </a:spcBef>
              <a:spcAft>
                <a:spcPts val="1200"/>
              </a:spcAft>
            </a:pPr>
            <a:endParaRPr lang="en-US" sz="1800" dirty="0">
              <a:solidFill>
                <a:prstClr val="black"/>
              </a:solidFill>
              <a:cs typeface="Calibri"/>
            </a:endParaRPr>
          </a:p>
        </p:txBody>
      </p:sp>
      <p:pic>
        <p:nvPicPr>
          <p:cNvPr id="2" name="Picture 1"/>
          <p:cNvPicPr>
            <a:picLocks noChangeAspect="1"/>
          </p:cNvPicPr>
          <p:nvPr/>
        </p:nvPicPr>
        <p:blipFill>
          <a:blip r:embed="rId2"/>
          <a:stretch>
            <a:fillRect/>
          </a:stretch>
        </p:blipFill>
        <p:spPr>
          <a:xfrm>
            <a:off x="5673437" y="1603794"/>
            <a:ext cx="3470563" cy="4298242"/>
          </a:xfrm>
          <a:prstGeom prst="rect">
            <a:avLst/>
          </a:prstGeom>
        </p:spPr>
      </p:pic>
    </p:spTree>
    <p:extLst>
      <p:ext uri="{BB962C8B-B14F-4D97-AF65-F5344CB8AC3E}">
        <p14:creationId xmlns:p14="http://schemas.microsoft.com/office/powerpoint/2010/main" val="49179078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Perforated Well Casing</a:t>
            </a:r>
          </a:p>
        </p:txBody>
      </p:sp>
      <p:sp>
        <p:nvSpPr>
          <p:cNvPr id="8" name="Content Placeholder 10"/>
          <p:cNvSpPr txBox="1">
            <a:spLocks/>
          </p:cNvSpPr>
          <p:nvPr/>
        </p:nvSpPr>
        <p:spPr>
          <a:xfrm>
            <a:off x="1309253" y="2383669"/>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3700" b="1" dirty="0"/>
              <a:t>Objective: </a:t>
            </a:r>
            <a:r>
              <a:rPr lang="en-US" sz="3700" dirty="0"/>
              <a:t>Demonstrate the differences in production of perforated and non-perforated well casing.</a:t>
            </a:r>
          </a:p>
        </p:txBody>
      </p:sp>
    </p:spTree>
    <p:extLst>
      <p:ext uri="{BB962C8B-B14F-4D97-AF65-F5344CB8AC3E}">
        <p14:creationId xmlns:p14="http://schemas.microsoft.com/office/powerpoint/2010/main" val="27043402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Perforated Well Casing</a:t>
            </a:r>
          </a:p>
        </p:txBody>
      </p:sp>
      <p:pic>
        <p:nvPicPr>
          <p:cNvPr id="3" name="Picture 2"/>
          <p:cNvPicPr>
            <a:picLocks noChangeAspect="1"/>
          </p:cNvPicPr>
          <p:nvPr/>
        </p:nvPicPr>
        <p:blipFill>
          <a:blip r:embed="rId2"/>
          <a:stretch>
            <a:fillRect/>
          </a:stretch>
        </p:blipFill>
        <p:spPr>
          <a:xfrm>
            <a:off x="2913166" y="1473126"/>
            <a:ext cx="4298125" cy="4834547"/>
          </a:xfrm>
          <a:prstGeom prst="rect">
            <a:avLst/>
          </a:prstGeom>
        </p:spPr>
      </p:pic>
    </p:spTree>
    <p:extLst>
      <p:ext uri="{BB962C8B-B14F-4D97-AF65-F5344CB8AC3E}">
        <p14:creationId xmlns:p14="http://schemas.microsoft.com/office/powerpoint/2010/main" val="35044612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48276" y="452926"/>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Activity: Perforated Well Casing</a:t>
            </a:r>
          </a:p>
        </p:txBody>
      </p:sp>
      <p:sp>
        <p:nvSpPr>
          <p:cNvPr id="23" name="Content Placeholder 3"/>
          <p:cNvSpPr txBox="1">
            <a:spLocks/>
          </p:cNvSpPr>
          <p:nvPr/>
        </p:nvSpPr>
        <p:spPr>
          <a:xfrm>
            <a:off x="868273" y="1603794"/>
            <a:ext cx="4419493" cy="4668548"/>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2000" dirty="0">
                <a:solidFill>
                  <a:prstClr val="black"/>
                </a:solidFill>
                <a:cs typeface="Calibri"/>
              </a:rPr>
              <a:t>Petroleum engineers and geologists have developed technology to increase exposure of an oil and gas reservoir by drilling horizontally or at an angle. This method of drilling can produce three to five times more oil and gas than vertical drilling.</a:t>
            </a:r>
          </a:p>
          <a:p>
            <a:pPr marL="0" indent="0" algn="just">
              <a:spcBef>
                <a:spcPts val="0"/>
              </a:spcBef>
              <a:spcAft>
                <a:spcPts val="1200"/>
              </a:spcAft>
              <a:buNone/>
            </a:pPr>
            <a:r>
              <a:rPr lang="en-US" sz="2000" dirty="0">
                <a:solidFill>
                  <a:prstClr val="black"/>
                </a:solidFill>
                <a:cs typeface="Calibri"/>
              </a:rPr>
              <a:t>Perforation refers to a hole punched in the casing, or liner, of an oil well to connect it to a reservoir of oil &amp; gas.</a:t>
            </a:r>
          </a:p>
          <a:p>
            <a:pPr marL="0" indent="0" algn="just">
              <a:spcBef>
                <a:spcPts val="0"/>
              </a:spcBef>
              <a:spcAft>
                <a:spcPts val="1200"/>
              </a:spcAft>
              <a:buNone/>
            </a:pPr>
            <a:r>
              <a:rPr lang="en-US" sz="2000" dirty="0">
                <a:solidFill>
                  <a:prstClr val="black"/>
                </a:solidFill>
                <a:cs typeface="Calibri"/>
              </a:rPr>
              <a:t>These holes in the horizontal well casing allow oil and gas to flow easily into the wellbore, increasing production of a reservoir.</a:t>
            </a:r>
          </a:p>
          <a:p>
            <a:pPr>
              <a:spcBef>
                <a:spcPts val="0"/>
              </a:spcBef>
              <a:spcAft>
                <a:spcPts val="1200"/>
              </a:spcAft>
            </a:pPr>
            <a:endParaRPr lang="en-US" sz="1800" dirty="0">
              <a:solidFill>
                <a:prstClr val="black"/>
              </a:solidFill>
              <a:cs typeface="Calibri"/>
            </a:endParaRPr>
          </a:p>
        </p:txBody>
      </p:sp>
      <p:pic>
        <p:nvPicPr>
          <p:cNvPr id="3" name="Picture 2"/>
          <p:cNvPicPr>
            <a:picLocks noChangeAspect="1"/>
          </p:cNvPicPr>
          <p:nvPr/>
        </p:nvPicPr>
        <p:blipFill>
          <a:blip r:embed="rId2"/>
          <a:stretch>
            <a:fillRect/>
          </a:stretch>
        </p:blipFill>
        <p:spPr>
          <a:xfrm>
            <a:off x="5287766" y="1480471"/>
            <a:ext cx="3785944" cy="4791871"/>
          </a:xfrm>
          <a:prstGeom prst="rect">
            <a:avLst/>
          </a:prstGeom>
        </p:spPr>
      </p:pic>
    </p:spTree>
    <p:extLst>
      <p:ext uri="{BB962C8B-B14F-4D97-AF65-F5344CB8AC3E}">
        <p14:creationId xmlns:p14="http://schemas.microsoft.com/office/powerpoint/2010/main" val="23310531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Oil Seeps</a:t>
            </a:r>
          </a:p>
        </p:txBody>
      </p:sp>
      <p:sp>
        <p:nvSpPr>
          <p:cNvPr id="8" name="Content Placeholder 10"/>
          <p:cNvSpPr txBox="1">
            <a:spLocks/>
          </p:cNvSpPr>
          <p:nvPr/>
        </p:nvSpPr>
        <p:spPr>
          <a:xfrm>
            <a:off x="1215737" y="2788358"/>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4000" b="1" dirty="0"/>
              <a:t>Objective</a:t>
            </a:r>
            <a:r>
              <a:rPr lang="en-US" sz="4000" dirty="0"/>
              <a:t>: Model the formation and process of natural oil seeps.</a:t>
            </a:r>
          </a:p>
        </p:txBody>
      </p:sp>
    </p:spTree>
    <p:extLst>
      <p:ext uri="{BB962C8B-B14F-4D97-AF65-F5344CB8AC3E}">
        <p14:creationId xmlns:p14="http://schemas.microsoft.com/office/powerpoint/2010/main" val="27676888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516" y="1308129"/>
            <a:ext cx="7405202" cy="4978371"/>
          </a:xfrm>
          <a:prstGeom prst="rect">
            <a:avLst/>
          </a:prstGeom>
          <a:ln>
            <a:noFill/>
          </a:ln>
          <a:effectLst>
            <a:softEdge rad="112500"/>
          </a:effectLst>
        </p:spPr>
      </p:pic>
      <p:sp>
        <p:nvSpPr>
          <p:cNvPr id="3" name="Title 1"/>
          <p:cNvSpPr txBox="1">
            <a:spLocks/>
          </p:cNvSpPr>
          <p:nvPr/>
        </p:nvSpPr>
        <p:spPr>
          <a:xfrm>
            <a:off x="148276" y="452926"/>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Activity: Perforated Well Casing</a:t>
            </a:r>
          </a:p>
        </p:txBody>
      </p:sp>
    </p:spTree>
    <p:extLst>
      <p:ext uri="{BB962C8B-B14F-4D97-AF65-F5344CB8AC3E}">
        <p14:creationId xmlns:p14="http://schemas.microsoft.com/office/powerpoint/2010/main" val="122174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Getting the Oil Out</a:t>
            </a:r>
          </a:p>
        </p:txBody>
      </p:sp>
      <p:sp>
        <p:nvSpPr>
          <p:cNvPr id="8" name="Content Placeholder 10"/>
          <p:cNvSpPr txBox="1">
            <a:spLocks/>
          </p:cNvSpPr>
          <p:nvPr/>
        </p:nvSpPr>
        <p:spPr>
          <a:xfrm>
            <a:off x="1288471" y="1729042"/>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3700" b="1" dirty="0"/>
              <a:t>Objective: </a:t>
            </a:r>
            <a:r>
              <a:rPr lang="en-US" sz="3700" dirty="0"/>
              <a:t>Model how engineers create technology to lift oil out of the ground. </a:t>
            </a:r>
          </a:p>
        </p:txBody>
      </p:sp>
      <p:pic>
        <p:nvPicPr>
          <p:cNvPr id="4" name="Picture 3"/>
          <p:cNvPicPr>
            <a:picLocks noChangeAspect="1"/>
          </p:cNvPicPr>
          <p:nvPr/>
        </p:nvPicPr>
        <p:blipFill>
          <a:blip r:embed="rId2"/>
          <a:stretch>
            <a:fillRect/>
          </a:stretch>
        </p:blipFill>
        <p:spPr>
          <a:xfrm>
            <a:off x="2395098" y="3064490"/>
            <a:ext cx="4956478" cy="3139712"/>
          </a:xfrm>
          <a:prstGeom prst="rect">
            <a:avLst/>
          </a:prstGeom>
        </p:spPr>
      </p:pic>
    </p:spTree>
    <p:extLst>
      <p:ext uri="{BB962C8B-B14F-4D97-AF65-F5344CB8AC3E}">
        <p14:creationId xmlns:p14="http://schemas.microsoft.com/office/powerpoint/2010/main" val="33325415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93961" y="512898"/>
            <a:ext cx="5859485" cy="832082"/>
          </a:xfrm>
          <a:prstGeom prst="rect">
            <a:avLst/>
          </a:prstGeom>
        </p:spPr>
        <p:txBody>
          <a:bodyPr vert="horz" lIns="0" tIns="0" rIns="0" bIns="0" rtlCol="0" anchor="t" anchorCtr="0">
            <a:norm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Activity: Getting the Oil Out</a:t>
            </a:r>
          </a:p>
        </p:txBody>
      </p:sp>
      <p:sp>
        <p:nvSpPr>
          <p:cNvPr id="23" name="Content Placeholder 3"/>
          <p:cNvSpPr txBox="1">
            <a:spLocks/>
          </p:cNvSpPr>
          <p:nvPr/>
        </p:nvSpPr>
        <p:spPr>
          <a:xfrm>
            <a:off x="879284" y="1761164"/>
            <a:ext cx="3933817" cy="46685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2000" dirty="0">
                <a:solidFill>
                  <a:prstClr val="black"/>
                </a:solidFill>
                <a:cs typeface="Calibri"/>
              </a:rPr>
              <a:t>Oil, natural gas and saltwater are under extreme pressure below the surface trapped in reservoir rock. </a:t>
            </a:r>
          </a:p>
          <a:p>
            <a:pPr marL="0" indent="0" algn="just">
              <a:spcBef>
                <a:spcPts val="0"/>
              </a:spcBef>
              <a:spcAft>
                <a:spcPts val="1200"/>
              </a:spcAft>
              <a:buNone/>
            </a:pPr>
            <a:r>
              <a:rPr lang="en-US" sz="2000" dirty="0">
                <a:solidFill>
                  <a:prstClr val="black"/>
                </a:solidFill>
                <a:cs typeface="Calibri"/>
              </a:rPr>
              <a:t>These materials can flow up a well with or without assistance, depending on the properties of the well. </a:t>
            </a:r>
          </a:p>
          <a:p>
            <a:pPr marL="0" indent="0">
              <a:spcBef>
                <a:spcPts val="0"/>
              </a:spcBef>
              <a:spcAft>
                <a:spcPts val="1200"/>
              </a:spcAft>
              <a:buNone/>
            </a:pPr>
            <a:endParaRPr lang="en-US" sz="1800" dirty="0">
              <a:solidFill>
                <a:prstClr val="black"/>
              </a:solidFill>
              <a:cs typeface="Calibri"/>
            </a:endParaRPr>
          </a:p>
        </p:txBody>
      </p:sp>
      <p:pic>
        <p:nvPicPr>
          <p:cNvPr id="2" name="Picture 1"/>
          <p:cNvPicPr>
            <a:picLocks noChangeAspect="1"/>
          </p:cNvPicPr>
          <p:nvPr/>
        </p:nvPicPr>
        <p:blipFill>
          <a:blip r:embed="rId2"/>
          <a:stretch>
            <a:fillRect/>
          </a:stretch>
        </p:blipFill>
        <p:spPr>
          <a:xfrm>
            <a:off x="4813101" y="1808336"/>
            <a:ext cx="4352921" cy="6127011"/>
          </a:xfrm>
          <a:prstGeom prst="rect">
            <a:avLst/>
          </a:prstGeom>
        </p:spPr>
      </p:pic>
    </p:spTree>
    <p:extLst>
      <p:ext uri="{BB962C8B-B14F-4D97-AF65-F5344CB8AC3E}">
        <p14:creationId xmlns:p14="http://schemas.microsoft.com/office/powerpoint/2010/main" val="40939084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solidFill>
                  <a:prstClr val="white"/>
                </a:solidFill>
                <a:latin typeface="Calibri"/>
                <a:cs typeface="Calibri"/>
              </a:rPr>
              <a:t>Stay connected!</a:t>
            </a:r>
          </a:p>
        </p:txBody>
      </p:sp>
      <p:sp>
        <p:nvSpPr>
          <p:cNvPr id="8" name="Content Placeholder 10"/>
          <p:cNvSpPr txBox="1">
            <a:spLocks/>
          </p:cNvSpPr>
          <p:nvPr/>
        </p:nvSpPr>
        <p:spPr>
          <a:xfrm>
            <a:off x="1163781" y="1742297"/>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1400"/>
              </a:spcAft>
              <a:buFont typeface="Arial" pitchFamily="34" charset="0"/>
              <a:buNone/>
            </a:pPr>
            <a:r>
              <a:rPr lang="en-US" sz="2800" dirty="0"/>
              <a:t>Energy4me shares energy education news, blogs, workshop opportunities, and resources for teachers year round. Follow us!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863" y="2941171"/>
            <a:ext cx="6392276" cy="3474556"/>
          </a:xfrm>
          <a:prstGeom prst="rect">
            <a:avLst/>
          </a:prstGeom>
          <a:ln>
            <a:noFill/>
          </a:ln>
          <a:effectLst>
            <a:softEdge rad="112500"/>
          </a:effectLst>
        </p:spPr>
      </p:pic>
    </p:spTree>
    <p:extLst>
      <p:ext uri="{BB962C8B-B14F-4D97-AF65-F5344CB8AC3E}">
        <p14:creationId xmlns:p14="http://schemas.microsoft.com/office/powerpoint/2010/main" val="1561880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Oil Seeps</a:t>
            </a:r>
          </a:p>
        </p:txBody>
      </p:sp>
      <p:sp>
        <p:nvSpPr>
          <p:cNvPr id="8" name="Content Placeholder 10"/>
          <p:cNvSpPr txBox="1">
            <a:spLocks/>
          </p:cNvSpPr>
          <p:nvPr/>
        </p:nvSpPr>
        <p:spPr>
          <a:xfrm>
            <a:off x="1018310" y="1603794"/>
            <a:ext cx="3377046"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1400"/>
              </a:spcAft>
              <a:buFont typeface="Arial" pitchFamily="34" charset="0"/>
              <a:buNone/>
            </a:pPr>
            <a:r>
              <a:rPr lang="en-US" sz="2000" dirty="0"/>
              <a:t>An oil seep is a place where natural liquid or gaseous hydrocarbons escape to the earth's atmosphere and surface, normally under low pressure or flow.</a:t>
            </a:r>
          </a:p>
          <a:p>
            <a:pPr marL="0" indent="0" algn="just">
              <a:spcBef>
                <a:spcPts val="0"/>
              </a:spcBef>
              <a:spcAft>
                <a:spcPts val="1400"/>
              </a:spcAft>
              <a:buFont typeface="Arial" pitchFamily="34" charset="0"/>
              <a:buNone/>
            </a:pPr>
            <a:endParaRPr lang="en-US" sz="2000" dirty="0"/>
          </a:p>
          <a:p>
            <a:pPr marL="0" indent="0" algn="just">
              <a:spcBef>
                <a:spcPts val="0"/>
              </a:spcBef>
              <a:spcAft>
                <a:spcPts val="1400"/>
              </a:spcAft>
              <a:buFont typeface="Arial" pitchFamily="34" charset="0"/>
              <a:buNone/>
            </a:pPr>
            <a:r>
              <a:rPr lang="en-US" sz="2000" dirty="0"/>
              <a:t>This helps scientists locate and identify potential “hotspots” that could develop into a productive well.</a:t>
            </a:r>
          </a:p>
        </p:txBody>
      </p:sp>
      <p:pic>
        <p:nvPicPr>
          <p:cNvPr id="9" name="Picture 8"/>
          <p:cNvPicPr>
            <a:picLocks noChangeAspect="1"/>
          </p:cNvPicPr>
          <p:nvPr/>
        </p:nvPicPr>
        <p:blipFill>
          <a:blip r:embed="rId2"/>
          <a:stretch>
            <a:fillRect/>
          </a:stretch>
        </p:blipFill>
        <p:spPr>
          <a:xfrm>
            <a:off x="4624575" y="1603794"/>
            <a:ext cx="4410387" cy="4295112"/>
          </a:xfrm>
          <a:prstGeom prst="rect">
            <a:avLst/>
          </a:prstGeom>
          <a:ln>
            <a:solidFill>
              <a:srgbClr val="FFFFFF"/>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041735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66697" y="454399"/>
            <a:ext cx="6847167"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Activity: Oil Seeps</a:t>
            </a:r>
          </a:p>
        </p:txBody>
      </p:sp>
      <p:pic>
        <p:nvPicPr>
          <p:cNvPr id="10" name="Picture 9"/>
          <p:cNvPicPr>
            <a:picLocks noChangeAspect="1"/>
          </p:cNvPicPr>
          <p:nvPr/>
        </p:nvPicPr>
        <p:blipFill>
          <a:blip r:embed="rId2"/>
          <a:stretch>
            <a:fillRect/>
          </a:stretch>
        </p:blipFill>
        <p:spPr>
          <a:xfrm>
            <a:off x="990600" y="1533095"/>
            <a:ext cx="3733800" cy="463910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4876800" y="1524000"/>
            <a:ext cx="3847726" cy="4639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72082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020543" y="1238810"/>
            <a:ext cx="440737" cy="415476"/>
          </a:xfrm>
          <a:prstGeom prst="rect">
            <a:avLst/>
          </a:prstGeom>
        </p:spPr>
      </p:pic>
      <p:pic>
        <p:nvPicPr>
          <p:cNvPr id="43" name="Picture 42"/>
          <p:cNvPicPr>
            <a:picLocks noChangeAspect="1"/>
          </p:cNvPicPr>
          <p:nvPr/>
        </p:nvPicPr>
        <p:blipFill>
          <a:blip r:embed="rId4"/>
          <a:stretch>
            <a:fillRect/>
          </a:stretch>
        </p:blipFill>
        <p:spPr>
          <a:xfrm>
            <a:off x="6733342" y="1608095"/>
            <a:ext cx="374247" cy="504914"/>
          </a:xfrm>
          <a:prstGeom prst="rect">
            <a:avLst/>
          </a:prstGeom>
        </p:spPr>
      </p:pic>
      <p:pic>
        <p:nvPicPr>
          <p:cNvPr id="4" name="Picture 3"/>
          <p:cNvPicPr>
            <a:picLocks noChangeAspect="1"/>
          </p:cNvPicPr>
          <p:nvPr/>
        </p:nvPicPr>
        <p:blipFill>
          <a:blip r:embed="rId4"/>
          <a:stretch>
            <a:fillRect/>
          </a:stretch>
        </p:blipFill>
        <p:spPr>
          <a:xfrm>
            <a:off x="3067419" y="1633764"/>
            <a:ext cx="374247" cy="504914"/>
          </a:xfrm>
          <a:prstGeom prst="rect">
            <a:avLst/>
          </a:prstGeom>
        </p:spPr>
      </p:pic>
      <p:sp>
        <p:nvSpPr>
          <p:cNvPr id="2" name="Title 1"/>
          <p:cNvSpPr>
            <a:spLocks noGrp="1"/>
          </p:cNvSpPr>
          <p:nvPr>
            <p:ph type="title"/>
          </p:nvPr>
        </p:nvSpPr>
        <p:spPr/>
        <p:txBody>
          <a:bodyPr/>
          <a:lstStyle/>
          <a:p>
            <a:r>
              <a:rPr lang="en-US" dirty="0"/>
              <a:t>How Oil Is Produced</a:t>
            </a:r>
          </a:p>
        </p:txBody>
      </p:sp>
      <p:grpSp>
        <p:nvGrpSpPr>
          <p:cNvPr id="240" name="Group 239"/>
          <p:cNvGrpSpPr/>
          <p:nvPr/>
        </p:nvGrpSpPr>
        <p:grpSpPr>
          <a:xfrm>
            <a:off x="4561499" y="1966215"/>
            <a:ext cx="4883144" cy="4587826"/>
            <a:chOff x="4775603" y="1846747"/>
            <a:chExt cx="5288377" cy="4968552"/>
          </a:xfrm>
        </p:grpSpPr>
        <p:grpSp>
          <p:nvGrpSpPr>
            <p:cNvPr id="239" name="Group 238"/>
            <p:cNvGrpSpPr/>
            <p:nvPr/>
          </p:nvGrpSpPr>
          <p:grpSpPr>
            <a:xfrm>
              <a:off x="4775603" y="1945522"/>
              <a:ext cx="5288377" cy="4709187"/>
              <a:chOff x="4775603" y="1945522"/>
              <a:chExt cx="5288377" cy="4709187"/>
            </a:xfrm>
          </p:grpSpPr>
          <p:sp>
            <p:nvSpPr>
              <p:cNvPr id="224" name="Freeform 223"/>
              <p:cNvSpPr/>
              <p:nvPr/>
            </p:nvSpPr>
            <p:spPr bwMode="auto">
              <a:xfrm>
                <a:off x="4875123" y="1945522"/>
                <a:ext cx="4434840" cy="4709187"/>
              </a:xfrm>
              <a:custGeom>
                <a:avLst/>
                <a:gdLst>
                  <a:gd name="connsiteX0" fmla="*/ 152400 w 4434840"/>
                  <a:gd name="connsiteY0" fmla="*/ 30480 h 4709187"/>
                  <a:gd name="connsiteX1" fmla="*/ 228600 w 4434840"/>
                  <a:gd name="connsiteY1" fmla="*/ 60960 h 4709187"/>
                  <a:gd name="connsiteX2" fmla="*/ 365760 w 4434840"/>
                  <a:gd name="connsiteY2" fmla="*/ 30480 h 4709187"/>
                  <a:gd name="connsiteX3" fmla="*/ 792480 w 4434840"/>
                  <a:gd name="connsiteY3" fmla="*/ 0 h 4709187"/>
                  <a:gd name="connsiteX4" fmla="*/ 960120 w 4434840"/>
                  <a:gd name="connsiteY4" fmla="*/ 15240 h 4709187"/>
                  <a:gd name="connsiteX5" fmla="*/ 1280160 w 4434840"/>
                  <a:gd name="connsiteY5" fmla="*/ 45720 h 4709187"/>
                  <a:gd name="connsiteX6" fmla="*/ 1341120 w 4434840"/>
                  <a:gd name="connsiteY6" fmla="*/ 60960 h 4709187"/>
                  <a:gd name="connsiteX7" fmla="*/ 1645920 w 4434840"/>
                  <a:gd name="connsiteY7" fmla="*/ 30480 h 4709187"/>
                  <a:gd name="connsiteX8" fmla="*/ 1874520 w 4434840"/>
                  <a:gd name="connsiteY8" fmla="*/ 45720 h 4709187"/>
                  <a:gd name="connsiteX9" fmla="*/ 1950720 w 4434840"/>
                  <a:gd name="connsiteY9" fmla="*/ 60960 h 4709187"/>
                  <a:gd name="connsiteX10" fmla="*/ 2407920 w 4434840"/>
                  <a:gd name="connsiteY10" fmla="*/ 45720 h 4709187"/>
                  <a:gd name="connsiteX11" fmla="*/ 2758440 w 4434840"/>
                  <a:gd name="connsiteY11" fmla="*/ 45720 h 4709187"/>
                  <a:gd name="connsiteX12" fmla="*/ 3215640 w 4434840"/>
                  <a:gd name="connsiteY12" fmla="*/ 60960 h 4709187"/>
                  <a:gd name="connsiteX13" fmla="*/ 3627120 w 4434840"/>
                  <a:gd name="connsiteY13" fmla="*/ 45720 h 4709187"/>
                  <a:gd name="connsiteX14" fmla="*/ 3672840 w 4434840"/>
                  <a:gd name="connsiteY14" fmla="*/ 30480 h 4709187"/>
                  <a:gd name="connsiteX15" fmla="*/ 4130040 w 4434840"/>
                  <a:gd name="connsiteY15" fmla="*/ 45720 h 4709187"/>
                  <a:gd name="connsiteX16" fmla="*/ 4373880 w 4434840"/>
                  <a:gd name="connsiteY16" fmla="*/ 91440 h 4709187"/>
                  <a:gd name="connsiteX17" fmla="*/ 4389120 w 4434840"/>
                  <a:gd name="connsiteY17" fmla="*/ 137160 h 4709187"/>
                  <a:gd name="connsiteX18" fmla="*/ 4404360 w 4434840"/>
                  <a:gd name="connsiteY18" fmla="*/ 441960 h 4709187"/>
                  <a:gd name="connsiteX19" fmla="*/ 4419600 w 4434840"/>
                  <a:gd name="connsiteY19" fmla="*/ 487680 h 4709187"/>
                  <a:gd name="connsiteX20" fmla="*/ 4434840 w 4434840"/>
                  <a:gd name="connsiteY20" fmla="*/ 548640 h 4709187"/>
                  <a:gd name="connsiteX21" fmla="*/ 4419600 w 4434840"/>
                  <a:gd name="connsiteY21" fmla="*/ 1249680 h 4709187"/>
                  <a:gd name="connsiteX22" fmla="*/ 4404360 w 4434840"/>
                  <a:gd name="connsiteY22" fmla="*/ 1386840 h 4709187"/>
                  <a:gd name="connsiteX23" fmla="*/ 4389120 w 4434840"/>
                  <a:gd name="connsiteY23" fmla="*/ 1615440 h 4709187"/>
                  <a:gd name="connsiteX24" fmla="*/ 4358640 w 4434840"/>
                  <a:gd name="connsiteY24" fmla="*/ 1767840 h 4709187"/>
                  <a:gd name="connsiteX25" fmla="*/ 4328160 w 4434840"/>
                  <a:gd name="connsiteY25" fmla="*/ 1874520 h 4709187"/>
                  <a:gd name="connsiteX26" fmla="*/ 4343400 w 4434840"/>
                  <a:gd name="connsiteY26" fmla="*/ 2316480 h 4709187"/>
                  <a:gd name="connsiteX27" fmla="*/ 4312920 w 4434840"/>
                  <a:gd name="connsiteY27" fmla="*/ 3032760 h 4709187"/>
                  <a:gd name="connsiteX28" fmla="*/ 4328160 w 4434840"/>
                  <a:gd name="connsiteY28" fmla="*/ 3550920 h 4709187"/>
                  <a:gd name="connsiteX29" fmla="*/ 4343400 w 4434840"/>
                  <a:gd name="connsiteY29" fmla="*/ 3596640 h 4709187"/>
                  <a:gd name="connsiteX30" fmla="*/ 4373880 w 4434840"/>
                  <a:gd name="connsiteY30" fmla="*/ 3916680 h 4709187"/>
                  <a:gd name="connsiteX31" fmla="*/ 4358640 w 4434840"/>
                  <a:gd name="connsiteY31" fmla="*/ 4206240 h 4709187"/>
                  <a:gd name="connsiteX32" fmla="*/ 4328160 w 4434840"/>
                  <a:gd name="connsiteY32" fmla="*/ 4297680 h 4709187"/>
                  <a:gd name="connsiteX33" fmla="*/ 4312920 w 4434840"/>
                  <a:gd name="connsiteY33" fmla="*/ 4419600 h 4709187"/>
                  <a:gd name="connsiteX34" fmla="*/ 4297680 w 4434840"/>
                  <a:gd name="connsiteY34" fmla="*/ 4465320 h 4709187"/>
                  <a:gd name="connsiteX35" fmla="*/ 4282440 w 4434840"/>
                  <a:gd name="connsiteY35" fmla="*/ 4541520 h 4709187"/>
                  <a:gd name="connsiteX36" fmla="*/ 4267200 w 4434840"/>
                  <a:gd name="connsiteY36" fmla="*/ 4648200 h 4709187"/>
                  <a:gd name="connsiteX37" fmla="*/ 4206240 w 4434840"/>
                  <a:gd name="connsiteY37" fmla="*/ 4663440 h 4709187"/>
                  <a:gd name="connsiteX38" fmla="*/ 3596640 w 4434840"/>
                  <a:gd name="connsiteY38" fmla="*/ 4648200 h 4709187"/>
                  <a:gd name="connsiteX39" fmla="*/ 3520440 w 4434840"/>
                  <a:gd name="connsiteY39" fmla="*/ 4632960 h 4709187"/>
                  <a:gd name="connsiteX40" fmla="*/ 3246120 w 4434840"/>
                  <a:gd name="connsiteY40" fmla="*/ 4602480 h 4709187"/>
                  <a:gd name="connsiteX41" fmla="*/ 1889760 w 4434840"/>
                  <a:gd name="connsiteY41" fmla="*/ 4617720 h 4709187"/>
                  <a:gd name="connsiteX42" fmla="*/ 1752600 w 4434840"/>
                  <a:gd name="connsiteY42" fmla="*/ 4648200 h 4709187"/>
                  <a:gd name="connsiteX43" fmla="*/ 1676400 w 4434840"/>
                  <a:gd name="connsiteY43" fmla="*/ 4663440 h 4709187"/>
                  <a:gd name="connsiteX44" fmla="*/ 1539240 w 4434840"/>
                  <a:gd name="connsiteY44" fmla="*/ 4709160 h 4709187"/>
                  <a:gd name="connsiteX45" fmla="*/ 670560 w 4434840"/>
                  <a:gd name="connsiteY45" fmla="*/ 4678680 h 4709187"/>
                  <a:gd name="connsiteX46" fmla="*/ 548640 w 4434840"/>
                  <a:gd name="connsiteY46" fmla="*/ 4648200 h 4709187"/>
                  <a:gd name="connsiteX47" fmla="*/ 502920 w 4434840"/>
                  <a:gd name="connsiteY47" fmla="*/ 4632960 h 4709187"/>
                  <a:gd name="connsiteX48" fmla="*/ 426720 w 4434840"/>
                  <a:gd name="connsiteY48" fmla="*/ 4617720 h 4709187"/>
                  <a:gd name="connsiteX49" fmla="*/ 365760 w 4434840"/>
                  <a:gd name="connsiteY49" fmla="*/ 4602480 h 4709187"/>
                  <a:gd name="connsiteX50" fmla="*/ 228600 w 4434840"/>
                  <a:gd name="connsiteY50" fmla="*/ 4587240 h 4709187"/>
                  <a:gd name="connsiteX51" fmla="*/ 137160 w 4434840"/>
                  <a:gd name="connsiteY51" fmla="*/ 4556760 h 4709187"/>
                  <a:gd name="connsiteX52" fmla="*/ 45720 w 4434840"/>
                  <a:gd name="connsiteY52" fmla="*/ 4526280 h 4709187"/>
                  <a:gd name="connsiteX53" fmla="*/ 15240 w 4434840"/>
                  <a:gd name="connsiteY53" fmla="*/ 4389120 h 4709187"/>
                  <a:gd name="connsiteX54" fmla="*/ 0 w 4434840"/>
                  <a:gd name="connsiteY54" fmla="*/ 4343400 h 4709187"/>
                  <a:gd name="connsiteX55" fmla="*/ 15240 w 4434840"/>
                  <a:gd name="connsiteY55" fmla="*/ 4145280 h 4709187"/>
                  <a:gd name="connsiteX56" fmla="*/ 30480 w 4434840"/>
                  <a:gd name="connsiteY56" fmla="*/ 4069080 h 4709187"/>
                  <a:gd name="connsiteX57" fmla="*/ 0 w 4434840"/>
                  <a:gd name="connsiteY57" fmla="*/ 3291840 h 4709187"/>
                  <a:gd name="connsiteX58" fmla="*/ 15240 w 4434840"/>
                  <a:gd name="connsiteY58" fmla="*/ 1859280 h 4709187"/>
                  <a:gd name="connsiteX59" fmla="*/ 30480 w 4434840"/>
                  <a:gd name="connsiteY59" fmla="*/ 1783080 h 4709187"/>
                  <a:gd name="connsiteX60" fmla="*/ 45720 w 4434840"/>
                  <a:gd name="connsiteY60" fmla="*/ 1569720 h 4709187"/>
                  <a:gd name="connsiteX61" fmla="*/ 60960 w 4434840"/>
                  <a:gd name="connsiteY61" fmla="*/ 1402080 h 4709187"/>
                  <a:gd name="connsiteX62" fmla="*/ 60960 w 4434840"/>
                  <a:gd name="connsiteY62" fmla="*/ 243840 h 4709187"/>
                  <a:gd name="connsiteX63" fmla="*/ 76200 w 4434840"/>
                  <a:gd name="connsiteY63" fmla="*/ 121920 h 4709187"/>
                  <a:gd name="connsiteX64" fmla="*/ 76200 w 4434840"/>
                  <a:gd name="connsiteY64" fmla="*/ 91440 h 470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840" h="4709187">
                    <a:moveTo>
                      <a:pt x="152400" y="30480"/>
                    </a:moveTo>
                    <a:cubicBezTo>
                      <a:pt x="177800" y="40640"/>
                      <a:pt x="201356" y="58483"/>
                      <a:pt x="228600" y="60960"/>
                    </a:cubicBezTo>
                    <a:cubicBezTo>
                      <a:pt x="347164" y="71739"/>
                      <a:pt x="284862" y="40592"/>
                      <a:pt x="365760" y="30480"/>
                    </a:cubicBezTo>
                    <a:cubicBezTo>
                      <a:pt x="413982" y="24452"/>
                      <a:pt x="758418" y="2271"/>
                      <a:pt x="792480" y="0"/>
                    </a:cubicBezTo>
                    <a:lnTo>
                      <a:pt x="960120" y="15240"/>
                    </a:lnTo>
                    <a:lnTo>
                      <a:pt x="1280160" y="45720"/>
                    </a:lnTo>
                    <a:cubicBezTo>
                      <a:pt x="1300480" y="50800"/>
                      <a:pt x="1320175" y="60960"/>
                      <a:pt x="1341120" y="60960"/>
                    </a:cubicBezTo>
                    <a:cubicBezTo>
                      <a:pt x="1567687" y="60960"/>
                      <a:pt x="1527146" y="70071"/>
                      <a:pt x="1645920" y="30480"/>
                    </a:cubicBezTo>
                    <a:cubicBezTo>
                      <a:pt x="1722120" y="35560"/>
                      <a:pt x="1798530" y="38121"/>
                      <a:pt x="1874520" y="45720"/>
                    </a:cubicBezTo>
                    <a:cubicBezTo>
                      <a:pt x="1900294" y="48297"/>
                      <a:pt x="1924817" y="60960"/>
                      <a:pt x="1950720" y="60960"/>
                    </a:cubicBezTo>
                    <a:cubicBezTo>
                      <a:pt x="2103205" y="60960"/>
                      <a:pt x="2255520" y="50800"/>
                      <a:pt x="2407920" y="45720"/>
                    </a:cubicBezTo>
                    <a:cubicBezTo>
                      <a:pt x="2565381" y="6355"/>
                      <a:pt x="2435350" y="32533"/>
                      <a:pt x="2758440" y="45720"/>
                    </a:cubicBezTo>
                    <a:lnTo>
                      <a:pt x="3215640" y="60960"/>
                    </a:lnTo>
                    <a:cubicBezTo>
                      <a:pt x="3352800" y="55880"/>
                      <a:pt x="3490170" y="54850"/>
                      <a:pt x="3627120" y="45720"/>
                    </a:cubicBezTo>
                    <a:cubicBezTo>
                      <a:pt x="3643149" y="44651"/>
                      <a:pt x="3656776" y="30480"/>
                      <a:pt x="3672840" y="30480"/>
                    </a:cubicBezTo>
                    <a:cubicBezTo>
                      <a:pt x="3825325" y="30480"/>
                      <a:pt x="3977640" y="40640"/>
                      <a:pt x="4130040" y="45720"/>
                    </a:cubicBezTo>
                    <a:cubicBezTo>
                      <a:pt x="4181365" y="52136"/>
                      <a:pt x="4326948" y="65367"/>
                      <a:pt x="4373880" y="91440"/>
                    </a:cubicBezTo>
                    <a:cubicBezTo>
                      <a:pt x="4387923" y="99242"/>
                      <a:pt x="4384040" y="121920"/>
                      <a:pt x="4389120" y="137160"/>
                    </a:cubicBezTo>
                    <a:cubicBezTo>
                      <a:pt x="4394200" y="238760"/>
                      <a:pt x="4395547" y="340616"/>
                      <a:pt x="4404360" y="441960"/>
                    </a:cubicBezTo>
                    <a:cubicBezTo>
                      <a:pt x="4405752" y="457964"/>
                      <a:pt x="4415187" y="472234"/>
                      <a:pt x="4419600" y="487680"/>
                    </a:cubicBezTo>
                    <a:cubicBezTo>
                      <a:pt x="4425354" y="507819"/>
                      <a:pt x="4429760" y="528320"/>
                      <a:pt x="4434840" y="548640"/>
                    </a:cubicBezTo>
                    <a:cubicBezTo>
                      <a:pt x="4429760" y="782320"/>
                      <a:pt x="4428094" y="1016099"/>
                      <a:pt x="4419600" y="1249680"/>
                    </a:cubicBezTo>
                    <a:cubicBezTo>
                      <a:pt x="4417928" y="1295651"/>
                      <a:pt x="4408180" y="1340998"/>
                      <a:pt x="4404360" y="1386840"/>
                    </a:cubicBezTo>
                    <a:cubicBezTo>
                      <a:pt x="4398018" y="1462945"/>
                      <a:pt x="4398219" y="1539615"/>
                      <a:pt x="4389120" y="1615440"/>
                    </a:cubicBezTo>
                    <a:cubicBezTo>
                      <a:pt x="4382948" y="1666877"/>
                      <a:pt x="4375023" y="1718692"/>
                      <a:pt x="4358640" y="1767840"/>
                    </a:cubicBezTo>
                    <a:cubicBezTo>
                      <a:pt x="4336776" y="1833431"/>
                      <a:pt x="4347296" y="1797975"/>
                      <a:pt x="4328160" y="1874520"/>
                    </a:cubicBezTo>
                    <a:cubicBezTo>
                      <a:pt x="4333240" y="2021840"/>
                      <a:pt x="4343400" y="2169072"/>
                      <a:pt x="4343400" y="2316480"/>
                    </a:cubicBezTo>
                    <a:cubicBezTo>
                      <a:pt x="4343400" y="2956285"/>
                      <a:pt x="4397740" y="2778299"/>
                      <a:pt x="4312920" y="3032760"/>
                    </a:cubicBezTo>
                    <a:cubicBezTo>
                      <a:pt x="4318000" y="3205480"/>
                      <a:pt x="4318833" y="3378377"/>
                      <a:pt x="4328160" y="3550920"/>
                    </a:cubicBezTo>
                    <a:cubicBezTo>
                      <a:pt x="4329027" y="3566961"/>
                      <a:pt x="4340759" y="3580794"/>
                      <a:pt x="4343400" y="3596640"/>
                    </a:cubicBezTo>
                    <a:cubicBezTo>
                      <a:pt x="4354398" y="3662626"/>
                      <a:pt x="4369444" y="3863449"/>
                      <a:pt x="4373880" y="3916680"/>
                    </a:cubicBezTo>
                    <a:cubicBezTo>
                      <a:pt x="4368800" y="4013200"/>
                      <a:pt x="4370156" y="4110275"/>
                      <a:pt x="4358640" y="4206240"/>
                    </a:cubicBezTo>
                    <a:cubicBezTo>
                      <a:pt x="4354812" y="4238140"/>
                      <a:pt x="4328160" y="4297680"/>
                      <a:pt x="4328160" y="4297680"/>
                    </a:cubicBezTo>
                    <a:cubicBezTo>
                      <a:pt x="4323080" y="4338320"/>
                      <a:pt x="4320246" y="4379304"/>
                      <a:pt x="4312920" y="4419600"/>
                    </a:cubicBezTo>
                    <a:cubicBezTo>
                      <a:pt x="4310046" y="4435405"/>
                      <a:pt x="4301576" y="4449735"/>
                      <a:pt x="4297680" y="4465320"/>
                    </a:cubicBezTo>
                    <a:cubicBezTo>
                      <a:pt x="4291398" y="4490450"/>
                      <a:pt x="4286698" y="4515969"/>
                      <a:pt x="4282440" y="4541520"/>
                    </a:cubicBezTo>
                    <a:cubicBezTo>
                      <a:pt x="4276535" y="4576952"/>
                      <a:pt x="4286238" y="4617739"/>
                      <a:pt x="4267200" y="4648200"/>
                    </a:cubicBezTo>
                    <a:cubicBezTo>
                      <a:pt x="4256099" y="4665962"/>
                      <a:pt x="4226560" y="4658360"/>
                      <a:pt x="4206240" y="4663440"/>
                    </a:cubicBezTo>
                    <a:lnTo>
                      <a:pt x="3596640" y="4648200"/>
                    </a:lnTo>
                    <a:cubicBezTo>
                      <a:pt x="3570763" y="4647050"/>
                      <a:pt x="3546143" y="4636173"/>
                      <a:pt x="3520440" y="4632960"/>
                    </a:cubicBezTo>
                    <a:cubicBezTo>
                      <a:pt x="2928692" y="4558991"/>
                      <a:pt x="3656952" y="4661170"/>
                      <a:pt x="3246120" y="4602480"/>
                    </a:cubicBezTo>
                    <a:lnTo>
                      <a:pt x="1889760" y="4617720"/>
                    </a:lnTo>
                    <a:cubicBezTo>
                      <a:pt x="1798175" y="4619648"/>
                      <a:pt x="1819472" y="4631482"/>
                      <a:pt x="1752600" y="4648200"/>
                    </a:cubicBezTo>
                    <a:cubicBezTo>
                      <a:pt x="1727470" y="4654482"/>
                      <a:pt x="1701800" y="4658360"/>
                      <a:pt x="1676400" y="4663440"/>
                    </a:cubicBezTo>
                    <a:cubicBezTo>
                      <a:pt x="1628439" y="4687420"/>
                      <a:pt x="1596480" y="4710083"/>
                      <a:pt x="1539240" y="4709160"/>
                    </a:cubicBezTo>
                    <a:cubicBezTo>
                      <a:pt x="1249539" y="4704487"/>
                      <a:pt x="670560" y="4678680"/>
                      <a:pt x="670560" y="4678680"/>
                    </a:cubicBezTo>
                    <a:cubicBezTo>
                      <a:pt x="629920" y="4668520"/>
                      <a:pt x="588381" y="4661447"/>
                      <a:pt x="548640" y="4648200"/>
                    </a:cubicBezTo>
                    <a:cubicBezTo>
                      <a:pt x="533400" y="4643120"/>
                      <a:pt x="518505" y="4636856"/>
                      <a:pt x="502920" y="4632960"/>
                    </a:cubicBezTo>
                    <a:cubicBezTo>
                      <a:pt x="477790" y="4626678"/>
                      <a:pt x="452006" y="4623339"/>
                      <a:pt x="426720" y="4617720"/>
                    </a:cubicBezTo>
                    <a:cubicBezTo>
                      <a:pt x="406273" y="4613176"/>
                      <a:pt x="386462" y="4605665"/>
                      <a:pt x="365760" y="4602480"/>
                    </a:cubicBezTo>
                    <a:cubicBezTo>
                      <a:pt x="320294" y="4595485"/>
                      <a:pt x="274320" y="4592320"/>
                      <a:pt x="228600" y="4587240"/>
                    </a:cubicBezTo>
                    <a:lnTo>
                      <a:pt x="137160" y="4556760"/>
                    </a:lnTo>
                    <a:lnTo>
                      <a:pt x="45720" y="4526280"/>
                    </a:lnTo>
                    <a:cubicBezTo>
                      <a:pt x="35244" y="4473902"/>
                      <a:pt x="29588" y="4439339"/>
                      <a:pt x="15240" y="4389120"/>
                    </a:cubicBezTo>
                    <a:cubicBezTo>
                      <a:pt x="10827" y="4373674"/>
                      <a:pt x="5080" y="4358640"/>
                      <a:pt x="0" y="4343400"/>
                    </a:cubicBezTo>
                    <a:cubicBezTo>
                      <a:pt x="5080" y="4277360"/>
                      <a:pt x="7926" y="4211110"/>
                      <a:pt x="15240" y="4145280"/>
                    </a:cubicBezTo>
                    <a:cubicBezTo>
                      <a:pt x="18101" y="4119535"/>
                      <a:pt x="30480" y="4094983"/>
                      <a:pt x="30480" y="4069080"/>
                    </a:cubicBezTo>
                    <a:cubicBezTo>
                      <a:pt x="30480" y="3368223"/>
                      <a:pt x="91340" y="3565860"/>
                      <a:pt x="0" y="3291840"/>
                    </a:cubicBezTo>
                    <a:cubicBezTo>
                      <a:pt x="5080" y="2814320"/>
                      <a:pt x="5595" y="2336730"/>
                      <a:pt x="15240" y="1859280"/>
                    </a:cubicBezTo>
                    <a:cubicBezTo>
                      <a:pt x="15763" y="1833382"/>
                      <a:pt x="27768" y="1808841"/>
                      <a:pt x="30480" y="1783080"/>
                    </a:cubicBezTo>
                    <a:cubicBezTo>
                      <a:pt x="37944" y="1712171"/>
                      <a:pt x="40034" y="1640794"/>
                      <a:pt x="45720" y="1569720"/>
                    </a:cubicBezTo>
                    <a:cubicBezTo>
                      <a:pt x="50195" y="1513788"/>
                      <a:pt x="55880" y="1457960"/>
                      <a:pt x="60960" y="1402080"/>
                    </a:cubicBezTo>
                    <a:cubicBezTo>
                      <a:pt x="96958" y="250152"/>
                      <a:pt x="60960" y="1682930"/>
                      <a:pt x="60960" y="243840"/>
                    </a:cubicBezTo>
                    <a:cubicBezTo>
                      <a:pt x="60960" y="202884"/>
                      <a:pt x="72125" y="162673"/>
                      <a:pt x="76200" y="121920"/>
                    </a:cubicBezTo>
                    <a:cubicBezTo>
                      <a:pt x="77211" y="111810"/>
                      <a:pt x="76200" y="101600"/>
                      <a:pt x="76200" y="91440"/>
                    </a:cubicBezTo>
                  </a:path>
                </a:pathLst>
              </a:cu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06" name="Freeform 205"/>
              <p:cNvSpPr/>
              <p:nvPr/>
            </p:nvSpPr>
            <p:spPr bwMode="auto">
              <a:xfrm>
                <a:off x="4875123" y="2329843"/>
                <a:ext cx="5188857" cy="3940546"/>
              </a:xfrm>
              <a:custGeom>
                <a:avLst/>
                <a:gdLst>
                  <a:gd name="connsiteX0" fmla="*/ 144320 w 5188857"/>
                  <a:gd name="connsiteY0" fmla="*/ 167640 h 3940546"/>
                  <a:gd name="connsiteX1" fmla="*/ 586280 w 5188857"/>
                  <a:gd name="connsiteY1" fmla="*/ 182880 h 3940546"/>
                  <a:gd name="connsiteX2" fmla="*/ 921560 w 5188857"/>
                  <a:gd name="connsiteY2" fmla="*/ 137160 h 3940546"/>
                  <a:gd name="connsiteX3" fmla="*/ 1073960 w 5188857"/>
                  <a:gd name="connsiteY3" fmla="*/ 106680 h 3940546"/>
                  <a:gd name="connsiteX4" fmla="*/ 1119680 w 5188857"/>
                  <a:gd name="connsiteY4" fmla="*/ 91440 h 3940546"/>
                  <a:gd name="connsiteX5" fmla="*/ 1165400 w 5188857"/>
                  <a:gd name="connsiteY5" fmla="*/ 60960 h 3940546"/>
                  <a:gd name="connsiteX6" fmla="*/ 1272080 w 5188857"/>
                  <a:gd name="connsiteY6" fmla="*/ 45720 h 3940546"/>
                  <a:gd name="connsiteX7" fmla="*/ 1668320 w 5188857"/>
                  <a:gd name="connsiteY7" fmla="*/ 60960 h 3940546"/>
                  <a:gd name="connsiteX8" fmla="*/ 1957880 w 5188857"/>
                  <a:gd name="connsiteY8" fmla="*/ 91440 h 3940546"/>
                  <a:gd name="connsiteX9" fmla="*/ 2171240 w 5188857"/>
                  <a:gd name="connsiteY9" fmla="*/ 106680 h 3940546"/>
                  <a:gd name="connsiteX10" fmla="*/ 2963720 w 5188857"/>
                  <a:gd name="connsiteY10" fmla="*/ 106680 h 3940546"/>
                  <a:gd name="connsiteX11" fmla="*/ 3085640 w 5188857"/>
                  <a:gd name="connsiteY11" fmla="*/ 60960 h 3940546"/>
                  <a:gd name="connsiteX12" fmla="*/ 3161840 w 5188857"/>
                  <a:gd name="connsiteY12" fmla="*/ 45720 h 3940546"/>
                  <a:gd name="connsiteX13" fmla="*/ 4137200 w 5188857"/>
                  <a:gd name="connsiteY13" fmla="*/ 15240 h 3940546"/>
                  <a:gd name="connsiteX14" fmla="*/ 4411520 w 5188857"/>
                  <a:gd name="connsiteY14" fmla="*/ 0 h 3940546"/>
                  <a:gd name="connsiteX15" fmla="*/ 4777280 w 5188857"/>
                  <a:gd name="connsiteY15" fmla="*/ 15240 h 3940546"/>
                  <a:gd name="connsiteX16" fmla="*/ 4883960 w 5188857"/>
                  <a:gd name="connsiteY16" fmla="*/ 76200 h 3940546"/>
                  <a:gd name="connsiteX17" fmla="*/ 4975400 w 5188857"/>
                  <a:gd name="connsiteY17" fmla="*/ 121920 h 3940546"/>
                  <a:gd name="connsiteX18" fmla="*/ 5021120 w 5188857"/>
                  <a:gd name="connsiteY18" fmla="*/ 198120 h 3940546"/>
                  <a:gd name="connsiteX19" fmla="*/ 5051600 w 5188857"/>
                  <a:gd name="connsiteY19" fmla="*/ 289560 h 3940546"/>
                  <a:gd name="connsiteX20" fmla="*/ 5112560 w 5188857"/>
                  <a:gd name="connsiteY20" fmla="*/ 381000 h 3940546"/>
                  <a:gd name="connsiteX21" fmla="*/ 5127800 w 5188857"/>
                  <a:gd name="connsiteY21" fmla="*/ 502920 h 3940546"/>
                  <a:gd name="connsiteX22" fmla="*/ 5158280 w 5188857"/>
                  <a:gd name="connsiteY22" fmla="*/ 655320 h 3940546"/>
                  <a:gd name="connsiteX23" fmla="*/ 5173520 w 5188857"/>
                  <a:gd name="connsiteY23" fmla="*/ 792480 h 3940546"/>
                  <a:gd name="connsiteX24" fmla="*/ 5173520 w 5188857"/>
                  <a:gd name="connsiteY24" fmla="*/ 2667000 h 3940546"/>
                  <a:gd name="connsiteX25" fmla="*/ 5112560 w 5188857"/>
                  <a:gd name="connsiteY25" fmla="*/ 3322320 h 3940546"/>
                  <a:gd name="connsiteX26" fmla="*/ 5066840 w 5188857"/>
                  <a:gd name="connsiteY26" fmla="*/ 3429000 h 3940546"/>
                  <a:gd name="connsiteX27" fmla="*/ 5036360 w 5188857"/>
                  <a:gd name="connsiteY27" fmla="*/ 3596640 h 3940546"/>
                  <a:gd name="connsiteX28" fmla="*/ 5005880 w 5188857"/>
                  <a:gd name="connsiteY28" fmla="*/ 3642360 h 3940546"/>
                  <a:gd name="connsiteX29" fmla="*/ 4960160 w 5188857"/>
                  <a:gd name="connsiteY29" fmla="*/ 3733800 h 3940546"/>
                  <a:gd name="connsiteX30" fmla="*/ 4807760 w 5188857"/>
                  <a:gd name="connsiteY30" fmla="*/ 3779520 h 3940546"/>
                  <a:gd name="connsiteX31" fmla="*/ 4746800 w 5188857"/>
                  <a:gd name="connsiteY31" fmla="*/ 3810000 h 3940546"/>
                  <a:gd name="connsiteX32" fmla="*/ 4472480 w 5188857"/>
                  <a:gd name="connsiteY32" fmla="*/ 3855720 h 3940546"/>
                  <a:gd name="connsiteX33" fmla="*/ 3756200 w 5188857"/>
                  <a:gd name="connsiteY33" fmla="*/ 3901440 h 3940546"/>
                  <a:gd name="connsiteX34" fmla="*/ 2796080 w 5188857"/>
                  <a:gd name="connsiteY34" fmla="*/ 3901440 h 3940546"/>
                  <a:gd name="connsiteX35" fmla="*/ 2689400 w 5188857"/>
                  <a:gd name="connsiteY35" fmla="*/ 3855720 h 3940546"/>
                  <a:gd name="connsiteX36" fmla="*/ 2460800 w 5188857"/>
                  <a:gd name="connsiteY36" fmla="*/ 3810000 h 3940546"/>
                  <a:gd name="connsiteX37" fmla="*/ 2369360 w 5188857"/>
                  <a:gd name="connsiteY37" fmla="*/ 3779520 h 3940546"/>
                  <a:gd name="connsiteX38" fmla="*/ 2293160 w 5188857"/>
                  <a:gd name="connsiteY38" fmla="*/ 3733800 h 3940546"/>
                  <a:gd name="connsiteX39" fmla="*/ 2201720 w 5188857"/>
                  <a:gd name="connsiteY39" fmla="*/ 3718560 h 3940546"/>
                  <a:gd name="connsiteX40" fmla="*/ 1927400 w 5188857"/>
                  <a:gd name="connsiteY40" fmla="*/ 3688080 h 3940546"/>
                  <a:gd name="connsiteX41" fmla="*/ 1805480 w 5188857"/>
                  <a:gd name="connsiteY41" fmla="*/ 3672840 h 3940546"/>
                  <a:gd name="connsiteX42" fmla="*/ 1698800 w 5188857"/>
                  <a:gd name="connsiteY42" fmla="*/ 3642360 h 3940546"/>
                  <a:gd name="connsiteX43" fmla="*/ 1637840 w 5188857"/>
                  <a:gd name="connsiteY43" fmla="*/ 3627120 h 3940546"/>
                  <a:gd name="connsiteX44" fmla="*/ 1241600 w 5188857"/>
                  <a:gd name="connsiteY44" fmla="*/ 3642360 h 3940546"/>
                  <a:gd name="connsiteX45" fmla="*/ 738680 w 5188857"/>
                  <a:gd name="connsiteY45" fmla="*/ 3642360 h 3940546"/>
                  <a:gd name="connsiteX46" fmla="*/ 540560 w 5188857"/>
                  <a:gd name="connsiteY46" fmla="*/ 3672840 h 3940546"/>
                  <a:gd name="connsiteX47" fmla="*/ 327200 w 5188857"/>
                  <a:gd name="connsiteY47" fmla="*/ 3657600 h 3940546"/>
                  <a:gd name="connsiteX48" fmla="*/ 266240 w 5188857"/>
                  <a:gd name="connsiteY48" fmla="*/ 3642360 h 3940546"/>
                  <a:gd name="connsiteX49" fmla="*/ 190040 w 5188857"/>
                  <a:gd name="connsiteY49" fmla="*/ 3505200 h 3940546"/>
                  <a:gd name="connsiteX50" fmla="*/ 144320 w 5188857"/>
                  <a:gd name="connsiteY50" fmla="*/ 3459480 h 3940546"/>
                  <a:gd name="connsiteX51" fmla="*/ 113840 w 5188857"/>
                  <a:gd name="connsiteY51" fmla="*/ 3413760 h 3940546"/>
                  <a:gd name="connsiteX52" fmla="*/ 22400 w 5188857"/>
                  <a:gd name="connsiteY52" fmla="*/ 3322320 h 3940546"/>
                  <a:gd name="connsiteX53" fmla="*/ 22400 w 5188857"/>
                  <a:gd name="connsiteY53" fmla="*/ 2895600 h 3940546"/>
                  <a:gd name="connsiteX54" fmla="*/ 37640 w 5188857"/>
                  <a:gd name="connsiteY54" fmla="*/ 2758440 h 3940546"/>
                  <a:gd name="connsiteX55" fmla="*/ 52880 w 5188857"/>
                  <a:gd name="connsiteY55" fmla="*/ 2575560 h 3940546"/>
                  <a:gd name="connsiteX56" fmla="*/ 68120 w 5188857"/>
                  <a:gd name="connsiteY56" fmla="*/ 2514600 h 3940546"/>
                  <a:gd name="connsiteX57" fmla="*/ 83360 w 5188857"/>
                  <a:gd name="connsiteY57" fmla="*/ 2438400 h 3940546"/>
                  <a:gd name="connsiteX58" fmla="*/ 98600 w 5188857"/>
                  <a:gd name="connsiteY58" fmla="*/ 2164080 h 3940546"/>
                  <a:gd name="connsiteX59" fmla="*/ 113840 w 5188857"/>
                  <a:gd name="connsiteY59" fmla="*/ 1645920 h 3940546"/>
                  <a:gd name="connsiteX60" fmla="*/ 159560 w 5188857"/>
                  <a:gd name="connsiteY60" fmla="*/ 1478280 h 3940546"/>
                  <a:gd name="connsiteX61" fmla="*/ 174800 w 5188857"/>
                  <a:gd name="connsiteY61" fmla="*/ 1356360 h 3940546"/>
                  <a:gd name="connsiteX62" fmla="*/ 205280 w 5188857"/>
                  <a:gd name="connsiteY62" fmla="*/ 1188720 h 3940546"/>
                  <a:gd name="connsiteX63" fmla="*/ 205280 w 5188857"/>
                  <a:gd name="connsiteY63" fmla="*/ 685800 h 394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88857" h="3940546">
                    <a:moveTo>
                      <a:pt x="144320" y="167640"/>
                    </a:moveTo>
                    <a:cubicBezTo>
                      <a:pt x="342139" y="233580"/>
                      <a:pt x="220297" y="205061"/>
                      <a:pt x="586280" y="182880"/>
                    </a:cubicBezTo>
                    <a:cubicBezTo>
                      <a:pt x="651531" y="178925"/>
                      <a:pt x="868256" y="154928"/>
                      <a:pt x="921560" y="137160"/>
                    </a:cubicBezTo>
                    <a:cubicBezTo>
                      <a:pt x="1001358" y="110561"/>
                      <a:pt x="951377" y="124192"/>
                      <a:pt x="1073960" y="106680"/>
                    </a:cubicBezTo>
                    <a:cubicBezTo>
                      <a:pt x="1089200" y="101600"/>
                      <a:pt x="1105312" y="98624"/>
                      <a:pt x="1119680" y="91440"/>
                    </a:cubicBezTo>
                    <a:cubicBezTo>
                      <a:pt x="1136063" y="83249"/>
                      <a:pt x="1147856" y="66223"/>
                      <a:pt x="1165400" y="60960"/>
                    </a:cubicBezTo>
                    <a:cubicBezTo>
                      <a:pt x="1199806" y="50638"/>
                      <a:pt x="1236520" y="50800"/>
                      <a:pt x="1272080" y="45720"/>
                    </a:cubicBezTo>
                    <a:lnTo>
                      <a:pt x="1668320" y="60960"/>
                    </a:lnTo>
                    <a:cubicBezTo>
                      <a:pt x="2236611" y="90103"/>
                      <a:pt x="1642785" y="59930"/>
                      <a:pt x="1957880" y="91440"/>
                    </a:cubicBezTo>
                    <a:cubicBezTo>
                      <a:pt x="2028827" y="98535"/>
                      <a:pt x="2100120" y="101600"/>
                      <a:pt x="2171240" y="106680"/>
                    </a:cubicBezTo>
                    <a:cubicBezTo>
                      <a:pt x="2475580" y="167548"/>
                      <a:pt x="2277200" y="133602"/>
                      <a:pt x="2963720" y="106680"/>
                    </a:cubicBezTo>
                    <a:cubicBezTo>
                      <a:pt x="3028872" y="104125"/>
                      <a:pt x="3025305" y="81072"/>
                      <a:pt x="3085640" y="60960"/>
                    </a:cubicBezTo>
                    <a:cubicBezTo>
                      <a:pt x="3110214" y="52769"/>
                      <a:pt x="3135961" y="46845"/>
                      <a:pt x="3161840" y="45720"/>
                    </a:cubicBezTo>
                    <a:cubicBezTo>
                      <a:pt x="3486812" y="31591"/>
                      <a:pt x="3812422" y="33283"/>
                      <a:pt x="4137200" y="15240"/>
                    </a:cubicBezTo>
                    <a:lnTo>
                      <a:pt x="4411520" y="0"/>
                    </a:lnTo>
                    <a:cubicBezTo>
                      <a:pt x="4533440" y="5080"/>
                      <a:pt x="4655588" y="6226"/>
                      <a:pt x="4777280" y="15240"/>
                    </a:cubicBezTo>
                    <a:cubicBezTo>
                      <a:pt x="4825994" y="18848"/>
                      <a:pt x="4843514" y="51932"/>
                      <a:pt x="4883960" y="76200"/>
                    </a:cubicBezTo>
                    <a:cubicBezTo>
                      <a:pt x="4913181" y="93733"/>
                      <a:pt x="4944920" y="106680"/>
                      <a:pt x="4975400" y="121920"/>
                    </a:cubicBezTo>
                    <a:cubicBezTo>
                      <a:pt x="4990640" y="147320"/>
                      <a:pt x="5008863" y="171154"/>
                      <a:pt x="5021120" y="198120"/>
                    </a:cubicBezTo>
                    <a:cubicBezTo>
                      <a:pt x="5034415" y="227369"/>
                      <a:pt x="5033778" y="262827"/>
                      <a:pt x="5051600" y="289560"/>
                    </a:cubicBezTo>
                    <a:lnTo>
                      <a:pt x="5112560" y="381000"/>
                    </a:lnTo>
                    <a:cubicBezTo>
                      <a:pt x="5117640" y="421640"/>
                      <a:pt x="5121067" y="462521"/>
                      <a:pt x="5127800" y="502920"/>
                    </a:cubicBezTo>
                    <a:cubicBezTo>
                      <a:pt x="5136317" y="554021"/>
                      <a:pt x="5152559" y="603831"/>
                      <a:pt x="5158280" y="655320"/>
                    </a:cubicBezTo>
                    <a:lnTo>
                      <a:pt x="5173520" y="792480"/>
                    </a:lnTo>
                    <a:cubicBezTo>
                      <a:pt x="5184393" y="1640535"/>
                      <a:pt x="5201775" y="1913523"/>
                      <a:pt x="5173520" y="2667000"/>
                    </a:cubicBezTo>
                    <a:cubicBezTo>
                      <a:pt x="5153943" y="3189051"/>
                      <a:pt x="5183106" y="3040134"/>
                      <a:pt x="5112560" y="3322320"/>
                    </a:cubicBezTo>
                    <a:cubicBezTo>
                      <a:pt x="5092878" y="3401049"/>
                      <a:pt x="5108938" y="3365852"/>
                      <a:pt x="5066840" y="3429000"/>
                    </a:cubicBezTo>
                    <a:cubicBezTo>
                      <a:pt x="5061587" y="3471028"/>
                      <a:pt x="5059853" y="3549654"/>
                      <a:pt x="5036360" y="3596640"/>
                    </a:cubicBezTo>
                    <a:cubicBezTo>
                      <a:pt x="5028169" y="3613023"/>
                      <a:pt x="5014071" y="3625977"/>
                      <a:pt x="5005880" y="3642360"/>
                    </a:cubicBezTo>
                    <a:cubicBezTo>
                      <a:pt x="4991537" y="3671046"/>
                      <a:pt x="4991924" y="3713947"/>
                      <a:pt x="4960160" y="3733800"/>
                    </a:cubicBezTo>
                    <a:cubicBezTo>
                      <a:pt x="4908052" y="3766368"/>
                      <a:pt x="4861294" y="3759445"/>
                      <a:pt x="4807760" y="3779520"/>
                    </a:cubicBezTo>
                    <a:cubicBezTo>
                      <a:pt x="4786488" y="3787497"/>
                      <a:pt x="4768644" y="3803759"/>
                      <a:pt x="4746800" y="3810000"/>
                    </a:cubicBezTo>
                    <a:cubicBezTo>
                      <a:pt x="4650565" y="3837496"/>
                      <a:pt x="4569654" y="3842763"/>
                      <a:pt x="4472480" y="3855720"/>
                    </a:cubicBezTo>
                    <a:cubicBezTo>
                      <a:pt x="4129181" y="3901493"/>
                      <a:pt x="4601104" y="3859195"/>
                      <a:pt x="3756200" y="3901440"/>
                    </a:cubicBezTo>
                    <a:cubicBezTo>
                      <a:pt x="3396379" y="3973404"/>
                      <a:pt x="3645141" y="3929278"/>
                      <a:pt x="2796080" y="3901440"/>
                    </a:cubicBezTo>
                    <a:cubicBezTo>
                      <a:pt x="2769362" y="3900564"/>
                      <a:pt x="2707376" y="3862910"/>
                      <a:pt x="2689400" y="3855720"/>
                    </a:cubicBezTo>
                    <a:cubicBezTo>
                      <a:pt x="2585492" y="3814157"/>
                      <a:pt x="2585260" y="3823829"/>
                      <a:pt x="2460800" y="3810000"/>
                    </a:cubicBezTo>
                    <a:cubicBezTo>
                      <a:pt x="2430320" y="3799840"/>
                      <a:pt x="2398609" y="3792815"/>
                      <a:pt x="2369360" y="3779520"/>
                    </a:cubicBezTo>
                    <a:cubicBezTo>
                      <a:pt x="2342394" y="3767263"/>
                      <a:pt x="2320998" y="3743923"/>
                      <a:pt x="2293160" y="3733800"/>
                    </a:cubicBezTo>
                    <a:cubicBezTo>
                      <a:pt x="2264120" y="3723240"/>
                      <a:pt x="2232382" y="3722393"/>
                      <a:pt x="2201720" y="3718560"/>
                    </a:cubicBezTo>
                    <a:cubicBezTo>
                      <a:pt x="2110428" y="3707148"/>
                      <a:pt x="2018692" y="3699492"/>
                      <a:pt x="1927400" y="3688080"/>
                    </a:cubicBezTo>
                    <a:cubicBezTo>
                      <a:pt x="1886760" y="3683000"/>
                      <a:pt x="1845879" y="3679573"/>
                      <a:pt x="1805480" y="3672840"/>
                    </a:cubicBezTo>
                    <a:cubicBezTo>
                      <a:pt x="1748309" y="3663311"/>
                      <a:pt x="1749532" y="3656855"/>
                      <a:pt x="1698800" y="3642360"/>
                    </a:cubicBezTo>
                    <a:cubicBezTo>
                      <a:pt x="1678661" y="3636606"/>
                      <a:pt x="1658160" y="3632200"/>
                      <a:pt x="1637840" y="3627120"/>
                    </a:cubicBezTo>
                    <a:cubicBezTo>
                      <a:pt x="1505760" y="3632200"/>
                      <a:pt x="1373778" y="3642360"/>
                      <a:pt x="1241600" y="3642360"/>
                    </a:cubicBezTo>
                    <a:cubicBezTo>
                      <a:pt x="511433" y="3642360"/>
                      <a:pt x="1669322" y="3593379"/>
                      <a:pt x="738680" y="3642360"/>
                    </a:cubicBezTo>
                    <a:cubicBezTo>
                      <a:pt x="665061" y="3660765"/>
                      <a:pt x="628325" y="3672840"/>
                      <a:pt x="540560" y="3672840"/>
                    </a:cubicBezTo>
                    <a:cubicBezTo>
                      <a:pt x="469259" y="3672840"/>
                      <a:pt x="398320" y="3662680"/>
                      <a:pt x="327200" y="3657600"/>
                    </a:cubicBezTo>
                    <a:cubicBezTo>
                      <a:pt x="306880" y="3652520"/>
                      <a:pt x="282143" y="3655991"/>
                      <a:pt x="266240" y="3642360"/>
                    </a:cubicBezTo>
                    <a:cubicBezTo>
                      <a:pt x="231426" y="3612520"/>
                      <a:pt x="216438" y="3542157"/>
                      <a:pt x="190040" y="3505200"/>
                    </a:cubicBezTo>
                    <a:cubicBezTo>
                      <a:pt x="177513" y="3487662"/>
                      <a:pt x="158118" y="3476037"/>
                      <a:pt x="144320" y="3459480"/>
                    </a:cubicBezTo>
                    <a:cubicBezTo>
                      <a:pt x="132594" y="3445409"/>
                      <a:pt x="126792" y="3426712"/>
                      <a:pt x="113840" y="3413760"/>
                    </a:cubicBezTo>
                    <a:cubicBezTo>
                      <a:pt x="421" y="3300341"/>
                      <a:pt x="94232" y="3430068"/>
                      <a:pt x="22400" y="3322320"/>
                    </a:cubicBezTo>
                    <a:cubicBezTo>
                      <a:pt x="-14568" y="3137482"/>
                      <a:pt x="580" y="3244723"/>
                      <a:pt x="22400" y="2895600"/>
                    </a:cubicBezTo>
                    <a:cubicBezTo>
                      <a:pt x="25269" y="2849688"/>
                      <a:pt x="33279" y="2804234"/>
                      <a:pt x="37640" y="2758440"/>
                    </a:cubicBezTo>
                    <a:cubicBezTo>
                      <a:pt x="43440" y="2697544"/>
                      <a:pt x="45293" y="2636259"/>
                      <a:pt x="52880" y="2575560"/>
                    </a:cubicBezTo>
                    <a:cubicBezTo>
                      <a:pt x="55478" y="2554776"/>
                      <a:pt x="63576" y="2535047"/>
                      <a:pt x="68120" y="2514600"/>
                    </a:cubicBezTo>
                    <a:cubicBezTo>
                      <a:pt x="73739" y="2489314"/>
                      <a:pt x="78280" y="2463800"/>
                      <a:pt x="83360" y="2438400"/>
                    </a:cubicBezTo>
                    <a:cubicBezTo>
                      <a:pt x="88440" y="2346960"/>
                      <a:pt x="95080" y="2255593"/>
                      <a:pt x="98600" y="2164080"/>
                    </a:cubicBezTo>
                    <a:cubicBezTo>
                      <a:pt x="105241" y="1991413"/>
                      <a:pt x="105621" y="1818519"/>
                      <a:pt x="113840" y="1645920"/>
                    </a:cubicBezTo>
                    <a:cubicBezTo>
                      <a:pt x="119677" y="1523337"/>
                      <a:pt x="111583" y="1550246"/>
                      <a:pt x="159560" y="1478280"/>
                    </a:cubicBezTo>
                    <a:cubicBezTo>
                      <a:pt x="164640" y="1437640"/>
                      <a:pt x="168572" y="1396840"/>
                      <a:pt x="174800" y="1356360"/>
                    </a:cubicBezTo>
                    <a:cubicBezTo>
                      <a:pt x="180487" y="1319397"/>
                      <a:pt x="204407" y="1222758"/>
                      <a:pt x="205280" y="1188720"/>
                    </a:cubicBezTo>
                    <a:cubicBezTo>
                      <a:pt x="209577" y="1021135"/>
                      <a:pt x="205280" y="853440"/>
                      <a:pt x="205280" y="685800"/>
                    </a:cubicBezTo>
                  </a:path>
                </a:pathLst>
              </a:custGeom>
              <a:solidFill>
                <a:schemeClr val="bg1">
                  <a:lumMod val="65000"/>
                </a:schemeClr>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nvGrpSpPr>
              <p:cNvPr id="222" name="Group 221"/>
              <p:cNvGrpSpPr/>
              <p:nvPr/>
            </p:nvGrpSpPr>
            <p:grpSpPr>
              <a:xfrm>
                <a:off x="5813945" y="3358914"/>
                <a:ext cx="3264997" cy="2566444"/>
                <a:chOff x="1038342" y="4077071"/>
                <a:chExt cx="3264997" cy="2566444"/>
              </a:xfrm>
              <a:pattFill prst="pct60">
                <a:fgClr>
                  <a:schemeClr val="accent6">
                    <a:lumMod val="60000"/>
                    <a:lumOff val="40000"/>
                  </a:schemeClr>
                </a:fgClr>
                <a:bgClr>
                  <a:schemeClr val="tx2">
                    <a:lumMod val="60000"/>
                    <a:lumOff val="40000"/>
                  </a:schemeClr>
                </a:bgClr>
              </a:pattFill>
            </p:grpSpPr>
            <p:sp>
              <p:nvSpPr>
                <p:cNvPr id="213" name="Rectangle 212"/>
                <p:cNvSpPr/>
                <p:nvPr/>
              </p:nvSpPr>
              <p:spPr bwMode="auto">
                <a:xfrm>
                  <a:off x="1999084" y="4077071"/>
                  <a:ext cx="2304255" cy="2278411"/>
                </a:xfrm>
                <a:prstGeom prst="rect">
                  <a:avLst/>
                </a:prstGeom>
                <a:grp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15" name="Rectangle 214"/>
                <p:cNvSpPr/>
                <p:nvPr/>
              </p:nvSpPr>
              <p:spPr bwMode="auto">
                <a:xfrm>
                  <a:off x="1038342" y="4365104"/>
                  <a:ext cx="1921483" cy="2278411"/>
                </a:xfrm>
                <a:prstGeom prst="rect">
                  <a:avLst/>
                </a:prstGeom>
                <a:grp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grpSp>
            <p:nvGrpSpPr>
              <p:cNvPr id="223" name="Group 222"/>
              <p:cNvGrpSpPr/>
              <p:nvPr/>
            </p:nvGrpSpPr>
            <p:grpSpPr>
              <a:xfrm>
                <a:off x="5235978" y="3796703"/>
                <a:ext cx="3842964" cy="2413422"/>
                <a:chOff x="460375" y="4514860"/>
                <a:chExt cx="3842964" cy="2413422"/>
              </a:xfrm>
              <a:pattFill prst="pct75">
                <a:fgClr>
                  <a:schemeClr val="accent6">
                    <a:lumMod val="60000"/>
                    <a:lumOff val="40000"/>
                  </a:schemeClr>
                </a:fgClr>
                <a:bgClr>
                  <a:schemeClr val="tx1"/>
                </a:bgClr>
              </a:pattFill>
            </p:grpSpPr>
            <p:sp>
              <p:nvSpPr>
                <p:cNvPr id="212" name="Rectangle 211"/>
                <p:cNvSpPr/>
                <p:nvPr/>
              </p:nvSpPr>
              <p:spPr bwMode="auto">
                <a:xfrm>
                  <a:off x="774948" y="4514860"/>
                  <a:ext cx="3528391" cy="2413422"/>
                </a:xfrm>
                <a:prstGeom prst="rect">
                  <a:avLst/>
                </a:prstGeom>
                <a:grp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17" name="Rectangle 216"/>
                <p:cNvSpPr/>
                <p:nvPr/>
              </p:nvSpPr>
              <p:spPr bwMode="auto">
                <a:xfrm>
                  <a:off x="460375" y="4730343"/>
                  <a:ext cx="3528391" cy="2120191"/>
                </a:xfrm>
                <a:prstGeom prst="rect">
                  <a:avLst/>
                </a:prstGeom>
                <a:grp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sp>
            <p:nvSpPr>
              <p:cNvPr id="218" name="Rectangle 217"/>
              <p:cNvSpPr/>
              <p:nvPr/>
            </p:nvSpPr>
            <p:spPr bwMode="auto">
              <a:xfrm>
                <a:off x="5216624" y="4284876"/>
                <a:ext cx="3862318" cy="2278411"/>
              </a:xfrm>
              <a:prstGeom prst="rect">
                <a:avLst/>
              </a:prstGeom>
              <a:pattFill prst="lgConfetti">
                <a:fgClr>
                  <a:schemeClr val="accent1">
                    <a:lumMod val="75000"/>
                  </a:schemeClr>
                </a:fgClr>
                <a:bgClr>
                  <a:schemeClr val="accent6">
                    <a:lumMod val="60000"/>
                    <a:lumOff val="40000"/>
                  </a:schemeClr>
                </a:bgClr>
              </a:patt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02" name="Freeform 201"/>
              <p:cNvSpPr/>
              <p:nvPr/>
            </p:nvSpPr>
            <p:spPr bwMode="auto">
              <a:xfrm>
                <a:off x="4999911" y="4162707"/>
                <a:ext cx="4572973" cy="1996440"/>
              </a:xfrm>
              <a:custGeom>
                <a:avLst/>
                <a:gdLst>
                  <a:gd name="connsiteX0" fmla="*/ 44669 w 4572973"/>
                  <a:gd name="connsiteY0" fmla="*/ 716280 h 1996440"/>
                  <a:gd name="connsiteX1" fmla="*/ 303749 w 4572973"/>
                  <a:gd name="connsiteY1" fmla="*/ 685800 h 1996440"/>
                  <a:gd name="connsiteX2" fmla="*/ 395189 w 4572973"/>
                  <a:gd name="connsiteY2" fmla="*/ 655320 h 1996440"/>
                  <a:gd name="connsiteX3" fmla="*/ 440909 w 4572973"/>
                  <a:gd name="connsiteY3" fmla="*/ 640080 h 1996440"/>
                  <a:gd name="connsiteX4" fmla="*/ 486629 w 4572973"/>
                  <a:gd name="connsiteY4" fmla="*/ 624840 h 1996440"/>
                  <a:gd name="connsiteX5" fmla="*/ 532349 w 4572973"/>
                  <a:gd name="connsiteY5" fmla="*/ 609600 h 1996440"/>
                  <a:gd name="connsiteX6" fmla="*/ 593309 w 4572973"/>
                  <a:gd name="connsiteY6" fmla="*/ 594360 h 1996440"/>
                  <a:gd name="connsiteX7" fmla="*/ 639029 w 4572973"/>
                  <a:gd name="connsiteY7" fmla="*/ 579120 h 1996440"/>
                  <a:gd name="connsiteX8" fmla="*/ 974309 w 4572973"/>
                  <a:gd name="connsiteY8" fmla="*/ 548640 h 1996440"/>
                  <a:gd name="connsiteX9" fmla="*/ 1126709 w 4572973"/>
                  <a:gd name="connsiteY9" fmla="*/ 533400 h 1996440"/>
                  <a:gd name="connsiteX10" fmla="*/ 1340069 w 4572973"/>
                  <a:gd name="connsiteY10" fmla="*/ 518160 h 1996440"/>
                  <a:gd name="connsiteX11" fmla="*/ 1446749 w 4572973"/>
                  <a:gd name="connsiteY11" fmla="*/ 487680 h 1996440"/>
                  <a:gd name="connsiteX12" fmla="*/ 1507709 w 4572973"/>
                  <a:gd name="connsiteY12" fmla="*/ 472440 h 1996440"/>
                  <a:gd name="connsiteX13" fmla="*/ 1599149 w 4572973"/>
                  <a:gd name="connsiteY13" fmla="*/ 441960 h 1996440"/>
                  <a:gd name="connsiteX14" fmla="*/ 1644869 w 4572973"/>
                  <a:gd name="connsiteY14" fmla="*/ 426720 h 1996440"/>
                  <a:gd name="connsiteX15" fmla="*/ 1812509 w 4572973"/>
                  <a:gd name="connsiteY15" fmla="*/ 411480 h 1996440"/>
                  <a:gd name="connsiteX16" fmla="*/ 2010629 w 4572973"/>
                  <a:gd name="connsiteY16" fmla="*/ 381000 h 1996440"/>
                  <a:gd name="connsiteX17" fmla="*/ 2178269 w 4572973"/>
                  <a:gd name="connsiteY17" fmla="*/ 350520 h 1996440"/>
                  <a:gd name="connsiteX18" fmla="*/ 2223989 w 4572973"/>
                  <a:gd name="connsiteY18" fmla="*/ 335280 h 1996440"/>
                  <a:gd name="connsiteX19" fmla="*/ 2544029 w 4572973"/>
                  <a:gd name="connsiteY19" fmla="*/ 320040 h 1996440"/>
                  <a:gd name="connsiteX20" fmla="*/ 2772629 w 4572973"/>
                  <a:gd name="connsiteY20" fmla="*/ 304800 h 1996440"/>
                  <a:gd name="connsiteX21" fmla="*/ 3153629 w 4572973"/>
                  <a:gd name="connsiteY21" fmla="*/ 259080 h 1996440"/>
                  <a:gd name="connsiteX22" fmla="*/ 3427949 w 4572973"/>
                  <a:gd name="connsiteY22" fmla="*/ 228600 h 1996440"/>
                  <a:gd name="connsiteX23" fmla="*/ 3473669 w 4572973"/>
                  <a:gd name="connsiteY23" fmla="*/ 213360 h 1996440"/>
                  <a:gd name="connsiteX24" fmla="*/ 3656549 w 4572973"/>
                  <a:gd name="connsiteY24" fmla="*/ 182880 h 1996440"/>
                  <a:gd name="connsiteX25" fmla="*/ 3793709 w 4572973"/>
                  <a:gd name="connsiteY25" fmla="*/ 137160 h 1996440"/>
                  <a:gd name="connsiteX26" fmla="*/ 3839429 w 4572973"/>
                  <a:gd name="connsiteY26" fmla="*/ 121920 h 1996440"/>
                  <a:gd name="connsiteX27" fmla="*/ 3885149 w 4572973"/>
                  <a:gd name="connsiteY27" fmla="*/ 106680 h 1996440"/>
                  <a:gd name="connsiteX28" fmla="*/ 3991829 w 4572973"/>
                  <a:gd name="connsiteY28" fmla="*/ 91440 h 1996440"/>
                  <a:gd name="connsiteX29" fmla="*/ 4083269 w 4572973"/>
                  <a:gd name="connsiteY29" fmla="*/ 60960 h 1996440"/>
                  <a:gd name="connsiteX30" fmla="*/ 4296629 w 4572973"/>
                  <a:gd name="connsiteY30" fmla="*/ 30480 h 1996440"/>
                  <a:gd name="connsiteX31" fmla="*/ 4464269 w 4572973"/>
                  <a:gd name="connsiteY31" fmla="*/ 0 h 1996440"/>
                  <a:gd name="connsiteX32" fmla="*/ 4525229 w 4572973"/>
                  <a:gd name="connsiteY32" fmla="*/ 15240 h 1996440"/>
                  <a:gd name="connsiteX33" fmla="*/ 4555709 w 4572973"/>
                  <a:gd name="connsiteY33" fmla="*/ 1402080 h 1996440"/>
                  <a:gd name="connsiteX34" fmla="*/ 4525229 w 4572973"/>
                  <a:gd name="connsiteY34" fmla="*/ 1722120 h 1996440"/>
                  <a:gd name="connsiteX35" fmla="*/ 4509989 w 4572973"/>
                  <a:gd name="connsiteY35" fmla="*/ 1798320 h 1996440"/>
                  <a:gd name="connsiteX36" fmla="*/ 4464269 w 4572973"/>
                  <a:gd name="connsiteY36" fmla="*/ 1813560 h 1996440"/>
                  <a:gd name="connsiteX37" fmla="*/ 4311869 w 4572973"/>
                  <a:gd name="connsiteY37" fmla="*/ 1905000 h 1996440"/>
                  <a:gd name="connsiteX38" fmla="*/ 4220429 w 4572973"/>
                  <a:gd name="connsiteY38" fmla="*/ 1920240 h 1996440"/>
                  <a:gd name="connsiteX39" fmla="*/ 2483069 w 4572973"/>
                  <a:gd name="connsiteY39" fmla="*/ 1935480 h 1996440"/>
                  <a:gd name="connsiteX40" fmla="*/ 1842989 w 4572973"/>
                  <a:gd name="connsiteY40" fmla="*/ 1950720 h 1996440"/>
                  <a:gd name="connsiteX41" fmla="*/ 913349 w 4572973"/>
                  <a:gd name="connsiteY41" fmla="*/ 1965960 h 1996440"/>
                  <a:gd name="connsiteX42" fmla="*/ 608549 w 4572973"/>
                  <a:gd name="connsiteY42" fmla="*/ 1996440 h 1996440"/>
                  <a:gd name="connsiteX43" fmla="*/ 212309 w 4572973"/>
                  <a:gd name="connsiteY43" fmla="*/ 1981200 h 1996440"/>
                  <a:gd name="connsiteX44" fmla="*/ 151349 w 4572973"/>
                  <a:gd name="connsiteY44" fmla="*/ 1965960 h 1996440"/>
                  <a:gd name="connsiteX45" fmla="*/ 44669 w 4572973"/>
                  <a:gd name="connsiteY45" fmla="*/ 1905000 h 1996440"/>
                  <a:gd name="connsiteX46" fmla="*/ 29429 w 4572973"/>
                  <a:gd name="connsiteY46" fmla="*/ 1447800 h 1996440"/>
                  <a:gd name="connsiteX47" fmla="*/ 59909 w 4572973"/>
                  <a:gd name="connsiteY47" fmla="*/ 1356360 h 1996440"/>
                  <a:gd name="connsiteX48" fmla="*/ 59909 w 4572973"/>
                  <a:gd name="connsiteY48" fmla="*/ 1066800 h 19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72973" h="1996440">
                    <a:moveTo>
                      <a:pt x="44669" y="716280"/>
                    </a:moveTo>
                    <a:cubicBezTo>
                      <a:pt x="103465" y="710935"/>
                      <a:pt x="233850" y="703275"/>
                      <a:pt x="303749" y="685800"/>
                    </a:cubicBezTo>
                    <a:cubicBezTo>
                      <a:pt x="334918" y="678008"/>
                      <a:pt x="364709" y="665480"/>
                      <a:pt x="395189" y="655320"/>
                    </a:cubicBezTo>
                    <a:lnTo>
                      <a:pt x="440909" y="640080"/>
                    </a:lnTo>
                    <a:lnTo>
                      <a:pt x="486629" y="624840"/>
                    </a:lnTo>
                    <a:cubicBezTo>
                      <a:pt x="501869" y="619760"/>
                      <a:pt x="516764" y="613496"/>
                      <a:pt x="532349" y="609600"/>
                    </a:cubicBezTo>
                    <a:cubicBezTo>
                      <a:pt x="552669" y="604520"/>
                      <a:pt x="573170" y="600114"/>
                      <a:pt x="593309" y="594360"/>
                    </a:cubicBezTo>
                    <a:cubicBezTo>
                      <a:pt x="608755" y="589947"/>
                      <a:pt x="623347" y="582605"/>
                      <a:pt x="639029" y="579120"/>
                    </a:cubicBezTo>
                    <a:cubicBezTo>
                      <a:pt x="755468" y="553245"/>
                      <a:pt x="845455" y="558552"/>
                      <a:pt x="974309" y="548640"/>
                    </a:cubicBezTo>
                    <a:cubicBezTo>
                      <a:pt x="1025212" y="544724"/>
                      <a:pt x="1075832" y="537640"/>
                      <a:pt x="1126709" y="533400"/>
                    </a:cubicBezTo>
                    <a:cubicBezTo>
                      <a:pt x="1197764" y="527479"/>
                      <a:pt x="1268949" y="523240"/>
                      <a:pt x="1340069" y="518160"/>
                    </a:cubicBezTo>
                    <a:cubicBezTo>
                      <a:pt x="1530640" y="470517"/>
                      <a:pt x="1293704" y="531407"/>
                      <a:pt x="1446749" y="487680"/>
                    </a:cubicBezTo>
                    <a:cubicBezTo>
                      <a:pt x="1466888" y="481926"/>
                      <a:pt x="1487647" y="478459"/>
                      <a:pt x="1507709" y="472440"/>
                    </a:cubicBezTo>
                    <a:cubicBezTo>
                      <a:pt x="1538483" y="463208"/>
                      <a:pt x="1568669" y="452120"/>
                      <a:pt x="1599149" y="441960"/>
                    </a:cubicBezTo>
                    <a:cubicBezTo>
                      <a:pt x="1614389" y="436880"/>
                      <a:pt x="1628871" y="428174"/>
                      <a:pt x="1644869" y="426720"/>
                    </a:cubicBezTo>
                    <a:lnTo>
                      <a:pt x="1812509" y="411480"/>
                    </a:lnTo>
                    <a:cubicBezTo>
                      <a:pt x="1931798" y="381658"/>
                      <a:pt x="1822561" y="406076"/>
                      <a:pt x="2010629" y="381000"/>
                    </a:cubicBezTo>
                    <a:cubicBezTo>
                      <a:pt x="2039745" y="377118"/>
                      <a:pt x="2145432" y="358729"/>
                      <a:pt x="2178269" y="350520"/>
                    </a:cubicBezTo>
                    <a:cubicBezTo>
                      <a:pt x="2193854" y="346624"/>
                      <a:pt x="2207980" y="336614"/>
                      <a:pt x="2223989" y="335280"/>
                    </a:cubicBezTo>
                    <a:cubicBezTo>
                      <a:pt x="2330421" y="326411"/>
                      <a:pt x="2437393" y="325964"/>
                      <a:pt x="2544029" y="320040"/>
                    </a:cubicBezTo>
                    <a:cubicBezTo>
                      <a:pt x="2620281" y="315804"/>
                      <a:pt x="2696573" y="311714"/>
                      <a:pt x="2772629" y="304800"/>
                    </a:cubicBezTo>
                    <a:cubicBezTo>
                      <a:pt x="2962086" y="287577"/>
                      <a:pt x="3002943" y="280607"/>
                      <a:pt x="3153629" y="259080"/>
                    </a:cubicBezTo>
                    <a:cubicBezTo>
                      <a:pt x="3282091" y="216259"/>
                      <a:pt x="3134394" y="261217"/>
                      <a:pt x="3427949" y="228600"/>
                    </a:cubicBezTo>
                    <a:cubicBezTo>
                      <a:pt x="3443915" y="226826"/>
                      <a:pt x="3458084" y="217256"/>
                      <a:pt x="3473669" y="213360"/>
                    </a:cubicBezTo>
                    <a:cubicBezTo>
                      <a:pt x="3533095" y="198504"/>
                      <a:pt x="3596334" y="191482"/>
                      <a:pt x="3656549" y="182880"/>
                    </a:cubicBezTo>
                    <a:lnTo>
                      <a:pt x="3793709" y="137160"/>
                    </a:lnTo>
                    <a:lnTo>
                      <a:pt x="3839429" y="121920"/>
                    </a:lnTo>
                    <a:cubicBezTo>
                      <a:pt x="3854669" y="116840"/>
                      <a:pt x="3869246" y="108952"/>
                      <a:pt x="3885149" y="106680"/>
                    </a:cubicBezTo>
                    <a:lnTo>
                      <a:pt x="3991829" y="91440"/>
                    </a:lnTo>
                    <a:cubicBezTo>
                      <a:pt x="4022309" y="81280"/>
                      <a:pt x="4051463" y="65504"/>
                      <a:pt x="4083269" y="60960"/>
                    </a:cubicBezTo>
                    <a:lnTo>
                      <a:pt x="4296629" y="30480"/>
                    </a:lnTo>
                    <a:cubicBezTo>
                      <a:pt x="4360926" y="9048"/>
                      <a:pt x="4378106" y="0"/>
                      <a:pt x="4464269" y="0"/>
                    </a:cubicBezTo>
                    <a:cubicBezTo>
                      <a:pt x="4485214" y="0"/>
                      <a:pt x="4504909" y="10160"/>
                      <a:pt x="4525229" y="15240"/>
                    </a:cubicBezTo>
                    <a:cubicBezTo>
                      <a:pt x="4610345" y="525935"/>
                      <a:pt x="4555709" y="169403"/>
                      <a:pt x="4555709" y="1402080"/>
                    </a:cubicBezTo>
                    <a:cubicBezTo>
                      <a:pt x="4555709" y="1879897"/>
                      <a:pt x="4566600" y="1556636"/>
                      <a:pt x="4525229" y="1722120"/>
                    </a:cubicBezTo>
                    <a:cubicBezTo>
                      <a:pt x="4518947" y="1747250"/>
                      <a:pt x="4524357" y="1776767"/>
                      <a:pt x="4509989" y="1798320"/>
                    </a:cubicBezTo>
                    <a:cubicBezTo>
                      <a:pt x="4501078" y="1811686"/>
                      <a:pt x="4478312" y="1805758"/>
                      <a:pt x="4464269" y="1813560"/>
                    </a:cubicBezTo>
                    <a:cubicBezTo>
                      <a:pt x="4424224" y="1835807"/>
                      <a:pt x="4361997" y="1889962"/>
                      <a:pt x="4311869" y="1905000"/>
                    </a:cubicBezTo>
                    <a:cubicBezTo>
                      <a:pt x="4282272" y="1913879"/>
                      <a:pt x="4251325" y="1919725"/>
                      <a:pt x="4220429" y="1920240"/>
                    </a:cubicBezTo>
                    <a:lnTo>
                      <a:pt x="2483069" y="1935480"/>
                    </a:lnTo>
                    <a:lnTo>
                      <a:pt x="1842989" y="1950720"/>
                    </a:lnTo>
                    <a:lnTo>
                      <a:pt x="913349" y="1965960"/>
                    </a:lnTo>
                    <a:cubicBezTo>
                      <a:pt x="861603" y="1967397"/>
                      <a:pt x="668904" y="1989734"/>
                      <a:pt x="608549" y="1996440"/>
                    </a:cubicBezTo>
                    <a:cubicBezTo>
                      <a:pt x="476469" y="1991360"/>
                      <a:pt x="344194" y="1989992"/>
                      <a:pt x="212309" y="1981200"/>
                    </a:cubicBezTo>
                    <a:cubicBezTo>
                      <a:pt x="191410" y="1979807"/>
                      <a:pt x="170961" y="1973314"/>
                      <a:pt x="151349" y="1965960"/>
                    </a:cubicBezTo>
                    <a:cubicBezTo>
                      <a:pt x="107153" y="1949387"/>
                      <a:pt x="82568" y="1930266"/>
                      <a:pt x="44669" y="1905000"/>
                    </a:cubicBezTo>
                    <a:cubicBezTo>
                      <a:pt x="-19698" y="1711898"/>
                      <a:pt x="-5001" y="1792103"/>
                      <a:pt x="29429" y="1447800"/>
                    </a:cubicBezTo>
                    <a:cubicBezTo>
                      <a:pt x="32626" y="1415831"/>
                      <a:pt x="59909" y="1388489"/>
                      <a:pt x="59909" y="1356360"/>
                    </a:cubicBezTo>
                    <a:lnTo>
                      <a:pt x="59909" y="1066800"/>
                    </a:lnTo>
                  </a:path>
                </a:pathLst>
              </a:cu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14" name="Freeform 213"/>
              <p:cNvSpPr/>
              <p:nvPr/>
            </p:nvSpPr>
            <p:spPr bwMode="auto">
              <a:xfrm>
                <a:off x="4775603" y="3000403"/>
                <a:ext cx="5044933" cy="1661160"/>
              </a:xfrm>
              <a:custGeom>
                <a:avLst/>
                <a:gdLst>
                  <a:gd name="connsiteX0" fmla="*/ 30480 w 5044933"/>
                  <a:gd name="connsiteY0" fmla="*/ 1036320 h 1661160"/>
                  <a:gd name="connsiteX1" fmla="*/ 45720 w 5044933"/>
                  <a:gd name="connsiteY1" fmla="*/ 1417320 h 1661160"/>
                  <a:gd name="connsiteX2" fmla="*/ 60960 w 5044933"/>
                  <a:gd name="connsiteY2" fmla="*/ 1463040 h 1661160"/>
                  <a:gd name="connsiteX3" fmla="*/ 76200 w 5044933"/>
                  <a:gd name="connsiteY3" fmla="*/ 1661160 h 1661160"/>
                  <a:gd name="connsiteX4" fmla="*/ 137160 w 5044933"/>
                  <a:gd name="connsiteY4" fmla="*/ 1630680 h 1661160"/>
                  <a:gd name="connsiteX5" fmla="*/ 243840 w 5044933"/>
                  <a:gd name="connsiteY5" fmla="*/ 1539240 h 1661160"/>
                  <a:gd name="connsiteX6" fmla="*/ 289560 w 5044933"/>
                  <a:gd name="connsiteY6" fmla="*/ 1524000 h 1661160"/>
                  <a:gd name="connsiteX7" fmla="*/ 335280 w 5044933"/>
                  <a:gd name="connsiteY7" fmla="*/ 1493520 h 1661160"/>
                  <a:gd name="connsiteX8" fmla="*/ 426720 w 5044933"/>
                  <a:gd name="connsiteY8" fmla="*/ 1463040 h 1661160"/>
                  <a:gd name="connsiteX9" fmla="*/ 472440 w 5044933"/>
                  <a:gd name="connsiteY9" fmla="*/ 1432560 h 1661160"/>
                  <a:gd name="connsiteX10" fmla="*/ 563880 w 5044933"/>
                  <a:gd name="connsiteY10" fmla="*/ 1402080 h 1661160"/>
                  <a:gd name="connsiteX11" fmla="*/ 655320 w 5044933"/>
                  <a:gd name="connsiteY11" fmla="*/ 1341120 h 1661160"/>
                  <a:gd name="connsiteX12" fmla="*/ 929640 w 5044933"/>
                  <a:gd name="connsiteY12" fmla="*/ 1310640 h 1661160"/>
                  <a:gd name="connsiteX13" fmla="*/ 1021080 w 5044933"/>
                  <a:gd name="connsiteY13" fmla="*/ 1264920 h 1661160"/>
                  <a:gd name="connsiteX14" fmla="*/ 1097280 w 5044933"/>
                  <a:gd name="connsiteY14" fmla="*/ 1203960 h 1661160"/>
                  <a:gd name="connsiteX15" fmla="*/ 1127760 w 5044933"/>
                  <a:gd name="connsiteY15" fmla="*/ 1158240 h 1661160"/>
                  <a:gd name="connsiteX16" fmla="*/ 1173480 w 5044933"/>
                  <a:gd name="connsiteY16" fmla="*/ 1127760 h 1661160"/>
                  <a:gd name="connsiteX17" fmla="*/ 1188720 w 5044933"/>
                  <a:gd name="connsiteY17" fmla="*/ 1082040 h 1661160"/>
                  <a:gd name="connsiteX18" fmla="*/ 1280160 w 5044933"/>
                  <a:gd name="connsiteY18" fmla="*/ 1021080 h 1661160"/>
                  <a:gd name="connsiteX19" fmla="*/ 1386840 w 5044933"/>
                  <a:gd name="connsiteY19" fmla="*/ 975360 h 1661160"/>
                  <a:gd name="connsiteX20" fmla="*/ 1478280 w 5044933"/>
                  <a:gd name="connsiteY20" fmla="*/ 929640 h 1661160"/>
                  <a:gd name="connsiteX21" fmla="*/ 1539240 w 5044933"/>
                  <a:gd name="connsiteY21" fmla="*/ 899160 h 1661160"/>
                  <a:gd name="connsiteX22" fmla="*/ 1630680 w 5044933"/>
                  <a:gd name="connsiteY22" fmla="*/ 868680 h 1661160"/>
                  <a:gd name="connsiteX23" fmla="*/ 1722120 w 5044933"/>
                  <a:gd name="connsiteY23" fmla="*/ 807720 h 1661160"/>
                  <a:gd name="connsiteX24" fmla="*/ 1813560 w 5044933"/>
                  <a:gd name="connsiteY24" fmla="*/ 731520 h 1661160"/>
                  <a:gd name="connsiteX25" fmla="*/ 1950720 w 5044933"/>
                  <a:gd name="connsiteY25" fmla="*/ 701040 h 1661160"/>
                  <a:gd name="connsiteX26" fmla="*/ 2072640 w 5044933"/>
                  <a:gd name="connsiteY26" fmla="*/ 670560 h 1661160"/>
                  <a:gd name="connsiteX27" fmla="*/ 2148840 w 5044933"/>
                  <a:gd name="connsiteY27" fmla="*/ 655320 h 1661160"/>
                  <a:gd name="connsiteX28" fmla="*/ 2194560 w 5044933"/>
                  <a:gd name="connsiteY28" fmla="*/ 624840 h 1661160"/>
                  <a:gd name="connsiteX29" fmla="*/ 2255520 w 5044933"/>
                  <a:gd name="connsiteY29" fmla="*/ 609600 h 1661160"/>
                  <a:gd name="connsiteX30" fmla="*/ 2346960 w 5044933"/>
                  <a:gd name="connsiteY30" fmla="*/ 579120 h 1661160"/>
                  <a:gd name="connsiteX31" fmla="*/ 2438400 w 5044933"/>
                  <a:gd name="connsiteY31" fmla="*/ 548640 h 1661160"/>
                  <a:gd name="connsiteX32" fmla="*/ 2484120 w 5044933"/>
                  <a:gd name="connsiteY32" fmla="*/ 533400 h 1661160"/>
                  <a:gd name="connsiteX33" fmla="*/ 2621280 w 5044933"/>
                  <a:gd name="connsiteY33" fmla="*/ 518160 h 1661160"/>
                  <a:gd name="connsiteX34" fmla="*/ 2804160 w 5044933"/>
                  <a:gd name="connsiteY34" fmla="*/ 472440 h 1661160"/>
                  <a:gd name="connsiteX35" fmla="*/ 2956560 w 5044933"/>
                  <a:gd name="connsiteY35" fmla="*/ 411480 h 1661160"/>
                  <a:gd name="connsiteX36" fmla="*/ 3002280 w 5044933"/>
                  <a:gd name="connsiteY36" fmla="*/ 381000 h 1661160"/>
                  <a:gd name="connsiteX37" fmla="*/ 3337560 w 5044933"/>
                  <a:gd name="connsiteY37" fmla="*/ 411480 h 1661160"/>
                  <a:gd name="connsiteX38" fmla="*/ 3459480 w 5044933"/>
                  <a:gd name="connsiteY38" fmla="*/ 441960 h 1661160"/>
                  <a:gd name="connsiteX39" fmla="*/ 3611880 w 5044933"/>
                  <a:gd name="connsiteY39" fmla="*/ 487680 h 1661160"/>
                  <a:gd name="connsiteX40" fmla="*/ 3657600 w 5044933"/>
                  <a:gd name="connsiteY40" fmla="*/ 518160 h 1661160"/>
                  <a:gd name="connsiteX41" fmla="*/ 3794760 w 5044933"/>
                  <a:gd name="connsiteY41" fmla="*/ 548640 h 1661160"/>
                  <a:gd name="connsiteX42" fmla="*/ 3901440 w 5044933"/>
                  <a:gd name="connsiteY42" fmla="*/ 579120 h 1661160"/>
                  <a:gd name="connsiteX43" fmla="*/ 4038600 w 5044933"/>
                  <a:gd name="connsiteY43" fmla="*/ 609600 h 1661160"/>
                  <a:gd name="connsiteX44" fmla="*/ 4130040 w 5044933"/>
                  <a:gd name="connsiteY44" fmla="*/ 670560 h 1661160"/>
                  <a:gd name="connsiteX45" fmla="*/ 4191000 w 5044933"/>
                  <a:gd name="connsiteY45" fmla="*/ 716280 h 1661160"/>
                  <a:gd name="connsiteX46" fmla="*/ 4236720 w 5044933"/>
                  <a:gd name="connsiteY46" fmla="*/ 731520 h 1661160"/>
                  <a:gd name="connsiteX47" fmla="*/ 4297680 w 5044933"/>
                  <a:gd name="connsiteY47" fmla="*/ 762000 h 1661160"/>
                  <a:gd name="connsiteX48" fmla="*/ 4343400 w 5044933"/>
                  <a:gd name="connsiteY48" fmla="*/ 777240 h 1661160"/>
                  <a:gd name="connsiteX49" fmla="*/ 4389120 w 5044933"/>
                  <a:gd name="connsiteY49" fmla="*/ 807720 h 1661160"/>
                  <a:gd name="connsiteX50" fmla="*/ 4648200 w 5044933"/>
                  <a:gd name="connsiteY50" fmla="*/ 822960 h 1661160"/>
                  <a:gd name="connsiteX51" fmla="*/ 4739640 w 5044933"/>
                  <a:gd name="connsiteY51" fmla="*/ 868680 h 1661160"/>
                  <a:gd name="connsiteX52" fmla="*/ 4815840 w 5044933"/>
                  <a:gd name="connsiteY52" fmla="*/ 960120 h 1661160"/>
                  <a:gd name="connsiteX53" fmla="*/ 4861560 w 5044933"/>
                  <a:gd name="connsiteY53" fmla="*/ 990600 h 1661160"/>
                  <a:gd name="connsiteX54" fmla="*/ 4892040 w 5044933"/>
                  <a:gd name="connsiteY54" fmla="*/ 1036320 h 1661160"/>
                  <a:gd name="connsiteX55" fmla="*/ 4907280 w 5044933"/>
                  <a:gd name="connsiteY55" fmla="*/ 1082040 h 1661160"/>
                  <a:gd name="connsiteX56" fmla="*/ 4953000 w 5044933"/>
                  <a:gd name="connsiteY56" fmla="*/ 1097280 h 1661160"/>
                  <a:gd name="connsiteX57" fmla="*/ 4983480 w 5044933"/>
                  <a:gd name="connsiteY57" fmla="*/ 1143000 h 1661160"/>
                  <a:gd name="connsiteX58" fmla="*/ 4998720 w 5044933"/>
                  <a:gd name="connsiteY58" fmla="*/ 975360 h 1661160"/>
                  <a:gd name="connsiteX59" fmla="*/ 5029200 w 5044933"/>
                  <a:gd name="connsiteY59" fmla="*/ 807720 h 1661160"/>
                  <a:gd name="connsiteX60" fmla="*/ 5029200 w 5044933"/>
                  <a:gd name="connsiteY60" fmla="*/ 563880 h 1661160"/>
                  <a:gd name="connsiteX61" fmla="*/ 4998720 w 5044933"/>
                  <a:gd name="connsiteY61" fmla="*/ 518160 h 1661160"/>
                  <a:gd name="connsiteX62" fmla="*/ 4983480 w 5044933"/>
                  <a:gd name="connsiteY62" fmla="*/ 472440 h 1661160"/>
                  <a:gd name="connsiteX63" fmla="*/ 4922520 w 5044933"/>
                  <a:gd name="connsiteY63" fmla="*/ 457200 h 1661160"/>
                  <a:gd name="connsiteX64" fmla="*/ 4846320 w 5044933"/>
                  <a:gd name="connsiteY64" fmla="*/ 411480 h 1661160"/>
                  <a:gd name="connsiteX65" fmla="*/ 4724400 w 5044933"/>
                  <a:gd name="connsiteY65" fmla="*/ 381000 h 1661160"/>
                  <a:gd name="connsiteX66" fmla="*/ 4678680 w 5044933"/>
                  <a:gd name="connsiteY66" fmla="*/ 350520 h 1661160"/>
                  <a:gd name="connsiteX67" fmla="*/ 4587240 w 5044933"/>
                  <a:gd name="connsiteY67" fmla="*/ 320040 h 1661160"/>
                  <a:gd name="connsiteX68" fmla="*/ 4495800 w 5044933"/>
                  <a:gd name="connsiteY68" fmla="*/ 289560 h 1661160"/>
                  <a:gd name="connsiteX69" fmla="*/ 4450080 w 5044933"/>
                  <a:gd name="connsiteY69" fmla="*/ 274320 h 1661160"/>
                  <a:gd name="connsiteX70" fmla="*/ 4404360 w 5044933"/>
                  <a:gd name="connsiteY70" fmla="*/ 259080 h 1661160"/>
                  <a:gd name="connsiteX71" fmla="*/ 4358640 w 5044933"/>
                  <a:gd name="connsiteY71" fmla="*/ 228600 h 1661160"/>
                  <a:gd name="connsiteX72" fmla="*/ 4267200 w 5044933"/>
                  <a:gd name="connsiteY72" fmla="*/ 198120 h 1661160"/>
                  <a:gd name="connsiteX73" fmla="*/ 4191000 w 5044933"/>
                  <a:gd name="connsiteY73" fmla="*/ 121920 h 1661160"/>
                  <a:gd name="connsiteX74" fmla="*/ 4145280 w 5044933"/>
                  <a:gd name="connsiteY74" fmla="*/ 106680 h 1661160"/>
                  <a:gd name="connsiteX75" fmla="*/ 4053840 w 5044933"/>
                  <a:gd name="connsiteY75" fmla="*/ 45720 h 1661160"/>
                  <a:gd name="connsiteX76" fmla="*/ 3992880 w 5044933"/>
                  <a:gd name="connsiteY76" fmla="*/ 30480 h 1661160"/>
                  <a:gd name="connsiteX77" fmla="*/ 3764280 w 5044933"/>
                  <a:gd name="connsiteY77" fmla="*/ 0 h 1661160"/>
                  <a:gd name="connsiteX78" fmla="*/ 3352800 w 5044933"/>
                  <a:gd name="connsiteY78" fmla="*/ 15240 h 1661160"/>
                  <a:gd name="connsiteX79" fmla="*/ 3307080 w 5044933"/>
                  <a:gd name="connsiteY79" fmla="*/ 30480 h 1661160"/>
                  <a:gd name="connsiteX80" fmla="*/ 2941320 w 5044933"/>
                  <a:gd name="connsiteY80" fmla="*/ 15240 h 1661160"/>
                  <a:gd name="connsiteX81" fmla="*/ 2895600 w 5044933"/>
                  <a:gd name="connsiteY81" fmla="*/ 0 h 1661160"/>
                  <a:gd name="connsiteX82" fmla="*/ 2621280 w 5044933"/>
                  <a:gd name="connsiteY82" fmla="*/ 30480 h 1661160"/>
                  <a:gd name="connsiteX83" fmla="*/ 2529840 w 5044933"/>
                  <a:gd name="connsiteY83" fmla="*/ 60960 h 1661160"/>
                  <a:gd name="connsiteX84" fmla="*/ 2484120 w 5044933"/>
                  <a:gd name="connsiteY84" fmla="*/ 91440 h 1661160"/>
                  <a:gd name="connsiteX85" fmla="*/ 2392680 w 5044933"/>
                  <a:gd name="connsiteY85" fmla="*/ 121920 h 1661160"/>
                  <a:gd name="connsiteX86" fmla="*/ 2301240 w 5044933"/>
                  <a:gd name="connsiteY86" fmla="*/ 182880 h 1661160"/>
                  <a:gd name="connsiteX87" fmla="*/ 2148840 w 5044933"/>
                  <a:gd name="connsiteY87" fmla="*/ 198120 h 1661160"/>
                  <a:gd name="connsiteX88" fmla="*/ 2103120 w 5044933"/>
                  <a:gd name="connsiteY88" fmla="*/ 213360 h 1661160"/>
                  <a:gd name="connsiteX89" fmla="*/ 1905000 w 5044933"/>
                  <a:gd name="connsiteY89" fmla="*/ 259080 h 1661160"/>
                  <a:gd name="connsiteX90" fmla="*/ 1813560 w 5044933"/>
                  <a:gd name="connsiteY90" fmla="*/ 304800 h 1661160"/>
                  <a:gd name="connsiteX91" fmla="*/ 1767840 w 5044933"/>
                  <a:gd name="connsiteY91" fmla="*/ 335280 h 1661160"/>
                  <a:gd name="connsiteX92" fmla="*/ 1584960 w 5044933"/>
                  <a:gd name="connsiteY92" fmla="*/ 381000 h 1661160"/>
                  <a:gd name="connsiteX93" fmla="*/ 1493520 w 5044933"/>
                  <a:gd name="connsiteY93" fmla="*/ 426720 h 1661160"/>
                  <a:gd name="connsiteX94" fmla="*/ 1463040 w 5044933"/>
                  <a:gd name="connsiteY94" fmla="*/ 472440 h 1661160"/>
                  <a:gd name="connsiteX95" fmla="*/ 1219200 w 5044933"/>
                  <a:gd name="connsiteY95" fmla="*/ 533400 h 1661160"/>
                  <a:gd name="connsiteX96" fmla="*/ 1082040 w 5044933"/>
                  <a:gd name="connsiteY96" fmla="*/ 579120 h 1661160"/>
                  <a:gd name="connsiteX97" fmla="*/ 1036320 w 5044933"/>
                  <a:gd name="connsiteY97" fmla="*/ 594360 h 1661160"/>
                  <a:gd name="connsiteX98" fmla="*/ 883920 w 5044933"/>
                  <a:gd name="connsiteY98" fmla="*/ 640080 h 1661160"/>
                  <a:gd name="connsiteX99" fmla="*/ 838200 w 5044933"/>
                  <a:gd name="connsiteY99" fmla="*/ 670560 h 1661160"/>
                  <a:gd name="connsiteX100" fmla="*/ 792480 w 5044933"/>
                  <a:gd name="connsiteY100" fmla="*/ 685800 h 1661160"/>
                  <a:gd name="connsiteX101" fmla="*/ 640080 w 5044933"/>
                  <a:gd name="connsiteY101" fmla="*/ 762000 h 1661160"/>
                  <a:gd name="connsiteX102" fmla="*/ 502920 w 5044933"/>
                  <a:gd name="connsiteY102" fmla="*/ 883920 h 1661160"/>
                  <a:gd name="connsiteX103" fmla="*/ 457200 w 5044933"/>
                  <a:gd name="connsiteY103" fmla="*/ 899160 h 1661160"/>
                  <a:gd name="connsiteX104" fmla="*/ 411480 w 5044933"/>
                  <a:gd name="connsiteY104" fmla="*/ 944880 h 1661160"/>
                  <a:gd name="connsiteX105" fmla="*/ 320040 w 5044933"/>
                  <a:gd name="connsiteY105" fmla="*/ 975360 h 1661160"/>
                  <a:gd name="connsiteX106" fmla="*/ 228600 w 5044933"/>
                  <a:gd name="connsiteY106" fmla="*/ 1005840 h 1661160"/>
                  <a:gd name="connsiteX107" fmla="*/ 182880 w 5044933"/>
                  <a:gd name="connsiteY107" fmla="*/ 1021080 h 1661160"/>
                  <a:gd name="connsiteX108" fmla="*/ 76200 w 5044933"/>
                  <a:gd name="connsiteY108" fmla="*/ 1051560 h 1661160"/>
                  <a:gd name="connsiteX109" fmla="*/ 30480 w 5044933"/>
                  <a:gd name="connsiteY109" fmla="*/ 1082040 h 1661160"/>
                  <a:gd name="connsiteX110" fmla="*/ 0 w 5044933"/>
                  <a:gd name="connsiteY110" fmla="*/ 109728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044933" h="1661160">
                    <a:moveTo>
                      <a:pt x="30480" y="1036320"/>
                    </a:moveTo>
                    <a:cubicBezTo>
                      <a:pt x="35560" y="1163320"/>
                      <a:pt x="36664" y="1290541"/>
                      <a:pt x="45720" y="1417320"/>
                    </a:cubicBezTo>
                    <a:cubicBezTo>
                      <a:pt x="46865" y="1433344"/>
                      <a:pt x="58967" y="1447100"/>
                      <a:pt x="60960" y="1463040"/>
                    </a:cubicBezTo>
                    <a:cubicBezTo>
                      <a:pt x="69175" y="1528764"/>
                      <a:pt x="71120" y="1595120"/>
                      <a:pt x="76200" y="1661160"/>
                    </a:cubicBezTo>
                    <a:cubicBezTo>
                      <a:pt x="96520" y="1651000"/>
                      <a:pt x="118985" y="1644311"/>
                      <a:pt x="137160" y="1630680"/>
                    </a:cubicBezTo>
                    <a:cubicBezTo>
                      <a:pt x="212153" y="1574435"/>
                      <a:pt x="173520" y="1574400"/>
                      <a:pt x="243840" y="1539240"/>
                    </a:cubicBezTo>
                    <a:cubicBezTo>
                      <a:pt x="258208" y="1532056"/>
                      <a:pt x="275192" y="1531184"/>
                      <a:pt x="289560" y="1524000"/>
                    </a:cubicBezTo>
                    <a:cubicBezTo>
                      <a:pt x="305943" y="1515809"/>
                      <a:pt x="318542" y="1500959"/>
                      <a:pt x="335280" y="1493520"/>
                    </a:cubicBezTo>
                    <a:cubicBezTo>
                      <a:pt x="364640" y="1480471"/>
                      <a:pt x="399987" y="1480862"/>
                      <a:pt x="426720" y="1463040"/>
                    </a:cubicBezTo>
                    <a:cubicBezTo>
                      <a:pt x="441960" y="1452880"/>
                      <a:pt x="455702" y="1439999"/>
                      <a:pt x="472440" y="1432560"/>
                    </a:cubicBezTo>
                    <a:cubicBezTo>
                      <a:pt x="501800" y="1419511"/>
                      <a:pt x="537147" y="1419902"/>
                      <a:pt x="563880" y="1402080"/>
                    </a:cubicBezTo>
                    <a:cubicBezTo>
                      <a:pt x="594360" y="1381760"/>
                      <a:pt x="619186" y="1347142"/>
                      <a:pt x="655320" y="1341120"/>
                    </a:cubicBezTo>
                    <a:cubicBezTo>
                      <a:pt x="807099" y="1315824"/>
                      <a:pt x="715966" y="1328446"/>
                      <a:pt x="929640" y="1310640"/>
                    </a:cubicBezTo>
                    <a:cubicBezTo>
                      <a:pt x="966825" y="1298245"/>
                      <a:pt x="991537" y="1294463"/>
                      <a:pt x="1021080" y="1264920"/>
                    </a:cubicBezTo>
                    <a:cubicBezTo>
                      <a:pt x="1090014" y="1195986"/>
                      <a:pt x="1008273" y="1233629"/>
                      <a:pt x="1097280" y="1203960"/>
                    </a:cubicBezTo>
                    <a:cubicBezTo>
                      <a:pt x="1107440" y="1188720"/>
                      <a:pt x="1114808" y="1171192"/>
                      <a:pt x="1127760" y="1158240"/>
                    </a:cubicBezTo>
                    <a:cubicBezTo>
                      <a:pt x="1140712" y="1145288"/>
                      <a:pt x="1162038" y="1142063"/>
                      <a:pt x="1173480" y="1127760"/>
                    </a:cubicBezTo>
                    <a:cubicBezTo>
                      <a:pt x="1183515" y="1115216"/>
                      <a:pt x="1179809" y="1095406"/>
                      <a:pt x="1188720" y="1082040"/>
                    </a:cubicBezTo>
                    <a:cubicBezTo>
                      <a:pt x="1232055" y="1017038"/>
                      <a:pt x="1224238" y="1049041"/>
                      <a:pt x="1280160" y="1021080"/>
                    </a:cubicBezTo>
                    <a:cubicBezTo>
                      <a:pt x="1385406" y="968457"/>
                      <a:pt x="1259969" y="1007078"/>
                      <a:pt x="1386840" y="975360"/>
                    </a:cubicBezTo>
                    <a:cubicBezTo>
                      <a:pt x="1474703" y="916785"/>
                      <a:pt x="1389945" y="967498"/>
                      <a:pt x="1478280" y="929640"/>
                    </a:cubicBezTo>
                    <a:cubicBezTo>
                      <a:pt x="1499162" y="920691"/>
                      <a:pt x="1518146" y="907597"/>
                      <a:pt x="1539240" y="899160"/>
                    </a:cubicBezTo>
                    <a:cubicBezTo>
                      <a:pt x="1569071" y="887228"/>
                      <a:pt x="1603947" y="886502"/>
                      <a:pt x="1630680" y="868680"/>
                    </a:cubicBezTo>
                    <a:cubicBezTo>
                      <a:pt x="1661160" y="848360"/>
                      <a:pt x="1696217" y="833623"/>
                      <a:pt x="1722120" y="807720"/>
                    </a:cubicBezTo>
                    <a:cubicBezTo>
                      <a:pt x="1755825" y="774015"/>
                      <a:pt x="1771125" y="752738"/>
                      <a:pt x="1813560" y="731520"/>
                    </a:cubicBezTo>
                    <a:cubicBezTo>
                      <a:pt x="1851947" y="712327"/>
                      <a:pt x="1913928" y="707729"/>
                      <a:pt x="1950720" y="701040"/>
                    </a:cubicBezTo>
                    <a:cubicBezTo>
                      <a:pt x="2156685" y="663592"/>
                      <a:pt x="1931639" y="705810"/>
                      <a:pt x="2072640" y="670560"/>
                    </a:cubicBezTo>
                    <a:cubicBezTo>
                      <a:pt x="2097770" y="664278"/>
                      <a:pt x="2123440" y="660400"/>
                      <a:pt x="2148840" y="655320"/>
                    </a:cubicBezTo>
                    <a:cubicBezTo>
                      <a:pt x="2164080" y="645160"/>
                      <a:pt x="2177725" y="632055"/>
                      <a:pt x="2194560" y="624840"/>
                    </a:cubicBezTo>
                    <a:cubicBezTo>
                      <a:pt x="2213812" y="616589"/>
                      <a:pt x="2235458" y="615619"/>
                      <a:pt x="2255520" y="609600"/>
                    </a:cubicBezTo>
                    <a:cubicBezTo>
                      <a:pt x="2286294" y="600368"/>
                      <a:pt x="2316480" y="589280"/>
                      <a:pt x="2346960" y="579120"/>
                    </a:cubicBezTo>
                    <a:lnTo>
                      <a:pt x="2438400" y="548640"/>
                    </a:lnTo>
                    <a:cubicBezTo>
                      <a:pt x="2453640" y="543560"/>
                      <a:pt x="2468154" y="535174"/>
                      <a:pt x="2484120" y="533400"/>
                    </a:cubicBezTo>
                    <a:lnTo>
                      <a:pt x="2621280" y="518160"/>
                    </a:lnTo>
                    <a:cubicBezTo>
                      <a:pt x="2870061" y="435233"/>
                      <a:pt x="2557897" y="534006"/>
                      <a:pt x="2804160" y="472440"/>
                    </a:cubicBezTo>
                    <a:cubicBezTo>
                      <a:pt x="2859669" y="458563"/>
                      <a:pt x="2907510" y="439509"/>
                      <a:pt x="2956560" y="411480"/>
                    </a:cubicBezTo>
                    <a:cubicBezTo>
                      <a:pt x="2972463" y="402393"/>
                      <a:pt x="2987040" y="391160"/>
                      <a:pt x="3002280" y="381000"/>
                    </a:cubicBezTo>
                    <a:cubicBezTo>
                      <a:pt x="3054368" y="385007"/>
                      <a:pt x="3267846" y="399178"/>
                      <a:pt x="3337560" y="411480"/>
                    </a:cubicBezTo>
                    <a:cubicBezTo>
                      <a:pt x="3378813" y="418760"/>
                      <a:pt x="3418840" y="431800"/>
                      <a:pt x="3459480" y="441960"/>
                    </a:cubicBezTo>
                    <a:cubicBezTo>
                      <a:pt x="3493557" y="450479"/>
                      <a:pt x="3589618" y="472839"/>
                      <a:pt x="3611880" y="487680"/>
                    </a:cubicBezTo>
                    <a:cubicBezTo>
                      <a:pt x="3627120" y="497840"/>
                      <a:pt x="3640765" y="510945"/>
                      <a:pt x="3657600" y="518160"/>
                    </a:cubicBezTo>
                    <a:cubicBezTo>
                      <a:pt x="3679503" y="527547"/>
                      <a:pt x="3777401" y="544300"/>
                      <a:pt x="3794760" y="548640"/>
                    </a:cubicBezTo>
                    <a:cubicBezTo>
                      <a:pt x="3910961" y="577690"/>
                      <a:pt x="3758907" y="550613"/>
                      <a:pt x="3901440" y="579120"/>
                    </a:cubicBezTo>
                    <a:cubicBezTo>
                      <a:pt x="4035547" y="605941"/>
                      <a:pt x="3949621" y="579940"/>
                      <a:pt x="4038600" y="609600"/>
                    </a:cubicBezTo>
                    <a:cubicBezTo>
                      <a:pt x="4144997" y="715997"/>
                      <a:pt x="4027114" y="611745"/>
                      <a:pt x="4130040" y="670560"/>
                    </a:cubicBezTo>
                    <a:cubicBezTo>
                      <a:pt x="4152093" y="683162"/>
                      <a:pt x="4168947" y="703678"/>
                      <a:pt x="4191000" y="716280"/>
                    </a:cubicBezTo>
                    <a:cubicBezTo>
                      <a:pt x="4204948" y="724250"/>
                      <a:pt x="4221955" y="725192"/>
                      <a:pt x="4236720" y="731520"/>
                    </a:cubicBezTo>
                    <a:cubicBezTo>
                      <a:pt x="4257602" y="740469"/>
                      <a:pt x="4276798" y="753051"/>
                      <a:pt x="4297680" y="762000"/>
                    </a:cubicBezTo>
                    <a:cubicBezTo>
                      <a:pt x="4312445" y="768328"/>
                      <a:pt x="4329032" y="770056"/>
                      <a:pt x="4343400" y="777240"/>
                    </a:cubicBezTo>
                    <a:cubicBezTo>
                      <a:pt x="4359783" y="785431"/>
                      <a:pt x="4371006" y="805003"/>
                      <a:pt x="4389120" y="807720"/>
                    </a:cubicBezTo>
                    <a:cubicBezTo>
                      <a:pt x="4474672" y="820553"/>
                      <a:pt x="4561840" y="817880"/>
                      <a:pt x="4648200" y="822960"/>
                    </a:cubicBezTo>
                    <a:cubicBezTo>
                      <a:pt x="4694022" y="838234"/>
                      <a:pt x="4700249" y="835854"/>
                      <a:pt x="4739640" y="868680"/>
                    </a:cubicBezTo>
                    <a:cubicBezTo>
                      <a:pt x="4889440" y="993514"/>
                      <a:pt x="4695960" y="840240"/>
                      <a:pt x="4815840" y="960120"/>
                    </a:cubicBezTo>
                    <a:cubicBezTo>
                      <a:pt x="4828792" y="973072"/>
                      <a:pt x="4846320" y="980440"/>
                      <a:pt x="4861560" y="990600"/>
                    </a:cubicBezTo>
                    <a:cubicBezTo>
                      <a:pt x="4871720" y="1005840"/>
                      <a:pt x="4883849" y="1019937"/>
                      <a:pt x="4892040" y="1036320"/>
                    </a:cubicBezTo>
                    <a:cubicBezTo>
                      <a:pt x="4899224" y="1050688"/>
                      <a:pt x="4895921" y="1070681"/>
                      <a:pt x="4907280" y="1082040"/>
                    </a:cubicBezTo>
                    <a:cubicBezTo>
                      <a:pt x="4918639" y="1093399"/>
                      <a:pt x="4937760" y="1092200"/>
                      <a:pt x="4953000" y="1097280"/>
                    </a:cubicBezTo>
                    <a:cubicBezTo>
                      <a:pt x="4963160" y="1112520"/>
                      <a:pt x="4977049" y="1160150"/>
                      <a:pt x="4983480" y="1143000"/>
                    </a:cubicBezTo>
                    <a:cubicBezTo>
                      <a:pt x="5003182" y="1090462"/>
                      <a:pt x="4992846" y="1031162"/>
                      <a:pt x="4998720" y="975360"/>
                    </a:cubicBezTo>
                    <a:cubicBezTo>
                      <a:pt x="5011976" y="849430"/>
                      <a:pt x="5002568" y="887615"/>
                      <a:pt x="5029200" y="807720"/>
                    </a:cubicBezTo>
                    <a:cubicBezTo>
                      <a:pt x="5041973" y="705539"/>
                      <a:pt x="5057067" y="666061"/>
                      <a:pt x="5029200" y="563880"/>
                    </a:cubicBezTo>
                    <a:cubicBezTo>
                      <a:pt x="5024381" y="546209"/>
                      <a:pt x="5006911" y="534543"/>
                      <a:pt x="4998720" y="518160"/>
                    </a:cubicBezTo>
                    <a:cubicBezTo>
                      <a:pt x="4991536" y="503792"/>
                      <a:pt x="4996024" y="482475"/>
                      <a:pt x="4983480" y="472440"/>
                    </a:cubicBezTo>
                    <a:cubicBezTo>
                      <a:pt x="4967124" y="459356"/>
                      <a:pt x="4942840" y="462280"/>
                      <a:pt x="4922520" y="457200"/>
                    </a:cubicBezTo>
                    <a:cubicBezTo>
                      <a:pt x="4897120" y="441960"/>
                      <a:pt x="4873823" y="422481"/>
                      <a:pt x="4846320" y="411480"/>
                    </a:cubicBezTo>
                    <a:cubicBezTo>
                      <a:pt x="4759372" y="376701"/>
                      <a:pt x="4791590" y="414595"/>
                      <a:pt x="4724400" y="381000"/>
                    </a:cubicBezTo>
                    <a:cubicBezTo>
                      <a:pt x="4708017" y="372809"/>
                      <a:pt x="4695418" y="357959"/>
                      <a:pt x="4678680" y="350520"/>
                    </a:cubicBezTo>
                    <a:cubicBezTo>
                      <a:pt x="4649320" y="337471"/>
                      <a:pt x="4617720" y="330200"/>
                      <a:pt x="4587240" y="320040"/>
                    </a:cubicBezTo>
                    <a:lnTo>
                      <a:pt x="4495800" y="289560"/>
                    </a:lnTo>
                    <a:lnTo>
                      <a:pt x="4450080" y="274320"/>
                    </a:lnTo>
                    <a:cubicBezTo>
                      <a:pt x="4434840" y="269240"/>
                      <a:pt x="4417726" y="267991"/>
                      <a:pt x="4404360" y="259080"/>
                    </a:cubicBezTo>
                    <a:cubicBezTo>
                      <a:pt x="4389120" y="248920"/>
                      <a:pt x="4375378" y="236039"/>
                      <a:pt x="4358640" y="228600"/>
                    </a:cubicBezTo>
                    <a:cubicBezTo>
                      <a:pt x="4329280" y="215551"/>
                      <a:pt x="4267200" y="198120"/>
                      <a:pt x="4267200" y="198120"/>
                    </a:cubicBezTo>
                    <a:cubicBezTo>
                      <a:pt x="4236720" y="152400"/>
                      <a:pt x="4241800" y="147320"/>
                      <a:pt x="4191000" y="121920"/>
                    </a:cubicBezTo>
                    <a:cubicBezTo>
                      <a:pt x="4176632" y="114736"/>
                      <a:pt x="4159323" y="114482"/>
                      <a:pt x="4145280" y="106680"/>
                    </a:cubicBezTo>
                    <a:cubicBezTo>
                      <a:pt x="4113258" y="88890"/>
                      <a:pt x="4089379" y="54605"/>
                      <a:pt x="4053840" y="45720"/>
                    </a:cubicBezTo>
                    <a:cubicBezTo>
                      <a:pt x="4033520" y="40640"/>
                      <a:pt x="4013419" y="34588"/>
                      <a:pt x="3992880" y="30480"/>
                    </a:cubicBezTo>
                    <a:cubicBezTo>
                      <a:pt x="3907370" y="13378"/>
                      <a:pt x="3855773" y="10166"/>
                      <a:pt x="3764280" y="0"/>
                    </a:cubicBezTo>
                    <a:cubicBezTo>
                      <a:pt x="3627120" y="5080"/>
                      <a:pt x="3489750" y="6110"/>
                      <a:pt x="3352800" y="15240"/>
                    </a:cubicBezTo>
                    <a:cubicBezTo>
                      <a:pt x="3336771" y="16309"/>
                      <a:pt x="3323144" y="30480"/>
                      <a:pt x="3307080" y="30480"/>
                    </a:cubicBezTo>
                    <a:cubicBezTo>
                      <a:pt x="3185054" y="30480"/>
                      <a:pt x="3063240" y="20320"/>
                      <a:pt x="2941320" y="15240"/>
                    </a:cubicBezTo>
                    <a:cubicBezTo>
                      <a:pt x="2926080" y="10160"/>
                      <a:pt x="2911664" y="0"/>
                      <a:pt x="2895600" y="0"/>
                    </a:cubicBezTo>
                    <a:cubicBezTo>
                      <a:pt x="2831064" y="0"/>
                      <a:pt x="2700087" y="8987"/>
                      <a:pt x="2621280" y="30480"/>
                    </a:cubicBezTo>
                    <a:cubicBezTo>
                      <a:pt x="2590283" y="38934"/>
                      <a:pt x="2556573" y="43138"/>
                      <a:pt x="2529840" y="60960"/>
                    </a:cubicBezTo>
                    <a:cubicBezTo>
                      <a:pt x="2514600" y="71120"/>
                      <a:pt x="2500858" y="84001"/>
                      <a:pt x="2484120" y="91440"/>
                    </a:cubicBezTo>
                    <a:cubicBezTo>
                      <a:pt x="2454760" y="104489"/>
                      <a:pt x="2419413" y="104098"/>
                      <a:pt x="2392680" y="121920"/>
                    </a:cubicBezTo>
                    <a:cubicBezTo>
                      <a:pt x="2362200" y="142240"/>
                      <a:pt x="2337691" y="179235"/>
                      <a:pt x="2301240" y="182880"/>
                    </a:cubicBezTo>
                    <a:lnTo>
                      <a:pt x="2148840" y="198120"/>
                    </a:lnTo>
                    <a:cubicBezTo>
                      <a:pt x="2133600" y="203200"/>
                      <a:pt x="2118872" y="210210"/>
                      <a:pt x="2103120" y="213360"/>
                    </a:cubicBezTo>
                    <a:cubicBezTo>
                      <a:pt x="2047915" y="224401"/>
                      <a:pt x="1956029" y="225060"/>
                      <a:pt x="1905000" y="259080"/>
                    </a:cubicBezTo>
                    <a:cubicBezTo>
                      <a:pt x="1773973" y="346431"/>
                      <a:pt x="1939753" y="241704"/>
                      <a:pt x="1813560" y="304800"/>
                    </a:cubicBezTo>
                    <a:cubicBezTo>
                      <a:pt x="1797177" y="312991"/>
                      <a:pt x="1785216" y="329488"/>
                      <a:pt x="1767840" y="335280"/>
                    </a:cubicBezTo>
                    <a:cubicBezTo>
                      <a:pt x="1699281" y="358133"/>
                      <a:pt x="1648973" y="338325"/>
                      <a:pt x="1584960" y="381000"/>
                    </a:cubicBezTo>
                    <a:cubicBezTo>
                      <a:pt x="1525874" y="420391"/>
                      <a:pt x="1556616" y="405688"/>
                      <a:pt x="1493520" y="426720"/>
                    </a:cubicBezTo>
                    <a:cubicBezTo>
                      <a:pt x="1483360" y="441960"/>
                      <a:pt x="1478572" y="462732"/>
                      <a:pt x="1463040" y="472440"/>
                    </a:cubicBezTo>
                    <a:cubicBezTo>
                      <a:pt x="1410902" y="505027"/>
                      <a:pt x="1260485" y="519638"/>
                      <a:pt x="1219200" y="533400"/>
                    </a:cubicBezTo>
                    <a:lnTo>
                      <a:pt x="1082040" y="579120"/>
                    </a:lnTo>
                    <a:cubicBezTo>
                      <a:pt x="1066800" y="584200"/>
                      <a:pt x="1051905" y="590464"/>
                      <a:pt x="1036320" y="594360"/>
                    </a:cubicBezTo>
                    <a:cubicBezTo>
                      <a:pt x="1002243" y="602879"/>
                      <a:pt x="906182" y="625239"/>
                      <a:pt x="883920" y="640080"/>
                    </a:cubicBezTo>
                    <a:cubicBezTo>
                      <a:pt x="868680" y="650240"/>
                      <a:pt x="854583" y="662369"/>
                      <a:pt x="838200" y="670560"/>
                    </a:cubicBezTo>
                    <a:cubicBezTo>
                      <a:pt x="823832" y="677744"/>
                      <a:pt x="806523" y="677998"/>
                      <a:pt x="792480" y="685800"/>
                    </a:cubicBezTo>
                    <a:cubicBezTo>
                      <a:pt x="644024" y="768275"/>
                      <a:pt x="759214" y="732216"/>
                      <a:pt x="640080" y="762000"/>
                    </a:cubicBezTo>
                    <a:cubicBezTo>
                      <a:pt x="599690" y="802390"/>
                      <a:pt x="557310" y="856725"/>
                      <a:pt x="502920" y="883920"/>
                    </a:cubicBezTo>
                    <a:cubicBezTo>
                      <a:pt x="488552" y="891104"/>
                      <a:pt x="472440" y="894080"/>
                      <a:pt x="457200" y="899160"/>
                    </a:cubicBezTo>
                    <a:cubicBezTo>
                      <a:pt x="441960" y="914400"/>
                      <a:pt x="430320" y="934413"/>
                      <a:pt x="411480" y="944880"/>
                    </a:cubicBezTo>
                    <a:cubicBezTo>
                      <a:pt x="383394" y="960483"/>
                      <a:pt x="350520" y="965200"/>
                      <a:pt x="320040" y="975360"/>
                    </a:cubicBezTo>
                    <a:lnTo>
                      <a:pt x="228600" y="1005840"/>
                    </a:lnTo>
                    <a:cubicBezTo>
                      <a:pt x="213360" y="1010920"/>
                      <a:pt x="198465" y="1017184"/>
                      <a:pt x="182880" y="1021080"/>
                    </a:cubicBezTo>
                    <a:cubicBezTo>
                      <a:pt x="163348" y="1025963"/>
                      <a:pt x="98064" y="1040628"/>
                      <a:pt x="76200" y="1051560"/>
                    </a:cubicBezTo>
                    <a:cubicBezTo>
                      <a:pt x="59817" y="1059751"/>
                      <a:pt x="46186" y="1072616"/>
                      <a:pt x="30480" y="1082040"/>
                    </a:cubicBezTo>
                    <a:cubicBezTo>
                      <a:pt x="20740" y="1087884"/>
                      <a:pt x="10160" y="1092200"/>
                      <a:pt x="0" y="1097280"/>
                    </a:cubicBezTo>
                  </a:path>
                </a:pathLst>
              </a:custGeom>
              <a:solidFill>
                <a:srgbClr val="CC9933"/>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01" name="Freeform 200"/>
              <p:cNvSpPr/>
              <p:nvPr/>
            </p:nvSpPr>
            <p:spPr bwMode="auto">
              <a:xfrm>
                <a:off x="5029687" y="4533029"/>
                <a:ext cx="4450080" cy="1737360"/>
              </a:xfrm>
              <a:custGeom>
                <a:avLst/>
                <a:gdLst>
                  <a:gd name="connsiteX0" fmla="*/ 60960 w 4450080"/>
                  <a:gd name="connsiteY0" fmla="*/ 670560 h 1737360"/>
                  <a:gd name="connsiteX1" fmla="*/ 335280 w 4450080"/>
                  <a:gd name="connsiteY1" fmla="*/ 655320 h 1737360"/>
                  <a:gd name="connsiteX2" fmla="*/ 381000 w 4450080"/>
                  <a:gd name="connsiteY2" fmla="*/ 640080 h 1737360"/>
                  <a:gd name="connsiteX3" fmla="*/ 441960 w 4450080"/>
                  <a:gd name="connsiteY3" fmla="*/ 624840 h 1737360"/>
                  <a:gd name="connsiteX4" fmla="*/ 487680 w 4450080"/>
                  <a:gd name="connsiteY4" fmla="*/ 594360 h 1737360"/>
                  <a:gd name="connsiteX5" fmla="*/ 609600 w 4450080"/>
                  <a:gd name="connsiteY5" fmla="*/ 579120 h 1737360"/>
                  <a:gd name="connsiteX6" fmla="*/ 716280 w 4450080"/>
                  <a:gd name="connsiteY6" fmla="*/ 563880 h 1737360"/>
                  <a:gd name="connsiteX7" fmla="*/ 853440 w 4450080"/>
                  <a:gd name="connsiteY7" fmla="*/ 533400 h 1737360"/>
                  <a:gd name="connsiteX8" fmla="*/ 1051560 w 4450080"/>
                  <a:gd name="connsiteY8" fmla="*/ 518160 h 1737360"/>
                  <a:gd name="connsiteX9" fmla="*/ 1188720 w 4450080"/>
                  <a:gd name="connsiteY9" fmla="*/ 502920 h 1737360"/>
                  <a:gd name="connsiteX10" fmla="*/ 1386840 w 4450080"/>
                  <a:gd name="connsiteY10" fmla="*/ 472440 h 1737360"/>
                  <a:gd name="connsiteX11" fmla="*/ 1432560 w 4450080"/>
                  <a:gd name="connsiteY11" fmla="*/ 457200 h 1737360"/>
                  <a:gd name="connsiteX12" fmla="*/ 1493520 w 4450080"/>
                  <a:gd name="connsiteY12" fmla="*/ 441960 h 1737360"/>
                  <a:gd name="connsiteX13" fmla="*/ 1630680 w 4450080"/>
                  <a:gd name="connsiteY13" fmla="*/ 365760 h 1737360"/>
                  <a:gd name="connsiteX14" fmla="*/ 1813560 w 4450080"/>
                  <a:gd name="connsiteY14" fmla="*/ 350520 h 1737360"/>
                  <a:gd name="connsiteX15" fmla="*/ 1981200 w 4450080"/>
                  <a:gd name="connsiteY15" fmla="*/ 350520 h 1737360"/>
                  <a:gd name="connsiteX16" fmla="*/ 2499360 w 4450080"/>
                  <a:gd name="connsiteY16" fmla="*/ 335280 h 1737360"/>
                  <a:gd name="connsiteX17" fmla="*/ 2636520 w 4450080"/>
                  <a:gd name="connsiteY17" fmla="*/ 320040 h 1737360"/>
                  <a:gd name="connsiteX18" fmla="*/ 2941320 w 4450080"/>
                  <a:gd name="connsiteY18" fmla="*/ 304800 h 1737360"/>
                  <a:gd name="connsiteX19" fmla="*/ 3063240 w 4450080"/>
                  <a:gd name="connsiteY19" fmla="*/ 243840 h 1737360"/>
                  <a:gd name="connsiteX20" fmla="*/ 3398520 w 4450080"/>
                  <a:gd name="connsiteY20" fmla="*/ 182880 h 1737360"/>
                  <a:gd name="connsiteX21" fmla="*/ 3474720 w 4450080"/>
                  <a:gd name="connsiteY21" fmla="*/ 167640 h 1737360"/>
                  <a:gd name="connsiteX22" fmla="*/ 3627120 w 4450080"/>
                  <a:gd name="connsiteY22" fmla="*/ 137160 h 1737360"/>
                  <a:gd name="connsiteX23" fmla="*/ 3779520 w 4450080"/>
                  <a:gd name="connsiteY23" fmla="*/ 121920 h 1737360"/>
                  <a:gd name="connsiteX24" fmla="*/ 3870960 w 4450080"/>
                  <a:gd name="connsiteY24" fmla="*/ 91440 h 1737360"/>
                  <a:gd name="connsiteX25" fmla="*/ 4084320 w 4450080"/>
                  <a:gd name="connsiteY25" fmla="*/ 60960 h 1737360"/>
                  <a:gd name="connsiteX26" fmla="*/ 4236720 w 4450080"/>
                  <a:gd name="connsiteY26" fmla="*/ 15240 h 1737360"/>
                  <a:gd name="connsiteX27" fmla="*/ 4282440 w 4450080"/>
                  <a:gd name="connsiteY27" fmla="*/ 0 h 1737360"/>
                  <a:gd name="connsiteX28" fmla="*/ 4358640 w 4450080"/>
                  <a:gd name="connsiteY28" fmla="*/ 15240 h 1737360"/>
                  <a:gd name="connsiteX29" fmla="*/ 4404360 w 4450080"/>
                  <a:gd name="connsiteY29" fmla="*/ 106680 h 1737360"/>
                  <a:gd name="connsiteX30" fmla="*/ 4419600 w 4450080"/>
                  <a:gd name="connsiteY30" fmla="*/ 213360 h 1737360"/>
                  <a:gd name="connsiteX31" fmla="*/ 4434840 w 4450080"/>
                  <a:gd name="connsiteY31" fmla="*/ 259080 h 1737360"/>
                  <a:gd name="connsiteX32" fmla="*/ 4450080 w 4450080"/>
                  <a:gd name="connsiteY32" fmla="*/ 320040 h 1737360"/>
                  <a:gd name="connsiteX33" fmla="*/ 4434840 w 4450080"/>
                  <a:gd name="connsiteY33" fmla="*/ 792480 h 1737360"/>
                  <a:gd name="connsiteX34" fmla="*/ 4419600 w 4450080"/>
                  <a:gd name="connsiteY34" fmla="*/ 944880 h 1737360"/>
                  <a:gd name="connsiteX35" fmla="*/ 4404360 w 4450080"/>
                  <a:gd name="connsiteY35" fmla="*/ 1234440 h 1737360"/>
                  <a:gd name="connsiteX36" fmla="*/ 4389120 w 4450080"/>
                  <a:gd name="connsiteY36" fmla="*/ 1341120 h 1737360"/>
                  <a:gd name="connsiteX37" fmla="*/ 4343400 w 4450080"/>
                  <a:gd name="connsiteY37" fmla="*/ 1508760 h 1737360"/>
                  <a:gd name="connsiteX38" fmla="*/ 4328160 w 4450080"/>
                  <a:gd name="connsiteY38" fmla="*/ 1600200 h 1737360"/>
                  <a:gd name="connsiteX39" fmla="*/ 4236720 w 4450080"/>
                  <a:gd name="connsiteY39" fmla="*/ 1691640 h 1737360"/>
                  <a:gd name="connsiteX40" fmla="*/ 4191000 w 4450080"/>
                  <a:gd name="connsiteY40" fmla="*/ 1706880 h 1737360"/>
                  <a:gd name="connsiteX41" fmla="*/ 3124200 w 4450080"/>
                  <a:gd name="connsiteY41" fmla="*/ 1706880 h 1737360"/>
                  <a:gd name="connsiteX42" fmla="*/ 3017520 w 4450080"/>
                  <a:gd name="connsiteY42" fmla="*/ 1722120 h 1737360"/>
                  <a:gd name="connsiteX43" fmla="*/ 2819400 w 4450080"/>
                  <a:gd name="connsiteY43" fmla="*/ 1737360 h 1737360"/>
                  <a:gd name="connsiteX44" fmla="*/ 2179320 w 4450080"/>
                  <a:gd name="connsiteY44" fmla="*/ 1722120 h 1737360"/>
                  <a:gd name="connsiteX45" fmla="*/ 2057400 w 4450080"/>
                  <a:gd name="connsiteY45" fmla="*/ 1706880 h 1737360"/>
                  <a:gd name="connsiteX46" fmla="*/ 1889760 w 4450080"/>
                  <a:gd name="connsiteY46" fmla="*/ 1691640 h 1737360"/>
                  <a:gd name="connsiteX47" fmla="*/ 1386840 w 4450080"/>
                  <a:gd name="connsiteY47" fmla="*/ 1676400 h 1737360"/>
                  <a:gd name="connsiteX48" fmla="*/ 1325880 w 4450080"/>
                  <a:gd name="connsiteY48" fmla="*/ 1661160 h 1737360"/>
                  <a:gd name="connsiteX49" fmla="*/ 91440 w 4450080"/>
                  <a:gd name="connsiteY49" fmla="*/ 1615440 h 1737360"/>
                  <a:gd name="connsiteX50" fmla="*/ 60960 w 4450080"/>
                  <a:gd name="connsiteY50" fmla="*/ 1569720 h 1737360"/>
                  <a:gd name="connsiteX51" fmla="*/ 15240 w 4450080"/>
                  <a:gd name="connsiteY51" fmla="*/ 1524000 h 1737360"/>
                  <a:gd name="connsiteX52" fmla="*/ 0 w 4450080"/>
                  <a:gd name="connsiteY52" fmla="*/ 1295400 h 1737360"/>
                  <a:gd name="connsiteX53" fmla="*/ 15240 w 4450080"/>
                  <a:gd name="connsiteY53" fmla="*/ 975360 h 1737360"/>
                  <a:gd name="connsiteX54" fmla="*/ 45720 w 4450080"/>
                  <a:gd name="connsiteY54" fmla="*/ 929640 h 1737360"/>
                  <a:gd name="connsiteX55" fmla="*/ 60960 w 4450080"/>
                  <a:gd name="connsiteY55" fmla="*/ 868680 h 1737360"/>
                  <a:gd name="connsiteX56" fmla="*/ 76200 w 4450080"/>
                  <a:gd name="connsiteY56" fmla="*/ 79248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50080" h="1737360">
                    <a:moveTo>
                      <a:pt x="60960" y="670560"/>
                    </a:moveTo>
                    <a:cubicBezTo>
                      <a:pt x="152400" y="665480"/>
                      <a:pt x="244112" y="664003"/>
                      <a:pt x="335280" y="655320"/>
                    </a:cubicBezTo>
                    <a:cubicBezTo>
                      <a:pt x="351272" y="653797"/>
                      <a:pt x="365554" y="644493"/>
                      <a:pt x="381000" y="640080"/>
                    </a:cubicBezTo>
                    <a:cubicBezTo>
                      <a:pt x="401139" y="634326"/>
                      <a:pt x="421640" y="629920"/>
                      <a:pt x="441960" y="624840"/>
                    </a:cubicBezTo>
                    <a:cubicBezTo>
                      <a:pt x="457200" y="614680"/>
                      <a:pt x="470009" y="599179"/>
                      <a:pt x="487680" y="594360"/>
                    </a:cubicBezTo>
                    <a:cubicBezTo>
                      <a:pt x="527193" y="583584"/>
                      <a:pt x="569003" y="584533"/>
                      <a:pt x="609600" y="579120"/>
                    </a:cubicBezTo>
                    <a:cubicBezTo>
                      <a:pt x="645206" y="574373"/>
                      <a:pt x="680938" y="570306"/>
                      <a:pt x="716280" y="563880"/>
                    </a:cubicBezTo>
                    <a:cubicBezTo>
                      <a:pt x="787046" y="551013"/>
                      <a:pt x="775652" y="542043"/>
                      <a:pt x="853440" y="533400"/>
                    </a:cubicBezTo>
                    <a:cubicBezTo>
                      <a:pt x="919270" y="526086"/>
                      <a:pt x="985597" y="524157"/>
                      <a:pt x="1051560" y="518160"/>
                    </a:cubicBezTo>
                    <a:cubicBezTo>
                      <a:pt x="1097372" y="513995"/>
                      <a:pt x="1143000" y="508000"/>
                      <a:pt x="1188720" y="502920"/>
                    </a:cubicBezTo>
                    <a:cubicBezTo>
                      <a:pt x="1298769" y="466237"/>
                      <a:pt x="1167940" y="506117"/>
                      <a:pt x="1386840" y="472440"/>
                    </a:cubicBezTo>
                    <a:cubicBezTo>
                      <a:pt x="1402718" y="469997"/>
                      <a:pt x="1417114" y="461613"/>
                      <a:pt x="1432560" y="457200"/>
                    </a:cubicBezTo>
                    <a:cubicBezTo>
                      <a:pt x="1452699" y="451446"/>
                      <a:pt x="1473200" y="447040"/>
                      <a:pt x="1493520" y="441960"/>
                    </a:cubicBezTo>
                    <a:cubicBezTo>
                      <a:pt x="1529512" y="417966"/>
                      <a:pt x="1580385" y="372466"/>
                      <a:pt x="1630680" y="365760"/>
                    </a:cubicBezTo>
                    <a:cubicBezTo>
                      <a:pt x="1691315" y="357675"/>
                      <a:pt x="1752600" y="355600"/>
                      <a:pt x="1813560" y="350520"/>
                    </a:cubicBezTo>
                    <a:cubicBezTo>
                      <a:pt x="1918412" y="315569"/>
                      <a:pt x="1791642" y="350520"/>
                      <a:pt x="1981200" y="350520"/>
                    </a:cubicBezTo>
                    <a:cubicBezTo>
                      <a:pt x="2153995" y="350520"/>
                      <a:pt x="2326640" y="340360"/>
                      <a:pt x="2499360" y="335280"/>
                    </a:cubicBezTo>
                    <a:cubicBezTo>
                      <a:pt x="2545080" y="330200"/>
                      <a:pt x="2590628" y="323205"/>
                      <a:pt x="2636520" y="320040"/>
                    </a:cubicBezTo>
                    <a:cubicBezTo>
                      <a:pt x="2738006" y="313041"/>
                      <a:pt x="2839976" y="313613"/>
                      <a:pt x="2941320" y="304800"/>
                    </a:cubicBezTo>
                    <a:cubicBezTo>
                      <a:pt x="2986387" y="300881"/>
                      <a:pt x="3026285" y="259678"/>
                      <a:pt x="3063240" y="243840"/>
                    </a:cubicBezTo>
                    <a:cubicBezTo>
                      <a:pt x="3209071" y="181341"/>
                      <a:pt x="3226792" y="196090"/>
                      <a:pt x="3398520" y="182880"/>
                    </a:cubicBezTo>
                    <a:cubicBezTo>
                      <a:pt x="3423920" y="177800"/>
                      <a:pt x="3449434" y="173259"/>
                      <a:pt x="3474720" y="167640"/>
                    </a:cubicBezTo>
                    <a:cubicBezTo>
                      <a:pt x="3559075" y="148894"/>
                      <a:pt x="3524731" y="149959"/>
                      <a:pt x="3627120" y="137160"/>
                    </a:cubicBezTo>
                    <a:cubicBezTo>
                      <a:pt x="3677779" y="130828"/>
                      <a:pt x="3728720" y="127000"/>
                      <a:pt x="3779520" y="121920"/>
                    </a:cubicBezTo>
                    <a:cubicBezTo>
                      <a:pt x="3810000" y="111760"/>
                      <a:pt x="3839079" y="95425"/>
                      <a:pt x="3870960" y="91440"/>
                    </a:cubicBezTo>
                    <a:cubicBezTo>
                      <a:pt x="3945878" y="82075"/>
                      <a:pt x="4011076" y="75609"/>
                      <a:pt x="4084320" y="60960"/>
                    </a:cubicBezTo>
                    <a:cubicBezTo>
                      <a:pt x="4141901" y="49444"/>
                      <a:pt x="4178405" y="34678"/>
                      <a:pt x="4236720" y="15240"/>
                    </a:cubicBezTo>
                    <a:lnTo>
                      <a:pt x="4282440" y="0"/>
                    </a:lnTo>
                    <a:cubicBezTo>
                      <a:pt x="4307840" y="5080"/>
                      <a:pt x="4336150" y="2389"/>
                      <a:pt x="4358640" y="15240"/>
                    </a:cubicBezTo>
                    <a:cubicBezTo>
                      <a:pt x="4382970" y="29143"/>
                      <a:pt x="4396537" y="83212"/>
                      <a:pt x="4404360" y="106680"/>
                    </a:cubicBezTo>
                    <a:cubicBezTo>
                      <a:pt x="4409440" y="142240"/>
                      <a:pt x="4412555" y="178137"/>
                      <a:pt x="4419600" y="213360"/>
                    </a:cubicBezTo>
                    <a:cubicBezTo>
                      <a:pt x="4422750" y="229112"/>
                      <a:pt x="4430427" y="243634"/>
                      <a:pt x="4434840" y="259080"/>
                    </a:cubicBezTo>
                    <a:cubicBezTo>
                      <a:pt x="4440594" y="279219"/>
                      <a:pt x="4445000" y="299720"/>
                      <a:pt x="4450080" y="320040"/>
                    </a:cubicBezTo>
                    <a:cubicBezTo>
                      <a:pt x="4445000" y="477520"/>
                      <a:pt x="4442517" y="635105"/>
                      <a:pt x="4434840" y="792480"/>
                    </a:cubicBezTo>
                    <a:cubicBezTo>
                      <a:pt x="4432353" y="843473"/>
                      <a:pt x="4423113" y="893948"/>
                      <a:pt x="4419600" y="944880"/>
                    </a:cubicBezTo>
                    <a:cubicBezTo>
                      <a:pt x="4412950" y="1041305"/>
                      <a:pt x="4411773" y="1138071"/>
                      <a:pt x="4404360" y="1234440"/>
                    </a:cubicBezTo>
                    <a:cubicBezTo>
                      <a:pt x="4401605" y="1270255"/>
                      <a:pt x="4393867" y="1305514"/>
                      <a:pt x="4389120" y="1341120"/>
                    </a:cubicBezTo>
                    <a:cubicBezTo>
                      <a:pt x="4370149" y="1483404"/>
                      <a:pt x="4397251" y="1427983"/>
                      <a:pt x="4343400" y="1508760"/>
                    </a:cubicBezTo>
                    <a:cubicBezTo>
                      <a:pt x="4338320" y="1539240"/>
                      <a:pt x="4337932" y="1570885"/>
                      <a:pt x="4328160" y="1600200"/>
                    </a:cubicBezTo>
                    <a:cubicBezTo>
                      <a:pt x="4315128" y="1639296"/>
                      <a:pt x="4268599" y="1673424"/>
                      <a:pt x="4236720" y="1691640"/>
                    </a:cubicBezTo>
                    <a:cubicBezTo>
                      <a:pt x="4222772" y="1699610"/>
                      <a:pt x="4206240" y="1701800"/>
                      <a:pt x="4191000" y="1706880"/>
                    </a:cubicBezTo>
                    <a:cubicBezTo>
                      <a:pt x="3657600" y="1691640"/>
                      <a:pt x="3657600" y="1681480"/>
                      <a:pt x="3124200" y="1706880"/>
                    </a:cubicBezTo>
                    <a:cubicBezTo>
                      <a:pt x="3088320" y="1708589"/>
                      <a:pt x="3053263" y="1718546"/>
                      <a:pt x="3017520" y="1722120"/>
                    </a:cubicBezTo>
                    <a:cubicBezTo>
                      <a:pt x="2951614" y="1728711"/>
                      <a:pt x="2885440" y="1732280"/>
                      <a:pt x="2819400" y="1737360"/>
                    </a:cubicBezTo>
                    <a:lnTo>
                      <a:pt x="2179320" y="1722120"/>
                    </a:lnTo>
                    <a:cubicBezTo>
                      <a:pt x="2138396" y="1720483"/>
                      <a:pt x="2098131" y="1711167"/>
                      <a:pt x="2057400" y="1706880"/>
                    </a:cubicBezTo>
                    <a:cubicBezTo>
                      <a:pt x="2001598" y="1701006"/>
                      <a:pt x="1945813" y="1694188"/>
                      <a:pt x="1889760" y="1691640"/>
                    </a:cubicBezTo>
                    <a:cubicBezTo>
                      <a:pt x="1722216" y="1684024"/>
                      <a:pt x="1554480" y="1681480"/>
                      <a:pt x="1386840" y="1676400"/>
                    </a:cubicBezTo>
                    <a:cubicBezTo>
                      <a:pt x="1366520" y="1671320"/>
                      <a:pt x="1346781" y="1662523"/>
                      <a:pt x="1325880" y="1661160"/>
                    </a:cubicBezTo>
                    <a:cubicBezTo>
                      <a:pt x="860489" y="1630808"/>
                      <a:pt x="553578" y="1627290"/>
                      <a:pt x="91440" y="1615440"/>
                    </a:cubicBezTo>
                    <a:cubicBezTo>
                      <a:pt x="81280" y="1600200"/>
                      <a:pt x="72686" y="1583791"/>
                      <a:pt x="60960" y="1569720"/>
                    </a:cubicBezTo>
                    <a:cubicBezTo>
                      <a:pt x="47162" y="1553163"/>
                      <a:pt x="19915" y="1545039"/>
                      <a:pt x="15240" y="1524000"/>
                    </a:cubicBezTo>
                    <a:cubicBezTo>
                      <a:pt x="-1327" y="1449449"/>
                      <a:pt x="5080" y="1371600"/>
                      <a:pt x="0" y="1295400"/>
                    </a:cubicBezTo>
                    <a:cubicBezTo>
                      <a:pt x="5080" y="1188720"/>
                      <a:pt x="1993" y="1081336"/>
                      <a:pt x="15240" y="975360"/>
                    </a:cubicBezTo>
                    <a:cubicBezTo>
                      <a:pt x="17512" y="957185"/>
                      <a:pt x="38505" y="946475"/>
                      <a:pt x="45720" y="929640"/>
                    </a:cubicBezTo>
                    <a:cubicBezTo>
                      <a:pt x="53971" y="910388"/>
                      <a:pt x="55206" y="888819"/>
                      <a:pt x="60960" y="868680"/>
                    </a:cubicBezTo>
                    <a:cubicBezTo>
                      <a:pt x="79413" y="804095"/>
                      <a:pt x="76200" y="844860"/>
                      <a:pt x="76200" y="792480"/>
                    </a:cubicBezTo>
                  </a:path>
                </a:pathLst>
              </a:custGeom>
              <a:solidFill>
                <a:schemeClr val="bg1">
                  <a:lumMod val="65000"/>
                </a:schemeClr>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00" name="Freeform 199"/>
              <p:cNvSpPr/>
              <p:nvPr/>
            </p:nvSpPr>
            <p:spPr bwMode="auto">
              <a:xfrm>
                <a:off x="4940040" y="5259090"/>
                <a:ext cx="4434840" cy="998728"/>
              </a:xfrm>
              <a:custGeom>
                <a:avLst/>
                <a:gdLst>
                  <a:gd name="connsiteX0" fmla="*/ 60960 w 4434840"/>
                  <a:gd name="connsiteY0" fmla="*/ 594714 h 998728"/>
                  <a:gd name="connsiteX1" fmla="*/ 137160 w 4434840"/>
                  <a:gd name="connsiteY1" fmla="*/ 609954 h 998728"/>
                  <a:gd name="connsiteX2" fmla="*/ 213360 w 4434840"/>
                  <a:gd name="connsiteY2" fmla="*/ 640434 h 998728"/>
                  <a:gd name="connsiteX3" fmla="*/ 685800 w 4434840"/>
                  <a:gd name="connsiteY3" fmla="*/ 625194 h 998728"/>
                  <a:gd name="connsiteX4" fmla="*/ 746760 w 4434840"/>
                  <a:gd name="connsiteY4" fmla="*/ 594714 h 998728"/>
                  <a:gd name="connsiteX5" fmla="*/ 792480 w 4434840"/>
                  <a:gd name="connsiteY5" fmla="*/ 564234 h 998728"/>
                  <a:gd name="connsiteX6" fmla="*/ 883920 w 4434840"/>
                  <a:gd name="connsiteY6" fmla="*/ 533754 h 998728"/>
                  <a:gd name="connsiteX7" fmla="*/ 929640 w 4434840"/>
                  <a:gd name="connsiteY7" fmla="*/ 488034 h 998728"/>
                  <a:gd name="connsiteX8" fmla="*/ 990600 w 4434840"/>
                  <a:gd name="connsiteY8" fmla="*/ 472794 h 998728"/>
                  <a:gd name="connsiteX9" fmla="*/ 1036320 w 4434840"/>
                  <a:gd name="connsiteY9" fmla="*/ 457554 h 998728"/>
                  <a:gd name="connsiteX10" fmla="*/ 1234440 w 4434840"/>
                  <a:gd name="connsiteY10" fmla="*/ 472794 h 998728"/>
                  <a:gd name="connsiteX11" fmla="*/ 1417320 w 4434840"/>
                  <a:gd name="connsiteY11" fmla="*/ 503274 h 998728"/>
                  <a:gd name="connsiteX12" fmla="*/ 1584960 w 4434840"/>
                  <a:gd name="connsiteY12" fmla="*/ 518514 h 998728"/>
                  <a:gd name="connsiteX13" fmla="*/ 1783080 w 4434840"/>
                  <a:gd name="connsiteY13" fmla="*/ 488034 h 998728"/>
                  <a:gd name="connsiteX14" fmla="*/ 1828800 w 4434840"/>
                  <a:gd name="connsiteY14" fmla="*/ 457554 h 998728"/>
                  <a:gd name="connsiteX15" fmla="*/ 1950720 w 4434840"/>
                  <a:gd name="connsiteY15" fmla="*/ 442314 h 998728"/>
                  <a:gd name="connsiteX16" fmla="*/ 2011680 w 4434840"/>
                  <a:gd name="connsiteY16" fmla="*/ 427074 h 998728"/>
                  <a:gd name="connsiteX17" fmla="*/ 2179320 w 4434840"/>
                  <a:gd name="connsiteY17" fmla="*/ 411834 h 998728"/>
                  <a:gd name="connsiteX18" fmla="*/ 2529840 w 4434840"/>
                  <a:gd name="connsiteY18" fmla="*/ 381354 h 998728"/>
                  <a:gd name="connsiteX19" fmla="*/ 2697480 w 4434840"/>
                  <a:gd name="connsiteY19" fmla="*/ 335634 h 998728"/>
                  <a:gd name="connsiteX20" fmla="*/ 2865120 w 4434840"/>
                  <a:gd name="connsiteY20" fmla="*/ 305154 h 998728"/>
                  <a:gd name="connsiteX21" fmla="*/ 2956560 w 4434840"/>
                  <a:gd name="connsiteY21" fmla="*/ 274674 h 998728"/>
                  <a:gd name="connsiteX22" fmla="*/ 3215640 w 4434840"/>
                  <a:gd name="connsiteY22" fmla="*/ 244194 h 998728"/>
                  <a:gd name="connsiteX23" fmla="*/ 3307080 w 4434840"/>
                  <a:gd name="connsiteY23" fmla="*/ 213714 h 998728"/>
                  <a:gd name="connsiteX24" fmla="*/ 3352800 w 4434840"/>
                  <a:gd name="connsiteY24" fmla="*/ 198474 h 998728"/>
                  <a:gd name="connsiteX25" fmla="*/ 3520440 w 4434840"/>
                  <a:gd name="connsiteY25" fmla="*/ 167994 h 998728"/>
                  <a:gd name="connsiteX26" fmla="*/ 3566160 w 4434840"/>
                  <a:gd name="connsiteY26" fmla="*/ 152754 h 998728"/>
                  <a:gd name="connsiteX27" fmla="*/ 3611880 w 4434840"/>
                  <a:gd name="connsiteY27" fmla="*/ 122274 h 998728"/>
                  <a:gd name="connsiteX28" fmla="*/ 3733800 w 4434840"/>
                  <a:gd name="connsiteY28" fmla="*/ 107034 h 998728"/>
                  <a:gd name="connsiteX29" fmla="*/ 3840480 w 4434840"/>
                  <a:gd name="connsiteY29" fmla="*/ 91794 h 998728"/>
                  <a:gd name="connsiteX30" fmla="*/ 3992880 w 4434840"/>
                  <a:gd name="connsiteY30" fmla="*/ 61314 h 998728"/>
                  <a:gd name="connsiteX31" fmla="*/ 4191000 w 4434840"/>
                  <a:gd name="connsiteY31" fmla="*/ 46074 h 998728"/>
                  <a:gd name="connsiteX32" fmla="*/ 4267200 w 4434840"/>
                  <a:gd name="connsiteY32" fmla="*/ 30834 h 998728"/>
                  <a:gd name="connsiteX33" fmla="*/ 4312920 w 4434840"/>
                  <a:gd name="connsiteY33" fmla="*/ 354 h 998728"/>
                  <a:gd name="connsiteX34" fmla="*/ 4358640 w 4434840"/>
                  <a:gd name="connsiteY34" fmla="*/ 15594 h 998728"/>
                  <a:gd name="connsiteX35" fmla="*/ 4373880 w 4434840"/>
                  <a:gd name="connsiteY35" fmla="*/ 61314 h 998728"/>
                  <a:gd name="connsiteX36" fmla="*/ 4404360 w 4434840"/>
                  <a:gd name="connsiteY36" fmla="*/ 107034 h 998728"/>
                  <a:gd name="connsiteX37" fmla="*/ 4419600 w 4434840"/>
                  <a:gd name="connsiteY37" fmla="*/ 320394 h 998728"/>
                  <a:gd name="connsiteX38" fmla="*/ 4434840 w 4434840"/>
                  <a:gd name="connsiteY38" fmla="*/ 411834 h 998728"/>
                  <a:gd name="connsiteX39" fmla="*/ 4419600 w 4434840"/>
                  <a:gd name="connsiteY39" fmla="*/ 670914 h 998728"/>
                  <a:gd name="connsiteX40" fmla="*/ 4404360 w 4434840"/>
                  <a:gd name="connsiteY40" fmla="*/ 823314 h 998728"/>
                  <a:gd name="connsiteX41" fmla="*/ 4312920 w 4434840"/>
                  <a:gd name="connsiteY41" fmla="*/ 853794 h 998728"/>
                  <a:gd name="connsiteX42" fmla="*/ 4191000 w 4434840"/>
                  <a:gd name="connsiteY42" fmla="*/ 884274 h 998728"/>
                  <a:gd name="connsiteX43" fmla="*/ 4099560 w 4434840"/>
                  <a:gd name="connsiteY43" fmla="*/ 914754 h 998728"/>
                  <a:gd name="connsiteX44" fmla="*/ 4053840 w 4434840"/>
                  <a:gd name="connsiteY44" fmla="*/ 929994 h 998728"/>
                  <a:gd name="connsiteX45" fmla="*/ 2895600 w 4434840"/>
                  <a:gd name="connsiteY45" fmla="*/ 899514 h 998728"/>
                  <a:gd name="connsiteX46" fmla="*/ 2377440 w 4434840"/>
                  <a:gd name="connsiteY46" fmla="*/ 914754 h 998728"/>
                  <a:gd name="connsiteX47" fmla="*/ 2286000 w 4434840"/>
                  <a:gd name="connsiteY47" fmla="*/ 929994 h 998728"/>
                  <a:gd name="connsiteX48" fmla="*/ 2240280 w 4434840"/>
                  <a:gd name="connsiteY48" fmla="*/ 945234 h 998728"/>
                  <a:gd name="connsiteX49" fmla="*/ 2011680 w 4434840"/>
                  <a:gd name="connsiteY49" fmla="*/ 960474 h 998728"/>
                  <a:gd name="connsiteX50" fmla="*/ 960120 w 4434840"/>
                  <a:gd name="connsiteY50" fmla="*/ 975714 h 998728"/>
                  <a:gd name="connsiteX51" fmla="*/ 609600 w 4434840"/>
                  <a:gd name="connsiteY51" fmla="*/ 975714 h 998728"/>
                  <a:gd name="connsiteX52" fmla="*/ 533400 w 4434840"/>
                  <a:gd name="connsiteY52" fmla="*/ 960474 h 998728"/>
                  <a:gd name="connsiteX53" fmla="*/ 182880 w 4434840"/>
                  <a:gd name="connsiteY53" fmla="*/ 929994 h 998728"/>
                  <a:gd name="connsiteX54" fmla="*/ 60960 w 4434840"/>
                  <a:gd name="connsiteY54" fmla="*/ 899514 h 998728"/>
                  <a:gd name="connsiteX55" fmla="*/ 0 w 4434840"/>
                  <a:gd name="connsiteY55" fmla="*/ 899514 h 9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34840" h="998728">
                    <a:moveTo>
                      <a:pt x="60960" y="594714"/>
                    </a:moveTo>
                    <a:cubicBezTo>
                      <a:pt x="86360" y="599794"/>
                      <a:pt x="112349" y="602511"/>
                      <a:pt x="137160" y="609954"/>
                    </a:cubicBezTo>
                    <a:cubicBezTo>
                      <a:pt x="163363" y="617815"/>
                      <a:pt x="186014" y="639674"/>
                      <a:pt x="213360" y="640434"/>
                    </a:cubicBezTo>
                    <a:lnTo>
                      <a:pt x="685800" y="625194"/>
                    </a:lnTo>
                    <a:cubicBezTo>
                      <a:pt x="706120" y="615034"/>
                      <a:pt x="727035" y="605986"/>
                      <a:pt x="746760" y="594714"/>
                    </a:cubicBezTo>
                    <a:cubicBezTo>
                      <a:pt x="762663" y="585627"/>
                      <a:pt x="775742" y="571673"/>
                      <a:pt x="792480" y="564234"/>
                    </a:cubicBezTo>
                    <a:cubicBezTo>
                      <a:pt x="821840" y="551185"/>
                      <a:pt x="883920" y="533754"/>
                      <a:pt x="883920" y="533754"/>
                    </a:cubicBezTo>
                    <a:cubicBezTo>
                      <a:pt x="899160" y="518514"/>
                      <a:pt x="910927" y="498727"/>
                      <a:pt x="929640" y="488034"/>
                    </a:cubicBezTo>
                    <a:cubicBezTo>
                      <a:pt x="947826" y="477642"/>
                      <a:pt x="970461" y="478548"/>
                      <a:pt x="990600" y="472794"/>
                    </a:cubicBezTo>
                    <a:cubicBezTo>
                      <a:pt x="1006046" y="468381"/>
                      <a:pt x="1021080" y="462634"/>
                      <a:pt x="1036320" y="457554"/>
                    </a:cubicBezTo>
                    <a:cubicBezTo>
                      <a:pt x="1102360" y="462634"/>
                      <a:pt x="1168677" y="464902"/>
                      <a:pt x="1234440" y="472794"/>
                    </a:cubicBezTo>
                    <a:cubicBezTo>
                      <a:pt x="1295801" y="480157"/>
                      <a:pt x="1355773" y="497679"/>
                      <a:pt x="1417320" y="503274"/>
                    </a:cubicBezTo>
                    <a:lnTo>
                      <a:pt x="1584960" y="518514"/>
                    </a:lnTo>
                    <a:cubicBezTo>
                      <a:pt x="1628668" y="514143"/>
                      <a:pt x="1728157" y="515495"/>
                      <a:pt x="1783080" y="488034"/>
                    </a:cubicBezTo>
                    <a:cubicBezTo>
                      <a:pt x="1799463" y="479843"/>
                      <a:pt x="1811129" y="462373"/>
                      <a:pt x="1828800" y="457554"/>
                    </a:cubicBezTo>
                    <a:cubicBezTo>
                      <a:pt x="1868313" y="446778"/>
                      <a:pt x="1910321" y="449047"/>
                      <a:pt x="1950720" y="442314"/>
                    </a:cubicBezTo>
                    <a:cubicBezTo>
                      <a:pt x="1971380" y="438871"/>
                      <a:pt x="1990918" y="429842"/>
                      <a:pt x="2011680" y="427074"/>
                    </a:cubicBezTo>
                    <a:cubicBezTo>
                      <a:pt x="2067298" y="419658"/>
                      <a:pt x="2123440" y="416914"/>
                      <a:pt x="2179320" y="411834"/>
                    </a:cubicBezTo>
                    <a:cubicBezTo>
                      <a:pt x="2327547" y="362425"/>
                      <a:pt x="2171001" y="410061"/>
                      <a:pt x="2529840" y="381354"/>
                    </a:cubicBezTo>
                    <a:cubicBezTo>
                      <a:pt x="2607368" y="375152"/>
                      <a:pt x="2618897" y="355280"/>
                      <a:pt x="2697480" y="335634"/>
                    </a:cubicBezTo>
                    <a:cubicBezTo>
                      <a:pt x="2793289" y="311682"/>
                      <a:pt x="2737705" y="323356"/>
                      <a:pt x="2865120" y="305154"/>
                    </a:cubicBezTo>
                    <a:cubicBezTo>
                      <a:pt x="2895600" y="294994"/>
                      <a:pt x="2924868" y="279956"/>
                      <a:pt x="2956560" y="274674"/>
                    </a:cubicBezTo>
                    <a:cubicBezTo>
                      <a:pt x="3103347" y="250210"/>
                      <a:pt x="3017226" y="262232"/>
                      <a:pt x="3215640" y="244194"/>
                    </a:cubicBezTo>
                    <a:lnTo>
                      <a:pt x="3307080" y="213714"/>
                    </a:lnTo>
                    <a:cubicBezTo>
                      <a:pt x="3322320" y="208634"/>
                      <a:pt x="3336897" y="200746"/>
                      <a:pt x="3352800" y="198474"/>
                    </a:cubicBezTo>
                    <a:cubicBezTo>
                      <a:pt x="3439137" y="186140"/>
                      <a:pt x="3448584" y="188524"/>
                      <a:pt x="3520440" y="167994"/>
                    </a:cubicBezTo>
                    <a:cubicBezTo>
                      <a:pt x="3535886" y="163581"/>
                      <a:pt x="3551792" y="159938"/>
                      <a:pt x="3566160" y="152754"/>
                    </a:cubicBezTo>
                    <a:cubicBezTo>
                      <a:pt x="3582543" y="144563"/>
                      <a:pt x="3594209" y="127093"/>
                      <a:pt x="3611880" y="122274"/>
                    </a:cubicBezTo>
                    <a:cubicBezTo>
                      <a:pt x="3651393" y="111498"/>
                      <a:pt x="3693203" y="112447"/>
                      <a:pt x="3733800" y="107034"/>
                    </a:cubicBezTo>
                    <a:cubicBezTo>
                      <a:pt x="3769406" y="102287"/>
                      <a:pt x="3805138" y="98220"/>
                      <a:pt x="3840480" y="91794"/>
                    </a:cubicBezTo>
                    <a:cubicBezTo>
                      <a:pt x="3951463" y="71615"/>
                      <a:pt x="3851208" y="76227"/>
                      <a:pt x="3992880" y="61314"/>
                    </a:cubicBezTo>
                    <a:cubicBezTo>
                      <a:pt x="4058751" y="54380"/>
                      <a:pt x="4124960" y="51154"/>
                      <a:pt x="4191000" y="46074"/>
                    </a:cubicBezTo>
                    <a:cubicBezTo>
                      <a:pt x="4216400" y="40994"/>
                      <a:pt x="4242946" y="39929"/>
                      <a:pt x="4267200" y="30834"/>
                    </a:cubicBezTo>
                    <a:cubicBezTo>
                      <a:pt x="4284350" y="24403"/>
                      <a:pt x="4294853" y="3365"/>
                      <a:pt x="4312920" y="354"/>
                    </a:cubicBezTo>
                    <a:cubicBezTo>
                      <a:pt x="4328766" y="-2287"/>
                      <a:pt x="4343400" y="10514"/>
                      <a:pt x="4358640" y="15594"/>
                    </a:cubicBezTo>
                    <a:cubicBezTo>
                      <a:pt x="4363720" y="30834"/>
                      <a:pt x="4366696" y="46946"/>
                      <a:pt x="4373880" y="61314"/>
                    </a:cubicBezTo>
                    <a:cubicBezTo>
                      <a:pt x="4382071" y="77697"/>
                      <a:pt x="4401177" y="88997"/>
                      <a:pt x="4404360" y="107034"/>
                    </a:cubicBezTo>
                    <a:cubicBezTo>
                      <a:pt x="4416751" y="177250"/>
                      <a:pt x="4412505" y="249447"/>
                      <a:pt x="4419600" y="320394"/>
                    </a:cubicBezTo>
                    <a:cubicBezTo>
                      <a:pt x="4422675" y="351141"/>
                      <a:pt x="4429760" y="381354"/>
                      <a:pt x="4434840" y="411834"/>
                    </a:cubicBezTo>
                    <a:cubicBezTo>
                      <a:pt x="4429760" y="498194"/>
                      <a:pt x="4425991" y="584641"/>
                      <a:pt x="4419600" y="670914"/>
                    </a:cubicBezTo>
                    <a:cubicBezTo>
                      <a:pt x="4415829" y="721828"/>
                      <a:pt x="4430084" y="779215"/>
                      <a:pt x="4404360" y="823314"/>
                    </a:cubicBezTo>
                    <a:cubicBezTo>
                      <a:pt x="4388171" y="851066"/>
                      <a:pt x="4343400" y="843634"/>
                      <a:pt x="4312920" y="853794"/>
                    </a:cubicBezTo>
                    <a:cubicBezTo>
                      <a:pt x="4174194" y="900036"/>
                      <a:pt x="4393295" y="829103"/>
                      <a:pt x="4191000" y="884274"/>
                    </a:cubicBezTo>
                    <a:cubicBezTo>
                      <a:pt x="4160003" y="892728"/>
                      <a:pt x="4130040" y="904594"/>
                      <a:pt x="4099560" y="914754"/>
                    </a:cubicBezTo>
                    <a:lnTo>
                      <a:pt x="4053840" y="929994"/>
                    </a:lnTo>
                    <a:lnTo>
                      <a:pt x="2895600" y="899514"/>
                    </a:lnTo>
                    <a:cubicBezTo>
                      <a:pt x="2722805" y="899514"/>
                      <a:pt x="2550160" y="909674"/>
                      <a:pt x="2377440" y="914754"/>
                    </a:cubicBezTo>
                    <a:cubicBezTo>
                      <a:pt x="2346960" y="919834"/>
                      <a:pt x="2316165" y="923291"/>
                      <a:pt x="2286000" y="929994"/>
                    </a:cubicBezTo>
                    <a:cubicBezTo>
                      <a:pt x="2270318" y="933479"/>
                      <a:pt x="2256246" y="943460"/>
                      <a:pt x="2240280" y="945234"/>
                    </a:cubicBezTo>
                    <a:cubicBezTo>
                      <a:pt x="2164378" y="953668"/>
                      <a:pt x="2088028" y="958656"/>
                      <a:pt x="2011680" y="960474"/>
                    </a:cubicBezTo>
                    <a:lnTo>
                      <a:pt x="960120" y="975714"/>
                    </a:lnTo>
                    <a:cubicBezTo>
                      <a:pt x="811589" y="1012847"/>
                      <a:pt x="891480" y="999204"/>
                      <a:pt x="609600" y="975714"/>
                    </a:cubicBezTo>
                    <a:cubicBezTo>
                      <a:pt x="583786" y="973563"/>
                      <a:pt x="559156" y="963234"/>
                      <a:pt x="533400" y="960474"/>
                    </a:cubicBezTo>
                    <a:cubicBezTo>
                      <a:pt x="416787" y="947980"/>
                      <a:pt x="182880" y="929994"/>
                      <a:pt x="182880" y="929994"/>
                    </a:cubicBezTo>
                    <a:cubicBezTo>
                      <a:pt x="135397" y="914166"/>
                      <a:pt x="116131" y="905644"/>
                      <a:pt x="60960" y="899514"/>
                    </a:cubicBezTo>
                    <a:cubicBezTo>
                      <a:pt x="40764" y="897270"/>
                      <a:pt x="20320" y="899514"/>
                      <a:pt x="0" y="899514"/>
                    </a:cubicBezTo>
                  </a:path>
                </a:pathLst>
              </a:custGeom>
              <a:solidFill>
                <a:schemeClr val="accent6">
                  <a:lumMod val="75000"/>
                </a:schemeClr>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grpSp>
          <p:nvGrpSpPr>
            <p:cNvPr id="238" name="Group 237"/>
            <p:cNvGrpSpPr/>
            <p:nvPr/>
          </p:nvGrpSpPr>
          <p:grpSpPr>
            <a:xfrm>
              <a:off x="4775603" y="1846747"/>
              <a:ext cx="5288376" cy="4968552"/>
              <a:chOff x="4775603" y="1846747"/>
              <a:chExt cx="5288376" cy="4968552"/>
            </a:xfrm>
          </p:grpSpPr>
          <p:sp>
            <p:nvSpPr>
              <p:cNvPr id="219" name="Rectangle 218"/>
              <p:cNvSpPr/>
              <p:nvPr/>
            </p:nvSpPr>
            <p:spPr bwMode="auto">
              <a:xfrm>
                <a:off x="9078942" y="1846747"/>
                <a:ext cx="985037"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0" name="Rectangle 219"/>
              <p:cNvSpPr/>
              <p:nvPr/>
            </p:nvSpPr>
            <p:spPr bwMode="auto">
              <a:xfrm>
                <a:off x="4775603" y="1846747"/>
                <a:ext cx="441021"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1" name="Rectangle 220"/>
              <p:cNvSpPr/>
              <p:nvPr/>
            </p:nvSpPr>
            <p:spPr bwMode="auto">
              <a:xfrm>
                <a:off x="5061262" y="6210125"/>
                <a:ext cx="4017680" cy="605174"/>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grpSp>
      <p:cxnSp>
        <p:nvCxnSpPr>
          <p:cNvPr id="226" name="Straight Connector 225"/>
          <p:cNvCxnSpPr/>
          <p:nvPr/>
        </p:nvCxnSpPr>
        <p:spPr bwMode="auto">
          <a:xfrm>
            <a:off x="6920465" y="2059197"/>
            <a:ext cx="1776" cy="2241220"/>
          </a:xfrm>
          <a:prstGeom prst="line">
            <a:avLst/>
          </a:prstGeom>
          <a:solidFill>
            <a:schemeClr val="accent1"/>
          </a:solidFill>
          <a:ln w="508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11"/>
          </p:nvPr>
        </p:nvSpPr>
        <p:spPr/>
        <p:txBody>
          <a:bodyPr/>
          <a:lstStyle/>
          <a:p>
            <a:fld id="{93C116C7-04DA-429C-8C7C-4BF684B6DD14}" type="slidenum">
              <a:rPr lang="en-GB" smtClean="0"/>
              <a:pPr/>
              <a:t>6</a:t>
            </a:fld>
            <a:endParaRPr lang="en-GB" dirty="0"/>
          </a:p>
        </p:txBody>
      </p:sp>
      <p:grpSp>
        <p:nvGrpSpPr>
          <p:cNvPr id="237" name="Group 236"/>
          <p:cNvGrpSpPr/>
          <p:nvPr/>
        </p:nvGrpSpPr>
        <p:grpSpPr>
          <a:xfrm>
            <a:off x="221484" y="2068879"/>
            <a:ext cx="4543628" cy="4618142"/>
            <a:chOff x="239864" y="1956008"/>
            <a:chExt cx="4920686" cy="5001384"/>
          </a:xfrm>
        </p:grpSpPr>
        <p:sp>
          <p:nvSpPr>
            <p:cNvPr id="228" name="Freeform 227"/>
            <p:cNvSpPr/>
            <p:nvPr/>
          </p:nvSpPr>
          <p:spPr bwMode="auto">
            <a:xfrm>
              <a:off x="440283" y="1965916"/>
              <a:ext cx="4434840" cy="4709187"/>
            </a:xfrm>
            <a:custGeom>
              <a:avLst/>
              <a:gdLst>
                <a:gd name="connsiteX0" fmla="*/ 152400 w 4434840"/>
                <a:gd name="connsiteY0" fmla="*/ 30480 h 4709187"/>
                <a:gd name="connsiteX1" fmla="*/ 228600 w 4434840"/>
                <a:gd name="connsiteY1" fmla="*/ 60960 h 4709187"/>
                <a:gd name="connsiteX2" fmla="*/ 365760 w 4434840"/>
                <a:gd name="connsiteY2" fmla="*/ 30480 h 4709187"/>
                <a:gd name="connsiteX3" fmla="*/ 792480 w 4434840"/>
                <a:gd name="connsiteY3" fmla="*/ 0 h 4709187"/>
                <a:gd name="connsiteX4" fmla="*/ 960120 w 4434840"/>
                <a:gd name="connsiteY4" fmla="*/ 15240 h 4709187"/>
                <a:gd name="connsiteX5" fmla="*/ 1280160 w 4434840"/>
                <a:gd name="connsiteY5" fmla="*/ 45720 h 4709187"/>
                <a:gd name="connsiteX6" fmla="*/ 1341120 w 4434840"/>
                <a:gd name="connsiteY6" fmla="*/ 60960 h 4709187"/>
                <a:gd name="connsiteX7" fmla="*/ 1645920 w 4434840"/>
                <a:gd name="connsiteY7" fmla="*/ 30480 h 4709187"/>
                <a:gd name="connsiteX8" fmla="*/ 1874520 w 4434840"/>
                <a:gd name="connsiteY8" fmla="*/ 45720 h 4709187"/>
                <a:gd name="connsiteX9" fmla="*/ 1950720 w 4434840"/>
                <a:gd name="connsiteY9" fmla="*/ 60960 h 4709187"/>
                <a:gd name="connsiteX10" fmla="*/ 2407920 w 4434840"/>
                <a:gd name="connsiteY10" fmla="*/ 45720 h 4709187"/>
                <a:gd name="connsiteX11" fmla="*/ 2758440 w 4434840"/>
                <a:gd name="connsiteY11" fmla="*/ 45720 h 4709187"/>
                <a:gd name="connsiteX12" fmla="*/ 3215640 w 4434840"/>
                <a:gd name="connsiteY12" fmla="*/ 60960 h 4709187"/>
                <a:gd name="connsiteX13" fmla="*/ 3627120 w 4434840"/>
                <a:gd name="connsiteY13" fmla="*/ 45720 h 4709187"/>
                <a:gd name="connsiteX14" fmla="*/ 3672840 w 4434840"/>
                <a:gd name="connsiteY14" fmla="*/ 30480 h 4709187"/>
                <a:gd name="connsiteX15" fmla="*/ 4130040 w 4434840"/>
                <a:gd name="connsiteY15" fmla="*/ 45720 h 4709187"/>
                <a:gd name="connsiteX16" fmla="*/ 4373880 w 4434840"/>
                <a:gd name="connsiteY16" fmla="*/ 91440 h 4709187"/>
                <a:gd name="connsiteX17" fmla="*/ 4389120 w 4434840"/>
                <a:gd name="connsiteY17" fmla="*/ 137160 h 4709187"/>
                <a:gd name="connsiteX18" fmla="*/ 4404360 w 4434840"/>
                <a:gd name="connsiteY18" fmla="*/ 441960 h 4709187"/>
                <a:gd name="connsiteX19" fmla="*/ 4419600 w 4434840"/>
                <a:gd name="connsiteY19" fmla="*/ 487680 h 4709187"/>
                <a:gd name="connsiteX20" fmla="*/ 4434840 w 4434840"/>
                <a:gd name="connsiteY20" fmla="*/ 548640 h 4709187"/>
                <a:gd name="connsiteX21" fmla="*/ 4419600 w 4434840"/>
                <a:gd name="connsiteY21" fmla="*/ 1249680 h 4709187"/>
                <a:gd name="connsiteX22" fmla="*/ 4404360 w 4434840"/>
                <a:gd name="connsiteY22" fmla="*/ 1386840 h 4709187"/>
                <a:gd name="connsiteX23" fmla="*/ 4389120 w 4434840"/>
                <a:gd name="connsiteY23" fmla="*/ 1615440 h 4709187"/>
                <a:gd name="connsiteX24" fmla="*/ 4358640 w 4434840"/>
                <a:gd name="connsiteY24" fmla="*/ 1767840 h 4709187"/>
                <a:gd name="connsiteX25" fmla="*/ 4328160 w 4434840"/>
                <a:gd name="connsiteY25" fmla="*/ 1874520 h 4709187"/>
                <a:gd name="connsiteX26" fmla="*/ 4343400 w 4434840"/>
                <a:gd name="connsiteY26" fmla="*/ 2316480 h 4709187"/>
                <a:gd name="connsiteX27" fmla="*/ 4312920 w 4434840"/>
                <a:gd name="connsiteY27" fmla="*/ 3032760 h 4709187"/>
                <a:gd name="connsiteX28" fmla="*/ 4328160 w 4434840"/>
                <a:gd name="connsiteY28" fmla="*/ 3550920 h 4709187"/>
                <a:gd name="connsiteX29" fmla="*/ 4343400 w 4434840"/>
                <a:gd name="connsiteY29" fmla="*/ 3596640 h 4709187"/>
                <a:gd name="connsiteX30" fmla="*/ 4373880 w 4434840"/>
                <a:gd name="connsiteY30" fmla="*/ 3916680 h 4709187"/>
                <a:gd name="connsiteX31" fmla="*/ 4358640 w 4434840"/>
                <a:gd name="connsiteY31" fmla="*/ 4206240 h 4709187"/>
                <a:gd name="connsiteX32" fmla="*/ 4328160 w 4434840"/>
                <a:gd name="connsiteY32" fmla="*/ 4297680 h 4709187"/>
                <a:gd name="connsiteX33" fmla="*/ 4312920 w 4434840"/>
                <a:gd name="connsiteY33" fmla="*/ 4419600 h 4709187"/>
                <a:gd name="connsiteX34" fmla="*/ 4297680 w 4434840"/>
                <a:gd name="connsiteY34" fmla="*/ 4465320 h 4709187"/>
                <a:gd name="connsiteX35" fmla="*/ 4282440 w 4434840"/>
                <a:gd name="connsiteY35" fmla="*/ 4541520 h 4709187"/>
                <a:gd name="connsiteX36" fmla="*/ 4267200 w 4434840"/>
                <a:gd name="connsiteY36" fmla="*/ 4648200 h 4709187"/>
                <a:gd name="connsiteX37" fmla="*/ 4206240 w 4434840"/>
                <a:gd name="connsiteY37" fmla="*/ 4663440 h 4709187"/>
                <a:gd name="connsiteX38" fmla="*/ 3596640 w 4434840"/>
                <a:gd name="connsiteY38" fmla="*/ 4648200 h 4709187"/>
                <a:gd name="connsiteX39" fmla="*/ 3520440 w 4434840"/>
                <a:gd name="connsiteY39" fmla="*/ 4632960 h 4709187"/>
                <a:gd name="connsiteX40" fmla="*/ 3246120 w 4434840"/>
                <a:gd name="connsiteY40" fmla="*/ 4602480 h 4709187"/>
                <a:gd name="connsiteX41" fmla="*/ 1889760 w 4434840"/>
                <a:gd name="connsiteY41" fmla="*/ 4617720 h 4709187"/>
                <a:gd name="connsiteX42" fmla="*/ 1752600 w 4434840"/>
                <a:gd name="connsiteY42" fmla="*/ 4648200 h 4709187"/>
                <a:gd name="connsiteX43" fmla="*/ 1676400 w 4434840"/>
                <a:gd name="connsiteY43" fmla="*/ 4663440 h 4709187"/>
                <a:gd name="connsiteX44" fmla="*/ 1539240 w 4434840"/>
                <a:gd name="connsiteY44" fmla="*/ 4709160 h 4709187"/>
                <a:gd name="connsiteX45" fmla="*/ 670560 w 4434840"/>
                <a:gd name="connsiteY45" fmla="*/ 4678680 h 4709187"/>
                <a:gd name="connsiteX46" fmla="*/ 548640 w 4434840"/>
                <a:gd name="connsiteY46" fmla="*/ 4648200 h 4709187"/>
                <a:gd name="connsiteX47" fmla="*/ 502920 w 4434840"/>
                <a:gd name="connsiteY47" fmla="*/ 4632960 h 4709187"/>
                <a:gd name="connsiteX48" fmla="*/ 426720 w 4434840"/>
                <a:gd name="connsiteY48" fmla="*/ 4617720 h 4709187"/>
                <a:gd name="connsiteX49" fmla="*/ 365760 w 4434840"/>
                <a:gd name="connsiteY49" fmla="*/ 4602480 h 4709187"/>
                <a:gd name="connsiteX50" fmla="*/ 228600 w 4434840"/>
                <a:gd name="connsiteY50" fmla="*/ 4587240 h 4709187"/>
                <a:gd name="connsiteX51" fmla="*/ 137160 w 4434840"/>
                <a:gd name="connsiteY51" fmla="*/ 4556760 h 4709187"/>
                <a:gd name="connsiteX52" fmla="*/ 45720 w 4434840"/>
                <a:gd name="connsiteY52" fmla="*/ 4526280 h 4709187"/>
                <a:gd name="connsiteX53" fmla="*/ 15240 w 4434840"/>
                <a:gd name="connsiteY53" fmla="*/ 4389120 h 4709187"/>
                <a:gd name="connsiteX54" fmla="*/ 0 w 4434840"/>
                <a:gd name="connsiteY54" fmla="*/ 4343400 h 4709187"/>
                <a:gd name="connsiteX55" fmla="*/ 15240 w 4434840"/>
                <a:gd name="connsiteY55" fmla="*/ 4145280 h 4709187"/>
                <a:gd name="connsiteX56" fmla="*/ 30480 w 4434840"/>
                <a:gd name="connsiteY56" fmla="*/ 4069080 h 4709187"/>
                <a:gd name="connsiteX57" fmla="*/ 0 w 4434840"/>
                <a:gd name="connsiteY57" fmla="*/ 3291840 h 4709187"/>
                <a:gd name="connsiteX58" fmla="*/ 15240 w 4434840"/>
                <a:gd name="connsiteY58" fmla="*/ 1859280 h 4709187"/>
                <a:gd name="connsiteX59" fmla="*/ 30480 w 4434840"/>
                <a:gd name="connsiteY59" fmla="*/ 1783080 h 4709187"/>
                <a:gd name="connsiteX60" fmla="*/ 45720 w 4434840"/>
                <a:gd name="connsiteY60" fmla="*/ 1569720 h 4709187"/>
                <a:gd name="connsiteX61" fmla="*/ 60960 w 4434840"/>
                <a:gd name="connsiteY61" fmla="*/ 1402080 h 4709187"/>
                <a:gd name="connsiteX62" fmla="*/ 60960 w 4434840"/>
                <a:gd name="connsiteY62" fmla="*/ 243840 h 4709187"/>
                <a:gd name="connsiteX63" fmla="*/ 76200 w 4434840"/>
                <a:gd name="connsiteY63" fmla="*/ 121920 h 4709187"/>
                <a:gd name="connsiteX64" fmla="*/ 76200 w 4434840"/>
                <a:gd name="connsiteY64" fmla="*/ 91440 h 470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840" h="4709187">
                  <a:moveTo>
                    <a:pt x="152400" y="30480"/>
                  </a:moveTo>
                  <a:cubicBezTo>
                    <a:pt x="177800" y="40640"/>
                    <a:pt x="201356" y="58483"/>
                    <a:pt x="228600" y="60960"/>
                  </a:cubicBezTo>
                  <a:cubicBezTo>
                    <a:pt x="347164" y="71739"/>
                    <a:pt x="284862" y="40592"/>
                    <a:pt x="365760" y="30480"/>
                  </a:cubicBezTo>
                  <a:cubicBezTo>
                    <a:pt x="413982" y="24452"/>
                    <a:pt x="758418" y="2271"/>
                    <a:pt x="792480" y="0"/>
                  </a:cubicBezTo>
                  <a:lnTo>
                    <a:pt x="960120" y="15240"/>
                  </a:lnTo>
                  <a:lnTo>
                    <a:pt x="1280160" y="45720"/>
                  </a:lnTo>
                  <a:cubicBezTo>
                    <a:pt x="1300480" y="50800"/>
                    <a:pt x="1320175" y="60960"/>
                    <a:pt x="1341120" y="60960"/>
                  </a:cubicBezTo>
                  <a:cubicBezTo>
                    <a:pt x="1567687" y="60960"/>
                    <a:pt x="1527146" y="70071"/>
                    <a:pt x="1645920" y="30480"/>
                  </a:cubicBezTo>
                  <a:cubicBezTo>
                    <a:pt x="1722120" y="35560"/>
                    <a:pt x="1798530" y="38121"/>
                    <a:pt x="1874520" y="45720"/>
                  </a:cubicBezTo>
                  <a:cubicBezTo>
                    <a:pt x="1900294" y="48297"/>
                    <a:pt x="1924817" y="60960"/>
                    <a:pt x="1950720" y="60960"/>
                  </a:cubicBezTo>
                  <a:cubicBezTo>
                    <a:pt x="2103205" y="60960"/>
                    <a:pt x="2255520" y="50800"/>
                    <a:pt x="2407920" y="45720"/>
                  </a:cubicBezTo>
                  <a:cubicBezTo>
                    <a:pt x="2565381" y="6355"/>
                    <a:pt x="2435350" y="32533"/>
                    <a:pt x="2758440" y="45720"/>
                  </a:cubicBezTo>
                  <a:lnTo>
                    <a:pt x="3215640" y="60960"/>
                  </a:lnTo>
                  <a:cubicBezTo>
                    <a:pt x="3352800" y="55880"/>
                    <a:pt x="3490170" y="54850"/>
                    <a:pt x="3627120" y="45720"/>
                  </a:cubicBezTo>
                  <a:cubicBezTo>
                    <a:pt x="3643149" y="44651"/>
                    <a:pt x="3656776" y="30480"/>
                    <a:pt x="3672840" y="30480"/>
                  </a:cubicBezTo>
                  <a:cubicBezTo>
                    <a:pt x="3825325" y="30480"/>
                    <a:pt x="3977640" y="40640"/>
                    <a:pt x="4130040" y="45720"/>
                  </a:cubicBezTo>
                  <a:cubicBezTo>
                    <a:pt x="4181365" y="52136"/>
                    <a:pt x="4326948" y="65367"/>
                    <a:pt x="4373880" y="91440"/>
                  </a:cubicBezTo>
                  <a:cubicBezTo>
                    <a:pt x="4387923" y="99242"/>
                    <a:pt x="4384040" y="121920"/>
                    <a:pt x="4389120" y="137160"/>
                  </a:cubicBezTo>
                  <a:cubicBezTo>
                    <a:pt x="4394200" y="238760"/>
                    <a:pt x="4395547" y="340616"/>
                    <a:pt x="4404360" y="441960"/>
                  </a:cubicBezTo>
                  <a:cubicBezTo>
                    <a:pt x="4405752" y="457964"/>
                    <a:pt x="4415187" y="472234"/>
                    <a:pt x="4419600" y="487680"/>
                  </a:cubicBezTo>
                  <a:cubicBezTo>
                    <a:pt x="4425354" y="507819"/>
                    <a:pt x="4429760" y="528320"/>
                    <a:pt x="4434840" y="548640"/>
                  </a:cubicBezTo>
                  <a:cubicBezTo>
                    <a:pt x="4429760" y="782320"/>
                    <a:pt x="4428094" y="1016099"/>
                    <a:pt x="4419600" y="1249680"/>
                  </a:cubicBezTo>
                  <a:cubicBezTo>
                    <a:pt x="4417928" y="1295651"/>
                    <a:pt x="4408180" y="1340998"/>
                    <a:pt x="4404360" y="1386840"/>
                  </a:cubicBezTo>
                  <a:cubicBezTo>
                    <a:pt x="4398018" y="1462945"/>
                    <a:pt x="4398219" y="1539615"/>
                    <a:pt x="4389120" y="1615440"/>
                  </a:cubicBezTo>
                  <a:cubicBezTo>
                    <a:pt x="4382948" y="1666877"/>
                    <a:pt x="4375023" y="1718692"/>
                    <a:pt x="4358640" y="1767840"/>
                  </a:cubicBezTo>
                  <a:cubicBezTo>
                    <a:pt x="4336776" y="1833431"/>
                    <a:pt x="4347296" y="1797975"/>
                    <a:pt x="4328160" y="1874520"/>
                  </a:cubicBezTo>
                  <a:cubicBezTo>
                    <a:pt x="4333240" y="2021840"/>
                    <a:pt x="4343400" y="2169072"/>
                    <a:pt x="4343400" y="2316480"/>
                  </a:cubicBezTo>
                  <a:cubicBezTo>
                    <a:pt x="4343400" y="2956285"/>
                    <a:pt x="4397740" y="2778299"/>
                    <a:pt x="4312920" y="3032760"/>
                  </a:cubicBezTo>
                  <a:cubicBezTo>
                    <a:pt x="4318000" y="3205480"/>
                    <a:pt x="4318833" y="3378377"/>
                    <a:pt x="4328160" y="3550920"/>
                  </a:cubicBezTo>
                  <a:cubicBezTo>
                    <a:pt x="4329027" y="3566961"/>
                    <a:pt x="4340759" y="3580794"/>
                    <a:pt x="4343400" y="3596640"/>
                  </a:cubicBezTo>
                  <a:cubicBezTo>
                    <a:pt x="4354398" y="3662626"/>
                    <a:pt x="4369444" y="3863449"/>
                    <a:pt x="4373880" y="3916680"/>
                  </a:cubicBezTo>
                  <a:cubicBezTo>
                    <a:pt x="4368800" y="4013200"/>
                    <a:pt x="4370156" y="4110275"/>
                    <a:pt x="4358640" y="4206240"/>
                  </a:cubicBezTo>
                  <a:cubicBezTo>
                    <a:pt x="4354812" y="4238140"/>
                    <a:pt x="4328160" y="4297680"/>
                    <a:pt x="4328160" y="4297680"/>
                  </a:cubicBezTo>
                  <a:cubicBezTo>
                    <a:pt x="4323080" y="4338320"/>
                    <a:pt x="4320246" y="4379304"/>
                    <a:pt x="4312920" y="4419600"/>
                  </a:cubicBezTo>
                  <a:cubicBezTo>
                    <a:pt x="4310046" y="4435405"/>
                    <a:pt x="4301576" y="4449735"/>
                    <a:pt x="4297680" y="4465320"/>
                  </a:cubicBezTo>
                  <a:cubicBezTo>
                    <a:pt x="4291398" y="4490450"/>
                    <a:pt x="4286698" y="4515969"/>
                    <a:pt x="4282440" y="4541520"/>
                  </a:cubicBezTo>
                  <a:cubicBezTo>
                    <a:pt x="4276535" y="4576952"/>
                    <a:pt x="4286238" y="4617739"/>
                    <a:pt x="4267200" y="4648200"/>
                  </a:cubicBezTo>
                  <a:cubicBezTo>
                    <a:pt x="4256099" y="4665962"/>
                    <a:pt x="4226560" y="4658360"/>
                    <a:pt x="4206240" y="4663440"/>
                  </a:cubicBezTo>
                  <a:lnTo>
                    <a:pt x="3596640" y="4648200"/>
                  </a:lnTo>
                  <a:cubicBezTo>
                    <a:pt x="3570763" y="4647050"/>
                    <a:pt x="3546143" y="4636173"/>
                    <a:pt x="3520440" y="4632960"/>
                  </a:cubicBezTo>
                  <a:cubicBezTo>
                    <a:pt x="2928692" y="4558991"/>
                    <a:pt x="3656952" y="4661170"/>
                    <a:pt x="3246120" y="4602480"/>
                  </a:cubicBezTo>
                  <a:lnTo>
                    <a:pt x="1889760" y="4617720"/>
                  </a:lnTo>
                  <a:cubicBezTo>
                    <a:pt x="1798175" y="4619648"/>
                    <a:pt x="1819472" y="4631482"/>
                    <a:pt x="1752600" y="4648200"/>
                  </a:cubicBezTo>
                  <a:cubicBezTo>
                    <a:pt x="1727470" y="4654482"/>
                    <a:pt x="1701800" y="4658360"/>
                    <a:pt x="1676400" y="4663440"/>
                  </a:cubicBezTo>
                  <a:cubicBezTo>
                    <a:pt x="1628439" y="4687420"/>
                    <a:pt x="1596480" y="4710083"/>
                    <a:pt x="1539240" y="4709160"/>
                  </a:cubicBezTo>
                  <a:cubicBezTo>
                    <a:pt x="1249539" y="4704487"/>
                    <a:pt x="670560" y="4678680"/>
                    <a:pt x="670560" y="4678680"/>
                  </a:cubicBezTo>
                  <a:cubicBezTo>
                    <a:pt x="629920" y="4668520"/>
                    <a:pt x="588381" y="4661447"/>
                    <a:pt x="548640" y="4648200"/>
                  </a:cubicBezTo>
                  <a:cubicBezTo>
                    <a:pt x="533400" y="4643120"/>
                    <a:pt x="518505" y="4636856"/>
                    <a:pt x="502920" y="4632960"/>
                  </a:cubicBezTo>
                  <a:cubicBezTo>
                    <a:pt x="477790" y="4626678"/>
                    <a:pt x="452006" y="4623339"/>
                    <a:pt x="426720" y="4617720"/>
                  </a:cubicBezTo>
                  <a:cubicBezTo>
                    <a:pt x="406273" y="4613176"/>
                    <a:pt x="386462" y="4605665"/>
                    <a:pt x="365760" y="4602480"/>
                  </a:cubicBezTo>
                  <a:cubicBezTo>
                    <a:pt x="320294" y="4595485"/>
                    <a:pt x="274320" y="4592320"/>
                    <a:pt x="228600" y="4587240"/>
                  </a:cubicBezTo>
                  <a:lnTo>
                    <a:pt x="137160" y="4556760"/>
                  </a:lnTo>
                  <a:lnTo>
                    <a:pt x="45720" y="4526280"/>
                  </a:lnTo>
                  <a:cubicBezTo>
                    <a:pt x="35244" y="4473902"/>
                    <a:pt x="29588" y="4439339"/>
                    <a:pt x="15240" y="4389120"/>
                  </a:cubicBezTo>
                  <a:cubicBezTo>
                    <a:pt x="10827" y="4373674"/>
                    <a:pt x="5080" y="4358640"/>
                    <a:pt x="0" y="4343400"/>
                  </a:cubicBezTo>
                  <a:cubicBezTo>
                    <a:pt x="5080" y="4277360"/>
                    <a:pt x="7926" y="4211110"/>
                    <a:pt x="15240" y="4145280"/>
                  </a:cubicBezTo>
                  <a:cubicBezTo>
                    <a:pt x="18101" y="4119535"/>
                    <a:pt x="30480" y="4094983"/>
                    <a:pt x="30480" y="4069080"/>
                  </a:cubicBezTo>
                  <a:cubicBezTo>
                    <a:pt x="30480" y="3368223"/>
                    <a:pt x="91340" y="3565860"/>
                    <a:pt x="0" y="3291840"/>
                  </a:cubicBezTo>
                  <a:cubicBezTo>
                    <a:pt x="5080" y="2814320"/>
                    <a:pt x="5595" y="2336730"/>
                    <a:pt x="15240" y="1859280"/>
                  </a:cubicBezTo>
                  <a:cubicBezTo>
                    <a:pt x="15763" y="1833382"/>
                    <a:pt x="27768" y="1808841"/>
                    <a:pt x="30480" y="1783080"/>
                  </a:cubicBezTo>
                  <a:cubicBezTo>
                    <a:pt x="37944" y="1712171"/>
                    <a:pt x="40034" y="1640794"/>
                    <a:pt x="45720" y="1569720"/>
                  </a:cubicBezTo>
                  <a:cubicBezTo>
                    <a:pt x="50195" y="1513788"/>
                    <a:pt x="55880" y="1457960"/>
                    <a:pt x="60960" y="1402080"/>
                  </a:cubicBezTo>
                  <a:cubicBezTo>
                    <a:pt x="96958" y="250152"/>
                    <a:pt x="60960" y="1682930"/>
                    <a:pt x="60960" y="243840"/>
                  </a:cubicBezTo>
                  <a:cubicBezTo>
                    <a:pt x="60960" y="202884"/>
                    <a:pt x="72125" y="162673"/>
                    <a:pt x="76200" y="121920"/>
                  </a:cubicBezTo>
                  <a:cubicBezTo>
                    <a:pt x="77211" y="111810"/>
                    <a:pt x="76200" y="101600"/>
                    <a:pt x="76200" y="91440"/>
                  </a:cubicBezTo>
                </a:path>
              </a:pathLst>
            </a:cu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9" name="Rectangle 228"/>
            <p:cNvSpPr/>
            <p:nvPr/>
          </p:nvSpPr>
          <p:spPr bwMode="auto">
            <a:xfrm>
              <a:off x="239864" y="1988840"/>
              <a:ext cx="441021"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0" name="Rectangle 229"/>
            <p:cNvSpPr/>
            <p:nvPr/>
          </p:nvSpPr>
          <p:spPr bwMode="auto">
            <a:xfrm>
              <a:off x="4719529" y="1956008"/>
              <a:ext cx="441021"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1" name="Rectangle 230"/>
            <p:cNvSpPr/>
            <p:nvPr/>
          </p:nvSpPr>
          <p:spPr bwMode="auto">
            <a:xfrm>
              <a:off x="440283" y="6233446"/>
              <a:ext cx="4335320" cy="605174"/>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7" name="Oval 226"/>
            <p:cNvSpPr/>
            <p:nvPr/>
          </p:nvSpPr>
          <p:spPr bwMode="auto">
            <a:xfrm>
              <a:off x="2359124" y="3646947"/>
              <a:ext cx="1872208" cy="1014616"/>
            </a:xfrm>
            <a:prstGeom prst="ellipse">
              <a:avLst/>
            </a:prstGeom>
            <a:solidFill>
              <a:schemeClr val="tx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4" name="Oval 233"/>
            <p:cNvSpPr/>
            <p:nvPr/>
          </p:nvSpPr>
          <p:spPr bwMode="auto">
            <a:xfrm>
              <a:off x="1254446" y="3251044"/>
              <a:ext cx="804441" cy="507308"/>
            </a:xfrm>
            <a:prstGeom prst="ellipse">
              <a:avLst/>
            </a:prstGeom>
            <a:solidFill>
              <a:schemeClr val="tx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cxnSp>
        <p:nvCxnSpPr>
          <p:cNvPr id="236" name="Straight Connector 235"/>
          <p:cNvCxnSpPr/>
          <p:nvPr/>
        </p:nvCxnSpPr>
        <p:spPr bwMode="auto">
          <a:xfrm>
            <a:off x="3240912" y="2137440"/>
            <a:ext cx="3059" cy="1595674"/>
          </a:xfrm>
          <a:prstGeom prst="line">
            <a:avLst/>
          </a:prstGeom>
          <a:solidFill>
            <a:schemeClr val="accent1"/>
          </a:solidFill>
          <a:ln w="50800" cap="flat" cmpd="sng" algn="ctr">
            <a:solidFill>
              <a:schemeClr val="bg1"/>
            </a:solidFill>
            <a:prstDash val="solid"/>
            <a:round/>
            <a:headEnd type="none" w="med" len="med"/>
            <a:tailEnd type="none" w="med" len="med"/>
          </a:ln>
          <a:effectLst/>
        </p:spPr>
      </p:cxnSp>
      <p:cxnSp>
        <p:nvCxnSpPr>
          <p:cNvPr id="243" name="Straight Connector 242"/>
          <p:cNvCxnSpPr/>
          <p:nvPr/>
        </p:nvCxnSpPr>
        <p:spPr bwMode="auto">
          <a:xfrm>
            <a:off x="3242196" y="2099196"/>
            <a:ext cx="3059" cy="1866527"/>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246" name="Rectangle 245"/>
          <p:cNvSpPr/>
          <p:nvPr/>
        </p:nvSpPr>
        <p:spPr bwMode="auto">
          <a:xfrm>
            <a:off x="6962807" y="3459296"/>
            <a:ext cx="853282" cy="3383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dirty="0">
                <a:latin typeface="Arial Narrow" panose="020B0606020202030204" pitchFamily="34" charset="0"/>
                <a:ea typeface="ヒラギノ角ゴ Pro W3" pitchFamily="48" charset="-128"/>
              </a:rPr>
              <a:t>Gas</a:t>
            </a:r>
          </a:p>
        </p:txBody>
      </p:sp>
      <p:sp>
        <p:nvSpPr>
          <p:cNvPr id="247" name="Rectangle 246"/>
          <p:cNvSpPr/>
          <p:nvPr/>
        </p:nvSpPr>
        <p:spPr bwMode="auto">
          <a:xfrm>
            <a:off x="6976740" y="3822044"/>
            <a:ext cx="853282" cy="3383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dirty="0">
                <a:latin typeface="Arial Narrow" panose="020B0606020202030204" pitchFamily="34" charset="0"/>
                <a:ea typeface="ヒラギノ角ゴ Pro W3" pitchFamily="48" charset="-128"/>
              </a:rPr>
              <a:t>Oil</a:t>
            </a:r>
          </a:p>
        </p:txBody>
      </p:sp>
      <p:sp>
        <p:nvSpPr>
          <p:cNvPr id="248" name="Rectangle 247"/>
          <p:cNvSpPr/>
          <p:nvPr/>
        </p:nvSpPr>
        <p:spPr bwMode="auto">
          <a:xfrm>
            <a:off x="5277065" y="4217517"/>
            <a:ext cx="853282" cy="3383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b="1" dirty="0">
                <a:latin typeface="Arial Narrow" panose="020B0606020202030204" pitchFamily="34" charset="0"/>
                <a:ea typeface="ヒラギノ角ゴ Pro W3" pitchFamily="48" charset="-128"/>
              </a:rPr>
              <a:t>Water</a:t>
            </a:r>
          </a:p>
        </p:txBody>
      </p:sp>
      <p:sp>
        <p:nvSpPr>
          <p:cNvPr id="249" name="Rectangle 248"/>
          <p:cNvSpPr/>
          <p:nvPr/>
        </p:nvSpPr>
        <p:spPr bwMode="auto">
          <a:xfrm>
            <a:off x="2408104" y="3822044"/>
            <a:ext cx="1313764" cy="478373"/>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dirty="0">
                <a:solidFill>
                  <a:schemeClr val="bg1"/>
                </a:solidFill>
                <a:latin typeface="Arial Narrow" panose="020B0606020202030204" pitchFamily="34" charset="0"/>
                <a:ea typeface="ヒラギノ角ゴ Pro W3" pitchFamily="48" charset="-128"/>
              </a:rPr>
              <a:t>100 million barrels!</a:t>
            </a:r>
          </a:p>
        </p:txBody>
      </p:sp>
      <p:sp>
        <p:nvSpPr>
          <p:cNvPr id="41" name="Rectangle 40"/>
          <p:cNvSpPr/>
          <p:nvPr/>
        </p:nvSpPr>
        <p:spPr bwMode="auto">
          <a:xfrm>
            <a:off x="7144725" y="3065202"/>
            <a:ext cx="1017748" cy="333236"/>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dirty="0">
                <a:latin typeface="Arial Narrow" panose="020B0606020202030204" pitchFamily="34" charset="0"/>
                <a:ea typeface="ヒラギノ角ゴ Pro W3" pitchFamily="48" charset="-128"/>
              </a:rPr>
              <a:t>Cap Rock</a:t>
            </a:r>
          </a:p>
        </p:txBody>
      </p:sp>
      <p:sp>
        <p:nvSpPr>
          <p:cNvPr id="49" name="Rectangle 48"/>
          <p:cNvSpPr/>
          <p:nvPr/>
        </p:nvSpPr>
        <p:spPr bwMode="auto">
          <a:xfrm>
            <a:off x="6934296" y="1240929"/>
            <a:ext cx="1499245" cy="333236"/>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r" defTabSz="844357" eaLnBrk="0" fontAlgn="base" hangingPunct="0">
              <a:spcBef>
                <a:spcPct val="0"/>
              </a:spcBef>
              <a:spcAft>
                <a:spcPct val="0"/>
              </a:spcAft>
            </a:pPr>
            <a:r>
              <a:rPr lang="en-US" sz="1662" dirty="0">
                <a:latin typeface="Arial Narrow" panose="020B0606020202030204" pitchFamily="34" charset="0"/>
                <a:ea typeface="ヒラギノ角ゴ Pro W3" pitchFamily="48" charset="-128"/>
              </a:rPr>
              <a:t>The Formation</a:t>
            </a:r>
          </a:p>
        </p:txBody>
      </p:sp>
      <p:sp>
        <p:nvSpPr>
          <p:cNvPr id="10" name="Left Brace 9"/>
          <p:cNvSpPr/>
          <p:nvPr/>
        </p:nvSpPr>
        <p:spPr bwMode="auto">
          <a:xfrm flipH="1">
            <a:off x="8613907" y="3110735"/>
            <a:ext cx="291288" cy="1545810"/>
          </a:xfrm>
          <a:prstGeom prst="leftBrace">
            <a:avLst>
              <a:gd name="adj1" fmla="val 24436"/>
              <a:gd name="adj2" fmla="val 50000"/>
            </a:avLst>
          </a:prstGeom>
          <a:noFill/>
          <a:ln w="9525" cap="flat" cmpd="sng" algn="ctr">
            <a:solidFill>
              <a:schemeClr val="tx1"/>
            </a:solid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a:latin typeface="Univers 57 Condensed" pitchFamily="34" charset="0"/>
              <a:ea typeface="ヒラギノ角ゴ Pro W3" pitchFamily="48" charset="-128"/>
            </a:endParaRPr>
          </a:p>
        </p:txBody>
      </p:sp>
      <p:cxnSp>
        <p:nvCxnSpPr>
          <p:cNvPr id="12" name="Elbow Connector 11"/>
          <p:cNvCxnSpPr>
            <a:stCxn id="49" idx="3"/>
            <a:endCxn id="10" idx="1"/>
          </p:cNvCxnSpPr>
          <p:nvPr/>
        </p:nvCxnSpPr>
        <p:spPr bwMode="auto">
          <a:xfrm>
            <a:off x="8433540" y="1407547"/>
            <a:ext cx="471655" cy="2476093"/>
          </a:xfrm>
          <a:prstGeom prst="bentConnector3">
            <a:avLst>
              <a:gd name="adj1" fmla="val 114918"/>
            </a:avLst>
          </a:prstGeom>
          <a:solidFill>
            <a:schemeClr val="accent1"/>
          </a:solidFill>
          <a:ln w="9525" cap="flat" cmpd="sng" algn="ctr">
            <a:solidFill>
              <a:schemeClr val="tx1"/>
            </a:solidFill>
            <a:prstDash val="solid"/>
            <a:round/>
            <a:headEnd type="none" w="med" len="med"/>
            <a:tailEnd type="none" w="med" len="med"/>
          </a:ln>
          <a:effectLst/>
        </p:spPr>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105" y="1614040"/>
            <a:ext cx="602562" cy="544360"/>
          </a:xfrm>
          <a:prstGeom prst="rect">
            <a:avLst/>
          </a:prstGeom>
        </p:spPr>
      </p:pic>
    </p:spTree>
    <p:extLst>
      <p:ext uri="{BB962C8B-B14F-4D97-AF65-F5344CB8AC3E}">
        <p14:creationId xmlns:p14="http://schemas.microsoft.com/office/powerpoint/2010/main" val="42081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wipe(up)">
                                      <p:cBhvr>
                                        <p:cTn id="7" dur="1000"/>
                                        <p:tgtEl>
                                          <p:spTgt spid="23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wipe(down)">
                                      <p:cBhvr>
                                        <p:cTn id="11" dur="1000"/>
                                        <p:tgtEl>
                                          <p:spTgt spid="2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
                                        </p:tgtEl>
                                        <p:attrNameLst>
                                          <p:attrName>style.visibility</p:attrName>
                                        </p:attrNameLst>
                                      </p:cBhvr>
                                      <p:to>
                                        <p:strVal val="visible"/>
                                      </p:to>
                                    </p:set>
                                    <p:animEffect transition="in" filter="fade">
                                      <p:cBhvr>
                                        <p:cTn id="32" dur="500"/>
                                        <p:tgtEl>
                                          <p:spTgt spid="2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7"/>
                                        </p:tgtEl>
                                        <p:attrNameLst>
                                          <p:attrName>style.visibility</p:attrName>
                                        </p:attrNameLst>
                                      </p:cBhvr>
                                      <p:to>
                                        <p:strVal val="visible"/>
                                      </p:to>
                                    </p:set>
                                    <p:animEffect transition="in" filter="fade">
                                      <p:cBhvr>
                                        <p:cTn id="35" dur="500"/>
                                        <p:tgtEl>
                                          <p:spTgt spid="2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8"/>
                                        </p:tgtEl>
                                        <p:attrNameLst>
                                          <p:attrName>style.visibility</p:attrName>
                                        </p:attrNameLst>
                                      </p:cBhvr>
                                      <p:to>
                                        <p:strVal val="visible"/>
                                      </p:to>
                                    </p:set>
                                    <p:animEffect transition="in" filter="fade">
                                      <p:cBhvr>
                                        <p:cTn id="38" dur="500"/>
                                        <p:tgtEl>
                                          <p:spTgt spid="2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47" grpId="0"/>
      <p:bldP spid="248" grpId="0"/>
      <p:bldP spid="41" grpId="0"/>
      <p:bldP spid="4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7711" y="436292"/>
            <a:ext cx="9017251"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Where does Oil and Gas Come From?</a:t>
            </a:r>
          </a:p>
        </p:txBody>
      </p:sp>
      <p:pic>
        <p:nvPicPr>
          <p:cNvPr id="5" name="Picture 182" descr="undergroundlak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6363"/>
            <a:ext cx="9144000" cy="5368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84"/>
          <p:cNvSpPr txBox="1">
            <a:spLocks noChangeArrowheads="1"/>
          </p:cNvSpPr>
          <p:nvPr/>
        </p:nvSpPr>
        <p:spPr bwMode="auto">
          <a:xfrm>
            <a:off x="430586" y="5791562"/>
            <a:ext cx="8191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i="1" dirty="0">
                <a:solidFill>
                  <a:srgbClr val="FFFF00"/>
                </a:solidFill>
                <a:effectLst>
                  <a:outerShdw blurRad="38100" dist="38100" dir="2700000" algn="tl">
                    <a:srgbClr val="000000"/>
                  </a:outerShdw>
                </a:effectLst>
                <a:latin typeface="Comic Sans MS" panose="030F0702030302020204" pitchFamily="66" charset="0"/>
              </a:rPr>
              <a:t>(NOT FROM UNDERGROUND LAKES!)</a:t>
            </a:r>
          </a:p>
        </p:txBody>
      </p:sp>
    </p:spTree>
    <p:extLst>
      <p:ext uri="{BB962C8B-B14F-4D97-AF65-F5344CB8AC3E}">
        <p14:creationId xmlns:p14="http://schemas.microsoft.com/office/powerpoint/2010/main" val="428469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8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7711" y="436292"/>
            <a:ext cx="9017251" cy="832082"/>
          </a:xfrm>
          <a:prstGeom prst="rect">
            <a:avLst/>
          </a:prstGeom>
        </p:spPr>
        <p:txBody>
          <a:bodyPr vert="horz" lIns="0" tIns="0" rIns="0" bIns="0" rtlCol="0" anchor="t" anchorCtr="0">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lnSpc>
                <a:spcPct val="90000"/>
              </a:lnSpc>
            </a:pPr>
            <a:r>
              <a:rPr lang="en-US" sz="3200" b="1" dirty="0">
                <a:latin typeface="Calibri"/>
                <a:cs typeface="Calibri"/>
              </a:rPr>
              <a:t>Where does Oil and Gas Come From?</a:t>
            </a:r>
          </a:p>
        </p:txBody>
      </p:sp>
      <p:grpSp>
        <p:nvGrpSpPr>
          <p:cNvPr id="962" name="Group 2"/>
          <p:cNvGrpSpPr>
            <a:grpSpLocks/>
          </p:cNvGrpSpPr>
          <p:nvPr/>
        </p:nvGrpSpPr>
        <p:grpSpPr bwMode="auto">
          <a:xfrm>
            <a:off x="131212" y="1378885"/>
            <a:ext cx="8903750" cy="5275412"/>
            <a:chOff x="-20" y="920"/>
            <a:chExt cx="5794" cy="3044"/>
          </a:xfrm>
        </p:grpSpPr>
        <p:sp>
          <p:nvSpPr>
            <p:cNvPr id="963" name="AutoShape 3"/>
            <p:cNvSpPr>
              <a:spLocks noChangeAspect="1" noChangeArrowheads="1" noTextEdit="1"/>
            </p:cNvSpPr>
            <p:nvPr/>
          </p:nvSpPr>
          <p:spPr bwMode="auto">
            <a:xfrm>
              <a:off x="-20" y="920"/>
              <a:ext cx="5794"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4" name="Freeform 4"/>
            <p:cNvSpPr>
              <a:spLocks/>
            </p:cNvSpPr>
            <p:nvPr/>
          </p:nvSpPr>
          <p:spPr bwMode="auto">
            <a:xfrm>
              <a:off x="-12" y="2401"/>
              <a:ext cx="5778" cy="574"/>
            </a:xfrm>
            <a:custGeom>
              <a:avLst/>
              <a:gdLst>
                <a:gd name="T0" fmla="*/ 392 w 5744"/>
                <a:gd name="T1" fmla="*/ 538 h 590"/>
                <a:gd name="T2" fmla="*/ 588 w 5744"/>
                <a:gd name="T3" fmla="*/ 567 h 590"/>
                <a:gd name="T4" fmla="*/ 694 w 5744"/>
                <a:gd name="T5" fmla="*/ 558 h 590"/>
                <a:gd name="T6" fmla="*/ 862 w 5744"/>
                <a:gd name="T7" fmla="*/ 508 h 590"/>
                <a:gd name="T8" fmla="*/ 964 w 5744"/>
                <a:gd name="T9" fmla="*/ 486 h 590"/>
                <a:gd name="T10" fmla="*/ 1063 w 5744"/>
                <a:gd name="T11" fmla="*/ 498 h 590"/>
                <a:gd name="T12" fmla="*/ 1223 w 5744"/>
                <a:gd name="T13" fmla="*/ 552 h 590"/>
                <a:gd name="T14" fmla="*/ 1316 w 5744"/>
                <a:gd name="T15" fmla="*/ 564 h 590"/>
                <a:gd name="T16" fmla="*/ 1584 w 5744"/>
                <a:gd name="T17" fmla="*/ 548 h 590"/>
                <a:gd name="T18" fmla="*/ 2010 w 5744"/>
                <a:gd name="T19" fmla="*/ 503 h 590"/>
                <a:gd name="T20" fmla="*/ 2330 w 5744"/>
                <a:gd name="T21" fmla="*/ 496 h 590"/>
                <a:gd name="T22" fmla="*/ 2416 w 5744"/>
                <a:gd name="T23" fmla="*/ 529 h 590"/>
                <a:gd name="T24" fmla="*/ 2547 w 5744"/>
                <a:gd name="T25" fmla="*/ 548 h 590"/>
                <a:gd name="T26" fmla="*/ 2742 w 5744"/>
                <a:gd name="T27" fmla="*/ 570 h 590"/>
                <a:gd name="T28" fmla="*/ 2846 w 5744"/>
                <a:gd name="T29" fmla="*/ 561 h 590"/>
                <a:gd name="T30" fmla="*/ 2984 w 5744"/>
                <a:gd name="T31" fmla="*/ 515 h 590"/>
                <a:gd name="T32" fmla="*/ 3091 w 5744"/>
                <a:gd name="T33" fmla="*/ 477 h 590"/>
                <a:gd name="T34" fmla="*/ 3280 w 5744"/>
                <a:gd name="T35" fmla="*/ 484 h 590"/>
                <a:gd name="T36" fmla="*/ 3584 w 5744"/>
                <a:gd name="T37" fmla="*/ 529 h 590"/>
                <a:gd name="T38" fmla="*/ 3781 w 5744"/>
                <a:gd name="T39" fmla="*/ 555 h 590"/>
                <a:gd name="T40" fmla="*/ 4119 w 5744"/>
                <a:gd name="T41" fmla="*/ 506 h 590"/>
                <a:gd name="T42" fmla="*/ 4276 w 5744"/>
                <a:gd name="T43" fmla="*/ 493 h 590"/>
                <a:gd name="T44" fmla="*/ 4436 w 5744"/>
                <a:gd name="T45" fmla="*/ 466 h 590"/>
                <a:gd name="T46" fmla="*/ 4488 w 5744"/>
                <a:gd name="T47" fmla="*/ 484 h 590"/>
                <a:gd name="T48" fmla="*/ 4600 w 5744"/>
                <a:gd name="T49" fmla="*/ 552 h 590"/>
                <a:gd name="T50" fmla="*/ 4687 w 5744"/>
                <a:gd name="T51" fmla="*/ 573 h 590"/>
                <a:gd name="T52" fmla="*/ 4839 w 5744"/>
                <a:gd name="T53" fmla="*/ 585 h 590"/>
                <a:gd name="T54" fmla="*/ 5016 w 5744"/>
                <a:gd name="T55" fmla="*/ 584 h 590"/>
                <a:gd name="T56" fmla="*/ 5119 w 5744"/>
                <a:gd name="T57" fmla="*/ 560 h 590"/>
                <a:gd name="T58" fmla="*/ 5292 w 5744"/>
                <a:gd name="T59" fmla="*/ 520 h 590"/>
                <a:gd name="T60" fmla="*/ 5462 w 5744"/>
                <a:gd name="T61" fmla="*/ 481 h 590"/>
                <a:gd name="T62" fmla="*/ 5632 w 5744"/>
                <a:gd name="T63" fmla="*/ 487 h 590"/>
                <a:gd name="T64" fmla="*/ 5744 w 5744"/>
                <a:gd name="T65" fmla="*/ 30 h 590"/>
                <a:gd name="T66" fmla="*/ 5618 w 5744"/>
                <a:gd name="T67" fmla="*/ 30 h 590"/>
                <a:gd name="T68" fmla="*/ 5454 w 5744"/>
                <a:gd name="T69" fmla="*/ 42 h 590"/>
                <a:gd name="T70" fmla="*/ 5332 w 5744"/>
                <a:gd name="T71" fmla="*/ 64 h 590"/>
                <a:gd name="T72" fmla="*/ 5018 w 5744"/>
                <a:gd name="T73" fmla="*/ 61 h 590"/>
                <a:gd name="T74" fmla="*/ 4787 w 5744"/>
                <a:gd name="T75" fmla="*/ 30 h 590"/>
                <a:gd name="T76" fmla="*/ 4519 w 5744"/>
                <a:gd name="T77" fmla="*/ 8 h 590"/>
                <a:gd name="T78" fmla="*/ 4442 w 5744"/>
                <a:gd name="T79" fmla="*/ 0 h 590"/>
                <a:gd name="T80" fmla="*/ 4097 w 5744"/>
                <a:gd name="T81" fmla="*/ 14 h 590"/>
                <a:gd name="T82" fmla="*/ 3383 w 5744"/>
                <a:gd name="T83" fmla="*/ 52 h 590"/>
                <a:gd name="T84" fmla="*/ 2959 w 5744"/>
                <a:gd name="T85" fmla="*/ 51 h 590"/>
                <a:gd name="T86" fmla="*/ 2620 w 5744"/>
                <a:gd name="T87" fmla="*/ 18 h 590"/>
                <a:gd name="T88" fmla="*/ 2442 w 5744"/>
                <a:gd name="T89" fmla="*/ 18 h 590"/>
                <a:gd name="T90" fmla="*/ 2383 w 5744"/>
                <a:gd name="T91" fmla="*/ 33 h 590"/>
                <a:gd name="T92" fmla="*/ 1821 w 5744"/>
                <a:gd name="T93" fmla="*/ 64 h 590"/>
                <a:gd name="T94" fmla="*/ 1769 w 5744"/>
                <a:gd name="T95" fmla="*/ 61 h 590"/>
                <a:gd name="T96" fmla="*/ 1724 w 5744"/>
                <a:gd name="T97" fmla="*/ 54 h 590"/>
                <a:gd name="T98" fmla="*/ 1377 w 5744"/>
                <a:gd name="T99" fmla="*/ 22 h 590"/>
                <a:gd name="T100" fmla="*/ 1185 w 5744"/>
                <a:gd name="T101" fmla="*/ 17 h 590"/>
                <a:gd name="T102" fmla="*/ 803 w 5744"/>
                <a:gd name="T103" fmla="*/ 68 h 590"/>
                <a:gd name="T104" fmla="*/ 0 w 5744"/>
                <a:gd name="T105" fmla="*/ 511 h 590"/>
                <a:gd name="T106" fmla="*/ 164 w 5744"/>
                <a:gd name="T107" fmla="*/ 492 h 590"/>
                <a:gd name="T108" fmla="*/ 276 w 5744"/>
                <a:gd name="T109" fmla="*/ 49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44" h="590">
                  <a:moveTo>
                    <a:pt x="300" y="505"/>
                  </a:moveTo>
                  <a:lnTo>
                    <a:pt x="300" y="505"/>
                  </a:lnTo>
                  <a:lnTo>
                    <a:pt x="325" y="515"/>
                  </a:lnTo>
                  <a:lnTo>
                    <a:pt x="357" y="527"/>
                  </a:lnTo>
                  <a:lnTo>
                    <a:pt x="392" y="538"/>
                  </a:lnTo>
                  <a:lnTo>
                    <a:pt x="434" y="548"/>
                  </a:lnTo>
                  <a:lnTo>
                    <a:pt x="477" y="557"/>
                  </a:lnTo>
                  <a:lnTo>
                    <a:pt x="521" y="563"/>
                  </a:lnTo>
                  <a:lnTo>
                    <a:pt x="566" y="567"/>
                  </a:lnTo>
                  <a:lnTo>
                    <a:pt x="588" y="567"/>
                  </a:lnTo>
                  <a:lnTo>
                    <a:pt x="609" y="567"/>
                  </a:lnTo>
                  <a:lnTo>
                    <a:pt x="609" y="567"/>
                  </a:lnTo>
                  <a:lnTo>
                    <a:pt x="631" y="567"/>
                  </a:lnTo>
                  <a:lnTo>
                    <a:pt x="653" y="564"/>
                  </a:lnTo>
                  <a:lnTo>
                    <a:pt x="694" y="558"/>
                  </a:lnTo>
                  <a:lnTo>
                    <a:pt x="732" y="549"/>
                  </a:lnTo>
                  <a:lnTo>
                    <a:pt x="767" y="539"/>
                  </a:lnTo>
                  <a:lnTo>
                    <a:pt x="799" y="530"/>
                  </a:lnTo>
                  <a:lnTo>
                    <a:pt x="826" y="520"/>
                  </a:lnTo>
                  <a:lnTo>
                    <a:pt x="862" y="508"/>
                  </a:lnTo>
                  <a:lnTo>
                    <a:pt x="862" y="508"/>
                  </a:lnTo>
                  <a:lnTo>
                    <a:pt x="892" y="499"/>
                  </a:lnTo>
                  <a:lnTo>
                    <a:pt x="911" y="493"/>
                  </a:lnTo>
                  <a:lnTo>
                    <a:pt x="937" y="489"/>
                  </a:lnTo>
                  <a:lnTo>
                    <a:pt x="964" y="486"/>
                  </a:lnTo>
                  <a:lnTo>
                    <a:pt x="982" y="486"/>
                  </a:lnTo>
                  <a:lnTo>
                    <a:pt x="1000" y="487"/>
                  </a:lnTo>
                  <a:lnTo>
                    <a:pt x="1020" y="490"/>
                  </a:lnTo>
                  <a:lnTo>
                    <a:pt x="1041" y="493"/>
                  </a:lnTo>
                  <a:lnTo>
                    <a:pt x="1063" y="498"/>
                  </a:lnTo>
                  <a:lnTo>
                    <a:pt x="1089" y="505"/>
                  </a:lnTo>
                  <a:lnTo>
                    <a:pt x="1089" y="505"/>
                  </a:lnTo>
                  <a:lnTo>
                    <a:pt x="1134" y="518"/>
                  </a:lnTo>
                  <a:lnTo>
                    <a:pt x="1172" y="532"/>
                  </a:lnTo>
                  <a:lnTo>
                    <a:pt x="1223" y="552"/>
                  </a:lnTo>
                  <a:lnTo>
                    <a:pt x="1245" y="558"/>
                  </a:lnTo>
                  <a:lnTo>
                    <a:pt x="1266" y="563"/>
                  </a:lnTo>
                  <a:lnTo>
                    <a:pt x="1288" y="566"/>
                  </a:lnTo>
                  <a:lnTo>
                    <a:pt x="1316" y="564"/>
                  </a:lnTo>
                  <a:lnTo>
                    <a:pt x="1316" y="564"/>
                  </a:lnTo>
                  <a:lnTo>
                    <a:pt x="1347" y="561"/>
                  </a:lnTo>
                  <a:lnTo>
                    <a:pt x="1381" y="560"/>
                  </a:lnTo>
                  <a:lnTo>
                    <a:pt x="1468" y="555"/>
                  </a:lnTo>
                  <a:lnTo>
                    <a:pt x="1521" y="552"/>
                  </a:lnTo>
                  <a:lnTo>
                    <a:pt x="1584" y="548"/>
                  </a:lnTo>
                  <a:lnTo>
                    <a:pt x="1655" y="541"/>
                  </a:lnTo>
                  <a:lnTo>
                    <a:pt x="1736" y="532"/>
                  </a:lnTo>
                  <a:lnTo>
                    <a:pt x="1736" y="532"/>
                  </a:lnTo>
                  <a:lnTo>
                    <a:pt x="1892" y="515"/>
                  </a:lnTo>
                  <a:lnTo>
                    <a:pt x="2010" y="503"/>
                  </a:lnTo>
                  <a:lnTo>
                    <a:pt x="2083" y="498"/>
                  </a:lnTo>
                  <a:lnTo>
                    <a:pt x="2109" y="496"/>
                  </a:lnTo>
                  <a:lnTo>
                    <a:pt x="2109" y="496"/>
                  </a:lnTo>
                  <a:lnTo>
                    <a:pt x="2330" y="496"/>
                  </a:lnTo>
                  <a:lnTo>
                    <a:pt x="2330" y="496"/>
                  </a:lnTo>
                  <a:lnTo>
                    <a:pt x="2339" y="499"/>
                  </a:lnTo>
                  <a:lnTo>
                    <a:pt x="2351" y="503"/>
                  </a:lnTo>
                  <a:lnTo>
                    <a:pt x="2367" y="511"/>
                  </a:lnTo>
                  <a:lnTo>
                    <a:pt x="2389" y="520"/>
                  </a:lnTo>
                  <a:lnTo>
                    <a:pt x="2416" y="529"/>
                  </a:lnTo>
                  <a:lnTo>
                    <a:pt x="2450" y="536"/>
                  </a:lnTo>
                  <a:lnTo>
                    <a:pt x="2493" y="544"/>
                  </a:lnTo>
                  <a:lnTo>
                    <a:pt x="2519" y="547"/>
                  </a:lnTo>
                  <a:lnTo>
                    <a:pt x="2547" y="548"/>
                  </a:lnTo>
                  <a:lnTo>
                    <a:pt x="2547" y="548"/>
                  </a:lnTo>
                  <a:lnTo>
                    <a:pt x="2598" y="552"/>
                  </a:lnTo>
                  <a:lnTo>
                    <a:pt x="2643" y="558"/>
                  </a:lnTo>
                  <a:lnTo>
                    <a:pt x="2685" y="564"/>
                  </a:lnTo>
                  <a:lnTo>
                    <a:pt x="2722" y="569"/>
                  </a:lnTo>
                  <a:lnTo>
                    <a:pt x="2742" y="570"/>
                  </a:lnTo>
                  <a:lnTo>
                    <a:pt x="2760" y="570"/>
                  </a:lnTo>
                  <a:lnTo>
                    <a:pt x="2779" y="570"/>
                  </a:lnTo>
                  <a:lnTo>
                    <a:pt x="2801" y="569"/>
                  </a:lnTo>
                  <a:lnTo>
                    <a:pt x="2823" y="566"/>
                  </a:lnTo>
                  <a:lnTo>
                    <a:pt x="2846" y="561"/>
                  </a:lnTo>
                  <a:lnTo>
                    <a:pt x="2870" y="555"/>
                  </a:lnTo>
                  <a:lnTo>
                    <a:pt x="2898" y="548"/>
                  </a:lnTo>
                  <a:lnTo>
                    <a:pt x="2898" y="548"/>
                  </a:lnTo>
                  <a:lnTo>
                    <a:pt x="2949" y="532"/>
                  </a:lnTo>
                  <a:lnTo>
                    <a:pt x="2984" y="515"/>
                  </a:lnTo>
                  <a:lnTo>
                    <a:pt x="3036" y="492"/>
                  </a:lnTo>
                  <a:lnTo>
                    <a:pt x="3055" y="483"/>
                  </a:lnTo>
                  <a:lnTo>
                    <a:pt x="3065" y="480"/>
                  </a:lnTo>
                  <a:lnTo>
                    <a:pt x="3077" y="478"/>
                  </a:lnTo>
                  <a:lnTo>
                    <a:pt x="3091" y="477"/>
                  </a:lnTo>
                  <a:lnTo>
                    <a:pt x="3105" y="475"/>
                  </a:lnTo>
                  <a:lnTo>
                    <a:pt x="3140" y="477"/>
                  </a:lnTo>
                  <a:lnTo>
                    <a:pt x="3140" y="477"/>
                  </a:lnTo>
                  <a:lnTo>
                    <a:pt x="3217" y="481"/>
                  </a:lnTo>
                  <a:lnTo>
                    <a:pt x="3280" y="484"/>
                  </a:lnTo>
                  <a:lnTo>
                    <a:pt x="3334" y="489"/>
                  </a:lnTo>
                  <a:lnTo>
                    <a:pt x="3377" y="493"/>
                  </a:lnTo>
                  <a:lnTo>
                    <a:pt x="3377" y="493"/>
                  </a:lnTo>
                  <a:lnTo>
                    <a:pt x="3456" y="506"/>
                  </a:lnTo>
                  <a:lnTo>
                    <a:pt x="3584" y="529"/>
                  </a:lnTo>
                  <a:lnTo>
                    <a:pt x="3649" y="539"/>
                  </a:lnTo>
                  <a:lnTo>
                    <a:pt x="3708" y="549"/>
                  </a:lnTo>
                  <a:lnTo>
                    <a:pt x="3754" y="554"/>
                  </a:lnTo>
                  <a:lnTo>
                    <a:pt x="3772" y="555"/>
                  </a:lnTo>
                  <a:lnTo>
                    <a:pt x="3781" y="555"/>
                  </a:lnTo>
                  <a:lnTo>
                    <a:pt x="3781" y="555"/>
                  </a:lnTo>
                  <a:lnTo>
                    <a:pt x="3854" y="545"/>
                  </a:lnTo>
                  <a:lnTo>
                    <a:pt x="3979" y="526"/>
                  </a:lnTo>
                  <a:lnTo>
                    <a:pt x="4050" y="515"/>
                  </a:lnTo>
                  <a:lnTo>
                    <a:pt x="4119" y="506"/>
                  </a:lnTo>
                  <a:lnTo>
                    <a:pt x="4182" y="500"/>
                  </a:lnTo>
                  <a:lnTo>
                    <a:pt x="4235" y="496"/>
                  </a:lnTo>
                  <a:lnTo>
                    <a:pt x="4235" y="496"/>
                  </a:lnTo>
                  <a:lnTo>
                    <a:pt x="4257" y="495"/>
                  </a:lnTo>
                  <a:lnTo>
                    <a:pt x="4276" y="493"/>
                  </a:lnTo>
                  <a:lnTo>
                    <a:pt x="4316" y="486"/>
                  </a:lnTo>
                  <a:lnTo>
                    <a:pt x="4381" y="471"/>
                  </a:lnTo>
                  <a:lnTo>
                    <a:pt x="4409" y="466"/>
                  </a:lnTo>
                  <a:lnTo>
                    <a:pt x="4422" y="465"/>
                  </a:lnTo>
                  <a:lnTo>
                    <a:pt x="4436" y="466"/>
                  </a:lnTo>
                  <a:lnTo>
                    <a:pt x="4448" y="468"/>
                  </a:lnTo>
                  <a:lnTo>
                    <a:pt x="4462" y="471"/>
                  </a:lnTo>
                  <a:lnTo>
                    <a:pt x="4474" y="477"/>
                  </a:lnTo>
                  <a:lnTo>
                    <a:pt x="4488" y="484"/>
                  </a:lnTo>
                  <a:lnTo>
                    <a:pt x="4488" y="484"/>
                  </a:lnTo>
                  <a:lnTo>
                    <a:pt x="4553" y="529"/>
                  </a:lnTo>
                  <a:lnTo>
                    <a:pt x="4568" y="538"/>
                  </a:lnTo>
                  <a:lnTo>
                    <a:pt x="4582" y="544"/>
                  </a:lnTo>
                  <a:lnTo>
                    <a:pt x="4582" y="544"/>
                  </a:lnTo>
                  <a:lnTo>
                    <a:pt x="4600" y="552"/>
                  </a:lnTo>
                  <a:lnTo>
                    <a:pt x="4610" y="557"/>
                  </a:lnTo>
                  <a:lnTo>
                    <a:pt x="4624" y="561"/>
                  </a:lnTo>
                  <a:lnTo>
                    <a:pt x="4641" y="566"/>
                  </a:lnTo>
                  <a:lnTo>
                    <a:pt x="4663" y="570"/>
                  </a:lnTo>
                  <a:lnTo>
                    <a:pt x="4687" y="573"/>
                  </a:lnTo>
                  <a:lnTo>
                    <a:pt x="4718" y="576"/>
                  </a:lnTo>
                  <a:lnTo>
                    <a:pt x="4718" y="576"/>
                  </a:lnTo>
                  <a:lnTo>
                    <a:pt x="4754" y="578"/>
                  </a:lnTo>
                  <a:lnTo>
                    <a:pt x="4795" y="581"/>
                  </a:lnTo>
                  <a:lnTo>
                    <a:pt x="4839" y="585"/>
                  </a:lnTo>
                  <a:lnTo>
                    <a:pt x="4884" y="588"/>
                  </a:lnTo>
                  <a:lnTo>
                    <a:pt x="4931" y="590"/>
                  </a:lnTo>
                  <a:lnTo>
                    <a:pt x="4975" y="588"/>
                  </a:lnTo>
                  <a:lnTo>
                    <a:pt x="4996" y="587"/>
                  </a:lnTo>
                  <a:lnTo>
                    <a:pt x="5016" y="584"/>
                  </a:lnTo>
                  <a:lnTo>
                    <a:pt x="5036" y="581"/>
                  </a:lnTo>
                  <a:lnTo>
                    <a:pt x="5056" y="576"/>
                  </a:lnTo>
                  <a:lnTo>
                    <a:pt x="5056" y="576"/>
                  </a:lnTo>
                  <a:lnTo>
                    <a:pt x="5089" y="566"/>
                  </a:lnTo>
                  <a:lnTo>
                    <a:pt x="5119" y="560"/>
                  </a:lnTo>
                  <a:lnTo>
                    <a:pt x="5174" y="548"/>
                  </a:lnTo>
                  <a:lnTo>
                    <a:pt x="5227" y="536"/>
                  </a:lnTo>
                  <a:lnTo>
                    <a:pt x="5259" y="530"/>
                  </a:lnTo>
                  <a:lnTo>
                    <a:pt x="5292" y="520"/>
                  </a:lnTo>
                  <a:lnTo>
                    <a:pt x="5292" y="520"/>
                  </a:lnTo>
                  <a:lnTo>
                    <a:pt x="5354" y="502"/>
                  </a:lnTo>
                  <a:lnTo>
                    <a:pt x="5379" y="495"/>
                  </a:lnTo>
                  <a:lnTo>
                    <a:pt x="5405" y="489"/>
                  </a:lnTo>
                  <a:lnTo>
                    <a:pt x="5432" y="484"/>
                  </a:lnTo>
                  <a:lnTo>
                    <a:pt x="5462" y="481"/>
                  </a:lnTo>
                  <a:lnTo>
                    <a:pt x="5500" y="480"/>
                  </a:lnTo>
                  <a:lnTo>
                    <a:pt x="5545" y="481"/>
                  </a:lnTo>
                  <a:lnTo>
                    <a:pt x="5545" y="481"/>
                  </a:lnTo>
                  <a:lnTo>
                    <a:pt x="5590" y="483"/>
                  </a:lnTo>
                  <a:lnTo>
                    <a:pt x="5632" y="487"/>
                  </a:lnTo>
                  <a:lnTo>
                    <a:pt x="5665" y="492"/>
                  </a:lnTo>
                  <a:lnTo>
                    <a:pt x="5693" y="496"/>
                  </a:lnTo>
                  <a:lnTo>
                    <a:pt x="5732" y="505"/>
                  </a:lnTo>
                  <a:lnTo>
                    <a:pt x="5744" y="508"/>
                  </a:lnTo>
                  <a:lnTo>
                    <a:pt x="5744" y="30"/>
                  </a:lnTo>
                  <a:lnTo>
                    <a:pt x="5744" y="30"/>
                  </a:lnTo>
                  <a:lnTo>
                    <a:pt x="5669" y="31"/>
                  </a:lnTo>
                  <a:lnTo>
                    <a:pt x="5636" y="31"/>
                  </a:lnTo>
                  <a:lnTo>
                    <a:pt x="5618" y="30"/>
                  </a:lnTo>
                  <a:lnTo>
                    <a:pt x="5618" y="30"/>
                  </a:lnTo>
                  <a:lnTo>
                    <a:pt x="5606" y="28"/>
                  </a:lnTo>
                  <a:lnTo>
                    <a:pt x="5588" y="30"/>
                  </a:lnTo>
                  <a:lnTo>
                    <a:pt x="5537" y="34"/>
                  </a:lnTo>
                  <a:lnTo>
                    <a:pt x="5484" y="39"/>
                  </a:lnTo>
                  <a:lnTo>
                    <a:pt x="5454" y="42"/>
                  </a:lnTo>
                  <a:lnTo>
                    <a:pt x="5454" y="42"/>
                  </a:lnTo>
                  <a:lnTo>
                    <a:pt x="5444" y="42"/>
                  </a:lnTo>
                  <a:lnTo>
                    <a:pt x="5428" y="46"/>
                  </a:lnTo>
                  <a:lnTo>
                    <a:pt x="5381" y="55"/>
                  </a:lnTo>
                  <a:lnTo>
                    <a:pt x="5332" y="64"/>
                  </a:lnTo>
                  <a:lnTo>
                    <a:pt x="5312" y="68"/>
                  </a:lnTo>
                  <a:lnTo>
                    <a:pt x="5296" y="68"/>
                  </a:lnTo>
                  <a:lnTo>
                    <a:pt x="5296" y="68"/>
                  </a:lnTo>
                  <a:lnTo>
                    <a:pt x="5146" y="66"/>
                  </a:lnTo>
                  <a:lnTo>
                    <a:pt x="5018" y="61"/>
                  </a:lnTo>
                  <a:lnTo>
                    <a:pt x="5018" y="61"/>
                  </a:lnTo>
                  <a:lnTo>
                    <a:pt x="4931" y="51"/>
                  </a:lnTo>
                  <a:lnTo>
                    <a:pt x="4856" y="40"/>
                  </a:lnTo>
                  <a:lnTo>
                    <a:pt x="4819" y="36"/>
                  </a:lnTo>
                  <a:lnTo>
                    <a:pt x="4787" y="30"/>
                  </a:lnTo>
                  <a:lnTo>
                    <a:pt x="4787" y="30"/>
                  </a:lnTo>
                  <a:lnTo>
                    <a:pt x="4752" y="24"/>
                  </a:lnTo>
                  <a:lnTo>
                    <a:pt x="4708" y="19"/>
                  </a:lnTo>
                  <a:lnTo>
                    <a:pt x="4608" y="12"/>
                  </a:lnTo>
                  <a:lnTo>
                    <a:pt x="4519" y="8"/>
                  </a:lnTo>
                  <a:lnTo>
                    <a:pt x="4486" y="5"/>
                  </a:lnTo>
                  <a:lnTo>
                    <a:pt x="4466" y="2"/>
                  </a:lnTo>
                  <a:lnTo>
                    <a:pt x="4466" y="2"/>
                  </a:lnTo>
                  <a:lnTo>
                    <a:pt x="4456" y="0"/>
                  </a:lnTo>
                  <a:lnTo>
                    <a:pt x="4442" y="0"/>
                  </a:lnTo>
                  <a:lnTo>
                    <a:pt x="4399" y="0"/>
                  </a:lnTo>
                  <a:lnTo>
                    <a:pt x="4282" y="5"/>
                  </a:lnTo>
                  <a:lnTo>
                    <a:pt x="4164" y="11"/>
                  </a:lnTo>
                  <a:lnTo>
                    <a:pt x="4097" y="14"/>
                  </a:lnTo>
                  <a:lnTo>
                    <a:pt x="4097" y="14"/>
                  </a:lnTo>
                  <a:lnTo>
                    <a:pt x="4014" y="19"/>
                  </a:lnTo>
                  <a:lnTo>
                    <a:pt x="3862" y="31"/>
                  </a:lnTo>
                  <a:lnTo>
                    <a:pt x="3651" y="49"/>
                  </a:lnTo>
                  <a:lnTo>
                    <a:pt x="3651" y="49"/>
                  </a:lnTo>
                  <a:lnTo>
                    <a:pt x="3383" y="52"/>
                  </a:lnTo>
                  <a:lnTo>
                    <a:pt x="3170" y="54"/>
                  </a:lnTo>
                  <a:lnTo>
                    <a:pt x="3077" y="54"/>
                  </a:lnTo>
                  <a:lnTo>
                    <a:pt x="3008" y="54"/>
                  </a:lnTo>
                  <a:lnTo>
                    <a:pt x="3008" y="54"/>
                  </a:lnTo>
                  <a:lnTo>
                    <a:pt x="2959" y="51"/>
                  </a:lnTo>
                  <a:lnTo>
                    <a:pt x="2917" y="48"/>
                  </a:lnTo>
                  <a:lnTo>
                    <a:pt x="2838" y="39"/>
                  </a:lnTo>
                  <a:lnTo>
                    <a:pt x="2748" y="27"/>
                  </a:lnTo>
                  <a:lnTo>
                    <a:pt x="2689" y="22"/>
                  </a:lnTo>
                  <a:lnTo>
                    <a:pt x="2620" y="18"/>
                  </a:lnTo>
                  <a:lnTo>
                    <a:pt x="2620" y="18"/>
                  </a:lnTo>
                  <a:lnTo>
                    <a:pt x="2552" y="15"/>
                  </a:lnTo>
                  <a:lnTo>
                    <a:pt x="2503" y="14"/>
                  </a:lnTo>
                  <a:lnTo>
                    <a:pt x="2468" y="15"/>
                  </a:lnTo>
                  <a:lnTo>
                    <a:pt x="2442" y="18"/>
                  </a:lnTo>
                  <a:lnTo>
                    <a:pt x="2424" y="22"/>
                  </a:lnTo>
                  <a:lnTo>
                    <a:pt x="2410" y="25"/>
                  </a:lnTo>
                  <a:lnTo>
                    <a:pt x="2399" y="30"/>
                  </a:lnTo>
                  <a:lnTo>
                    <a:pt x="2383" y="33"/>
                  </a:lnTo>
                  <a:lnTo>
                    <a:pt x="2383" y="33"/>
                  </a:lnTo>
                  <a:lnTo>
                    <a:pt x="2347" y="39"/>
                  </a:lnTo>
                  <a:lnTo>
                    <a:pt x="2292" y="42"/>
                  </a:lnTo>
                  <a:lnTo>
                    <a:pt x="1988" y="57"/>
                  </a:lnTo>
                  <a:lnTo>
                    <a:pt x="1988" y="57"/>
                  </a:lnTo>
                  <a:lnTo>
                    <a:pt x="1821" y="64"/>
                  </a:lnTo>
                  <a:lnTo>
                    <a:pt x="1783" y="66"/>
                  </a:lnTo>
                  <a:lnTo>
                    <a:pt x="1767" y="64"/>
                  </a:lnTo>
                  <a:lnTo>
                    <a:pt x="1765" y="64"/>
                  </a:lnTo>
                  <a:lnTo>
                    <a:pt x="1765" y="63"/>
                  </a:lnTo>
                  <a:lnTo>
                    <a:pt x="1769" y="61"/>
                  </a:lnTo>
                  <a:lnTo>
                    <a:pt x="1769" y="60"/>
                  </a:lnTo>
                  <a:lnTo>
                    <a:pt x="1767" y="60"/>
                  </a:lnTo>
                  <a:lnTo>
                    <a:pt x="1757" y="57"/>
                  </a:lnTo>
                  <a:lnTo>
                    <a:pt x="1757" y="57"/>
                  </a:lnTo>
                  <a:lnTo>
                    <a:pt x="1724" y="54"/>
                  </a:lnTo>
                  <a:lnTo>
                    <a:pt x="1684" y="49"/>
                  </a:lnTo>
                  <a:lnTo>
                    <a:pt x="1619" y="43"/>
                  </a:lnTo>
                  <a:lnTo>
                    <a:pt x="1499" y="33"/>
                  </a:lnTo>
                  <a:lnTo>
                    <a:pt x="1499" y="33"/>
                  </a:lnTo>
                  <a:lnTo>
                    <a:pt x="1377" y="22"/>
                  </a:lnTo>
                  <a:lnTo>
                    <a:pt x="1306" y="15"/>
                  </a:lnTo>
                  <a:lnTo>
                    <a:pt x="1270" y="11"/>
                  </a:lnTo>
                  <a:lnTo>
                    <a:pt x="1252" y="9"/>
                  </a:lnTo>
                  <a:lnTo>
                    <a:pt x="1252" y="9"/>
                  </a:lnTo>
                  <a:lnTo>
                    <a:pt x="1185" y="17"/>
                  </a:lnTo>
                  <a:lnTo>
                    <a:pt x="1061" y="31"/>
                  </a:lnTo>
                  <a:lnTo>
                    <a:pt x="937" y="48"/>
                  </a:lnTo>
                  <a:lnTo>
                    <a:pt x="874" y="57"/>
                  </a:lnTo>
                  <a:lnTo>
                    <a:pt x="874" y="57"/>
                  </a:lnTo>
                  <a:lnTo>
                    <a:pt x="803" y="68"/>
                  </a:lnTo>
                  <a:lnTo>
                    <a:pt x="665" y="88"/>
                  </a:lnTo>
                  <a:lnTo>
                    <a:pt x="467" y="116"/>
                  </a:lnTo>
                  <a:lnTo>
                    <a:pt x="321" y="54"/>
                  </a:lnTo>
                  <a:lnTo>
                    <a:pt x="0" y="68"/>
                  </a:lnTo>
                  <a:lnTo>
                    <a:pt x="0" y="511"/>
                  </a:lnTo>
                  <a:lnTo>
                    <a:pt x="0" y="511"/>
                  </a:lnTo>
                  <a:lnTo>
                    <a:pt x="57" y="505"/>
                  </a:lnTo>
                  <a:lnTo>
                    <a:pt x="57" y="505"/>
                  </a:lnTo>
                  <a:lnTo>
                    <a:pt x="130" y="496"/>
                  </a:lnTo>
                  <a:lnTo>
                    <a:pt x="164" y="492"/>
                  </a:lnTo>
                  <a:lnTo>
                    <a:pt x="195" y="490"/>
                  </a:lnTo>
                  <a:lnTo>
                    <a:pt x="225" y="489"/>
                  </a:lnTo>
                  <a:lnTo>
                    <a:pt x="252" y="492"/>
                  </a:lnTo>
                  <a:lnTo>
                    <a:pt x="264" y="493"/>
                  </a:lnTo>
                  <a:lnTo>
                    <a:pt x="276" y="496"/>
                  </a:lnTo>
                  <a:lnTo>
                    <a:pt x="288" y="500"/>
                  </a:lnTo>
                  <a:lnTo>
                    <a:pt x="300" y="505"/>
                  </a:lnTo>
                  <a:lnTo>
                    <a:pt x="300" y="505"/>
                  </a:lnTo>
                  <a:close/>
                </a:path>
              </a:pathLst>
            </a:custGeom>
            <a:pattFill prst="lgConfetti">
              <a:fgClr>
                <a:srgbClr val="FF5050"/>
              </a:fgClr>
              <a:bgClr>
                <a:srgbClr val="CC0000"/>
              </a:bgClr>
            </a:pattFill>
            <a:ln w="12700">
              <a:solidFill>
                <a:schemeClr val="tx1"/>
              </a:solidFill>
              <a:prstDash val="solid"/>
              <a:round/>
              <a:headEnd/>
              <a:tailEnd/>
            </a:ln>
          </p:spPr>
          <p:txBody>
            <a:bodyPr/>
            <a:lstStyle/>
            <a:p>
              <a:endParaRPr lang="en-US"/>
            </a:p>
          </p:txBody>
        </p:sp>
        <p:sp>
          <p:nvSpPr>
            <p:cNvPr id="965" name="Freeform 5"/>
            <p:cNvSpPr>
              <a:spLocks/>
            </p:cNvSpPr>
            <p:nvPr/>
          </p:nvSpPr>
          <p:spPr bwMode="auto">
            <a:xfrm>
              <a:off x="-12" y="3212"/>
              <a:ext cx="5778" cy="418"/>
            </a:xfrm>
            <a:custGeom>
              <a:avLst/>
              <a:gdLst>
                <a:gd name="T0" fmla="*/ 1525 w 5744"/>
                <a:gd name="T1" fmla="*/ 392 h 429"/>
                <a:gd name="T2" fmla="*/ 2057 w 5744"/>
                <a:gd name="T3" fmla="*/ 385 h 429"/>
                <a:gd name="T4" fmla="*/ 2343 w 5744"/>
                <a:gd name="T5" fmla="*/ 405 h 429"/>
                <a:gd name="T6" fmla="*/ 2620 w 5744"/>
                <a:gd name="T7" fmla="*/ 428 h 429"/>
                <a:gd name="T8" fmla="*/ 3671 w 5744"/>
                <a:gd name="T9" fmla="*/ 411 h 429"/>
                <a:gd name="T10" fmla="*/ 3742 w 5744"/>
                <a:gd name="T11" fmla="*/ 404 h 429"/>
                <a:gd name="T12" fmla="*/ 4006 w 5744"/>
                <a:gd name="T13" fmla="*/ 368 h 429"/>
                <a:gd name="T14" fmla="*/ 4081 w 5744"/>
                <a:gd name="T15" fmla="*/ 361 h 429"/>
                <a:gd name="T16" fmla="*/ 4411 w 5744"/>
                <a:gd name="T17" fmla="*/ 367 h 429"/>
                <a:gd name="T18" fmla="*/ 5198 w 5744"/>
                <a:gd name="T19" fmla="*/ 380 h 429"/>
                <a:gd name="T20" fmla="*/ 5744 w 5744"/>
                <a:gd name="T21" fmla="*/ 429 h 429"/>
                <a:gd name="T22" fmla="*/ 5744 w 5744"/>
                <a:gd name="T23" fmla="*/ 10 h 429"/>
                <a:gd name="T24" fmla="*/ 5638 w 5744"/>
                <a:gd name="T25" fmla="*/ 2 h 429"/>
                <a:gd name="T26" fmla="*/ 5571 w 5744"/>
                <a:gd name="T27" fmla="*/ 2 h 429"/>
                <a:gd name="T28" fmla="*/ 5555 w 5744"/>
                <a:gd name="T29" fmla="*/ 4 h 429"/>
                <a:gd name="T30" fmla="*/ 5500 w 5744"/>
                <a:gd name="T31" fmla="*/ 16 h 429"/>
                <a:gd name="T32" fmla="*/ 5399 w 5744"/>
                <a:gd name="T33" fmla="*/ 49 h 429"/>
                <a:gd name="T34" fmla="*/ 5091 w 5744"/>
                <a:gd name="T35" fmla="*/ 43 h 429"/>
                <a:gd name="T36" fmla="*/ 4529 w 5744"/>
                <a:gd name="T37" fmla="*/ 36 h 429"/>
                <a:gd name="T38" fmla="*/ 4182 w 5744"/>
                <a:gd name="T39" fmla="*/ 55 h 429"/>
                <a:gd name="T40" fmla="*/ 3639 w 5744"/>
                <a:gd name="T41" fmla="*/ 79 h 429"/>
                <a:gd name="T42" fmla="*/ 2799 w 5744"/>
                <a:gd name="T43" fmla="*/ 43 h 429"/>
                <a:gd name="T44" fmla="*/ 2399 w 5744"/>
                <a:gd name="T45" fmla="*/ 83 h 429"/>
                <a:gd name="T46" fmla="*/ 2318 w 5744"/>
                <a:gd name="T47" fmla="*/ 99 h 429"/>
                <a:gd name="T48" fmla="*/ 2209 w 5744"/>
                <a:gd name="T49" fmla="*/ 117 h 429"/>
                <a:gd name="T50" fmla="*/ 2124 w 5744"/>
                <a:gd name="T51" fmla="*/ 125 h 429"/>
                <a:gd name="T52" fmla="*/ 2077 w 5744"/>
                <a:gd name="T53" fmla="*/ 125 h 429"/>
                <a:gd name="T54" fmla="*/ 2057 w 5744"/>
                <a:gd name="T55" fmla="*/ 123 h 429"/>
                <a:gd name="T56" fmla="*/ 1976 w 5744"/>
                <a:gd name="T57" fmla="*/ 108 h 429"/>
                <a:gd name="T58" fmla="*/ 1815 w 5744"/>
                <a:gd name="T59" fmla="*/ 71 h 429"/>
                <a:gd name="T60" fmla="*/ 767 w 5744"/>
                <a:gd name="T61" fmla="*/ 95 h 429"/>
                <a:gd name="T62" fmla="*/ 173 w 5744"/>
                <a:gd name="T63" fmla="*/ 143 h 429"/>
                <a:gd name="T64" fmla="*/ 116 w 5744"/>
                <a:gd name="T65" fmla="*/ 135 h 429"/>
                <a:gd name="T66" fmla="*/ 0 w 5744"/>
                <a:gd name="T67" fmla="*/ 387 h 429"/>
                <a:gd name="T68" fmla="*/ 641 w 5744"/>
                <a:gd name="T69" fmla="*/ 408 h 429"/>
                <a:gd name="T70" fmla="*/ 1525 w 5744"/>
                <a:gd name="T71" fmla="*/ 39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4" h="429">
                  <a:moveTo>
                    <a:pt x="1525" y="392"/>
                  </a:moveTo>
                  <a:lnTo>
                    <a:pt x="1525" y="392"/>
                  </a:lnTo>
                  <a:lnTo>
                    <a:pt x="2057" y="385"/>
                  </a:lnTo>
                  <a:lnTo>
                    <a:pt x="2057" y="385"/>
                  </a:lnTo>
                  <a:lnTo>
                    <a:pt x="2152" y="390"/>
                  </a:lnTo>
                  <a:lnTo>
                    <a:pt x="2343" y="405"/>
                  </a:lnTo>
                  <a:lnTo>
                    <a:pt x="2620" y="428"/>
                  </a:lnTo>
                  <a:lnTo>
                    <a:pt x="2620" y="428"/>
                  </a:lnTo>
                  <a:lnTo>
                    <a:pt x="3671" y="411"/>
                  </a:lnTo>
                  <a:lnTo>
                    <a:pt x="3671" y="411"/>
                  </a:lnTo>
                  <a:lnTo>
                    <a:pt x="3695" y="410"/>
                  </a:lnTo>
                  <a:lnTo>
                    <a:pt x="3742" y="404"/>
                  </a:lnTo>
                  <a:lnTo>
                    <a:pt x="3872" y="386"/>
                  </a:lnTo>
                  <a:lnTo>
                    <a:pt x="4006" y="368"/>
                  </a:lnTo>
                  <a:lnTo>
                    <a:pt x="4056" y="362"/>
                  </a:lnTo>
                  <a:lnTo>
                    <a:pt x="4081" y="361"/>
                  </a:lnTo>
                  <a:lnTo>
                    <a:pt x="4081" y="361"/>
                  </a:lnTo>
                  <a:lnTo>
                    <a:pt x="4411" y="367"/>
                  </a:lnTo>
                  <a:lnTo>
                    <a:pt x="4712" y="373"/>
                  </a:lnTo>
                  <a:lnTo>
                    <a:pt x="5198" y="380"/>
                  </a:lnTo>
                  <a:lnTo>
                    <a:pt x="5634" y="428"/>
                  </a:lnTo>
                  <a:lnTo>
                    <a:pt x="5744" y="429"/>
                  </a:lnTo>
                  <a:lnTo>
                    <a:pt x="5744" y="10"/>
                  </a:lnTo>
                  <a:lnTo>
                    <a:pt x="5744" y="10"/>
                  </a:lnTo>
                  <a:lnTo>
                    <a:pt x="5689" y="4"/>
                  </a:lnTo>
                  <a:lnTo>
                    <a:pt x="5638" y="2"/>
                  </a:lnTo>
                  <a:lnTo>
                    <a:pt x="5590" y="2"/>
                  </a:lnTo>
                  <a:lnTo>
                    <a:pt x="5571" y="2"/>
                  </a:lnTo>
                  <a:lnTo>
                    <a:pt x="5555" y="4"/>
                  </a:lnTo>
                  <a:lnTo>
                    <a:pt x="5555" y="4"/>
                  </a:lnTo>
                  <a:lnTo>
                    <a:pt x="5527" y="9"/>
                  </a:lnTo>
                  <a:lnTo>
                    <a:pt x="5500" y="16"/>
                  </a:lnTo>
                  <a:lnTo>
                    <a:pt x="5442" y="34"/>
                  </a:lnTo>
                  <a:lnTo>
                    <a:pt x="5399" y="49"/>
                  </a:lnTo>
                  <a:lnTo>
                    <a:pt x="5381" y="55"/>
                  </a:lnTo>
                  <a:lnTo>
                    <a:pt x="5091" y="43"/>
                  </a:lnTo>
                  <a:lnTo>
                    <a:pt x="4866" y="0"/>
                  </a:lnTo>
                  <a:lnTo>
                    <a:pt x="4529" y="36"/>
                  </a:lnTo>
                  <a:lnTo>
                    <a:pt x="4381" y="59"/>
                  </a:lnTo>
                  <a:lnTo>
                    <a:pt x="4182" y="55"/>
                  </a:lnTo>
                  <a:lnTo>
                    <a:pt x="3888" y="28"/>
                  </a:lnTo>
                  <a:lnTo>
                    <a:pt x="3639" y="79"/>
                  </a:lnTo>
                  <a:lnTo>
                    <a:pt x="3267" y="102"/>
                  </a:lnTo>
                  <a:lnTo>
                    <a:pt x="2799" y="43"/>
                  </a:lnTo>
                  <a:lnTo>
                    <a:pt x="2399" y="83"/>
                  </a:lnTo>
                  <a:lnTo>
                    <a:pt x="2399" y="83"/>
                  </a:lnTo>
                  <a:lnTo>
                    <a:pt x="2359" y="92"/>
                  </a:lnTo>
                  <a:lnTo>
                    <a:pt x="2318" y="99"/>
                  </a:lnTo>
                  <a:lnTo>
                    <a:pt x="2264" y="108"/>
                  </a:lnTo>
                  <a:lnTo>
                    <a:pt x="2209" y="117"/>
                  </a:lnTo>
                  <a:lnTo>
                    <a:pt x="2152" y="123"/>
                  </a:lnTo>
                  <a:lnTo>
                    <a:pt x="2124" y="125"/>
                  </a:lnTo>
                  <a:lnTo>
                    <a:pt x="2101" y="126"/>
                  </a:lnTo>
                  <a:lnTo>
                    <a:pt x="2077" y="125"/>
                  </a:lnTo>
                  <a:lnTo>
                    <a:pt x="2057" y="123"/>
                  </a:lnTo>
                  <a:lnTo>
                    <a:pt x="2057" y="123"/>
                  </a:lnTo>
                  <a:lnTo>
                    <a:pt x="2018" y="116"/>
                  </a:lnTo>
                  <a:lnTo>
                    <a:pt x="1976" y="108"/>
                  </a:lnTo>
                  <a:lnTo>
                    <a:pt x="1898" y="91"/>
                  </a:lnTo>
                  <a:lnTo>
                    <a:pt x="1815" y="71"/>
                  </a:lnTo>
                  <a:lnTo>
                    <a:pt x="1294" y="24"/>
                  </a:lnTo>
                  <a:lnTo>
                    <a:pt x="767" y="95"/>
                  </a:lnTo>
                  <a:lnTo>
                    <a:pt x="379" y="150"/>
                  </a:lnTo>
                  <a:lnTo>
                    <a:pt x="173" y="143"/>
                  </a:lnTo>
                  <a:lnTo>
                    <a:pt x="173" y="143"/>
                  </a:lnTo>
                  <a:lnTo>
                    <a:pt x="116" y="135"/>
                  </a:lnTo>
                  <a:lnTo>
                    <a:pt x="0" y="119"/>
                  </a:lnTo>
                  <a:lnTo>
                    <a:pt x="0" y="387"/>
                  </a:lnTo>
                  <a:lnTo>
                    <a:pt x="641" y="408"/>
                  </a:lnTo>
                  <a:lnTo>
                    <a:pt x="641" y="408"/>
                  </a:lnTo>
                  <a:lnTo>
                    <a:pt x="1525" y="392"/>
                  </a:lnTo>
                  <a:lnTo>
                    <a:pt x="1525" y="392"/>
                  </a:lnTo>
                  <a:close/>
                </a:path>
              </a:pathLst>
            </a:custGeom>
            <a:pattFill prst="wave">
              <a:fgClr>
                <a:srgbClr val="99CCFF"/>
              </a:fgClr>
              <a:bgClr>
                <a:srgbClr val="69528E"/>
              </a:bgClr>
            </a:pattFill>
            <a:ln w="12700">
              <a:solidFill>
                <a:schemeClr val="tx1"/>
              </a:solidFill>
              <a:prstDash val="solid"/>
              <a:round/>
              <a:headEnd/>
              <a:tailEnd/>
            </a:ln>
          </p:spPr>
          <p:txBody>
            <a:bodyPr/>
            <a:lstStyle/>
            <a:p>
              <a:endParaRPr lang="en-US"/>
            </a:p>
          </p:txBody>
        </p:sp>
        <p:sp>
          <p:nvSpPr>
            <p:cNvPr id="966" name="Freeform 6"/>
            <p:cNvSpPr>
              <a:spLocks/>
            </p:cNvSpPr>
            <p:nvPr/>
          </p:nvSpPr>
          <p:spPr bwMode="auto">
            <a:xfrm>
              <a:off x="-12" y="1195"/>
              <a:ext cx="5778" cy="641"/>
            </a:xfrm>
            <a:custGeom>
              <a:avLst/>
              <a:gdLst>
                <a:gd name="T0" fmla="*/ 751 w 5744"/>
                <a:gd name="T1" fmla="*/ 634 h 658"/>
                <a:gd name="T2" fmla="*/ 751 w 5744"/>
                <a:gd name="T3" fmla="*/ 634 h 658"/>
                <a:gd name="T4" fmla="*/ 905 w 5744"/>
                <a:gd name="T5" fmla="*/ 631 h 658"/>
                <a:gd name="T6" fmla="*/ 1016 w 5744"/>
                <a:gd name="T7" fmla="*/ 630 h 658"/>
                <a:gd name="T8" fmla="*/ 1057 w 5744"/>
                <a:gd name="T9" fmla="*/ 628 h 658"/>
                <a:gd name="T10" fmla="*/ 1079 w 5744"/>
                <a:gd name="T11" fmla="*/ 627 h 658"/>
                <a:gd name="T12" fmla="*/ 1079 w 5744"/>
                <a:gd name="T13" fmla="*/ 627 h 658"/>
                <a:gd name="T14" fmla="*/ 1114 w 5744"/>
                <a:gd name="T15" fmla="*/ 625 h 658"/>
                <a:gd name="T16" fmla="*/ 1191 w 5744"/>
                <a:gd name="T17" fmla="*/ 628 h 658"/>
                <a:gd name="T18" fmla="*/ 1416 w 5744"/>
                <a:gd name="T19" fmla="*/ 634 h 658"/>
                <a:gd name="T20" fmla="*/ 1736 w 5744"/>
                <a:gd name="T21" fmla="*/ 646 h 658"/>
                <a:gd name="T22" fmla="*/ 2140 w 5744"/>
                <a:gd name="T23" fmla="*/ 638 h 658"/>
                <a:gd name="T24" fmla="*/ 2771 w 5744"/>
                <a:gd name="T25" fmla="*/ 634 h 658"/>
                <a:gd name="T26" fmla="*/ 2771 w 5744"/>
                <a:gd name="T27" fmla="*/ 634 h 658"/>
                <a:gd name="T28" fmla="*/ 2935 w 5744"/>
                <a:gd name="T29" fmla="*/ 647 h 658"/>
                <a:gd name="T30" fmla="*/ 3052 w 5744"/>
                <a:gd name="T31" fmla="*/ 656 h 658"/>
                <a:gd name="T32" fmla="*/ 3093 w 5744"/>
                <a:gd name="T33" fmla="*/ 658 h 658"/>
                <a:gd name="T34" fmla="*/ 3115 w 5744"/>
                <a:gd name="T35" fmla="*/ 658 h 658"/>
                <a:gd name="T36" fmla="*/ 3115 w 5744"/>
                <a:gd name="T37" fmla="*/ 658 h 658"/>
                <a:gd name="T38" fmla="*/ 3201 w 5744"/>
                <a:gd name="T39" fmla="*/ 647 h 658"/>
                <a:gd name="T40" fmla="*/ 3377 w 5744"/>
                <a:gd name="T41" fmla="*/ 628 h 658"/>
                <a:gd name="T42" fmla="*/ 3553 w 5744"/>
                <a:gd name="T43" fmla="*/ 610 h 658"/>
                <a:gd name="T44" fmla="*/ 3639 w 5744"/>
                <a:gd name="T45" fmla="*/ 603 h 658"/>
                <a:gd name="T46" fmla="*/ 3639 w 5744"/>
                <a:gd name="T47" fmla="*/ 603 h 658"/>
                <a:gd name="T48" fmla="*/ 4150 w 5744"/>
                <a:gd name="T49" fmla="*/ 598 h 658"/>
                <a:gd name="T50" fmla="*/ 4681 w 5744"/>
                <a:gd name="T51" fmla="*/ 638 h 658"/>
                <a:gd name="T52" fmla="*/ 5113 w 5744"/>
                <a:gd name="T53" fmla="*/ 641 h 658"/>
                <a:gd name="T54" fmla="*/ 5517 w 5744"/>
                <a:gd name="T55" fmla="*/ 618 h 658"/>
                <a:gd name="T56" fmla="*/ 5744 w 5744"/>
                <a:gd name="T57" fmla="*/ 610 h 658"/>
                <a:gd name="T58" fmla="*/ 5744 w 5744"/>
                <a:gd name="T59" fmla="*/ 0 h 658"/>
                <a:gd name="T60" fmla="*/ 0 w 5744"/>
                <a:gd name="T61" fmla="*/ 0 h 658"/>
                <a:gd name="T62" fmla="*/ 0 w 5744"/>
                <a:gd name="T63" fmla="*/ 637 h 658"/>
                <a:gd name="T64" fmla="*/ 290 w 5744"/>
                <a:gd name="T65" fmla="*/ 646 h 658"/>
                <a:gd name="T66" fmla="*/ 751 w 5744"/>
                <a:gd name="T67" fmla="*/ 63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44" h="658">
                  <a:moveTo>
                    <a:pt x="751" y="634"/>
                  </a:moveTo>
                  <a:lnTo>
                    <a:pt x="751" y="634"/>
                  </a:lnTo>
                  <a:lnTo>
                    <a:pt x="905" y="631"/>
                  </a:lnTo>
                  <a:lnTo>
                    <a:pt x="1016" y="630"/>
                  </a:lnTo>
                  <a:lnTo>
                    <a:pt x="1057" y="628"/>
                  </a:lnTo>
                  <a:lnTo>
                    <a:pt x="1079" y="627"/>
                  </a:lnTo>
                  <a:lnTo>
                    <a:pt x="1079" y="627"/>
                  </a:lnTo>
                  <a:lnTo>
                    <a:pt x="1114" y="625"/>
                  </a:lnTo>
                  <a:lnTo>
                    <a:pt x="1191" y="628"/>
                  </a:lnTo>
                  <a:lnTo>
                    <a:pt x="1416" y="634"/>
                  </a:lnTo>
                  <a:lnTo>
                    <a:pt x="1736" y="646"/>
                  </a:lnTo>
                  <a:lnTo>
                    <a:pt x="2140" y="638"/>
                  </a:lnTo>
                  <a:lnTo>
                    <a:pt x="2771" y="634"/>
                  </a:lnTo>
                  <a:lnTo>
                    <a:pt x="2771" y="634"/>
                  </a:lnTo>
                  <a:lnTo>
                    <a:pt x="2935" y="647"/>
                  </a:lnTo>
                  <a:lnTo>
                    <a:pt x="3052" y="656"/>
                  </a:lnTo>
                  <a:lnTo>
                    <a:pt x="3093" y="658"/>
                  </a:lnTo>
                  <a:lnTo>
                    <a:pt x="3115" y="658"/>
                  </a:lnTo>
                  <a:lnTo>
                    <a:pt x="3115" y="658"/>
                  </a:lnTo>
                  <a:lnTo>
                    <a:pt x="3201" y="647"/>
                  </a:lnTo>
                  <a:lnTo>
                    <a:pt x="3377" y="628"/>
                  </a:lnTo>
                  <a:lnTo>
                    <a:pt x="3553" y="610"/>
                  </a:lnTo>
                  <a:lnTo>
                    <a:pt x="3639" y="603"/>
                  </a:lnTo>
                  <a:lnTo>
                    <a:pt x="3639" y="603"/>
                  </a:lnTo>
                  <a:lnTo>
                    <a:pt x="4150" y="598"/>
                  </a:lnTo>
                  <a:lnTo>
                    <a:pt x="4681" y="638"/>
                  </a:lnTo>
                  <a:lnTo>
                    <a:pt x="5113" y="641"/>
                  </a:lnTo>
                  <a:lnTo>
                    <a:pt x="5517" y="618"/>
                  </a:lnTo>
                  <a:lnTo>
                    <a:pt x="5744" y="610"/>
                  </a:lnTo>
                  <a:lnTo>
                    <a:pt x="5744" y="0"/>
                  </a:lnTo>
                  <a:lnTo>
                    <a:pt x="0" y="0"/>
                  </a:lnTo>
                  <a:lnTo>
                    <a:pt x="0" y="637"/>
                  </a:lnTo>
                  <a:lnTo>
                    <a:pt x="290" y="646"/>
                  </a:lnTo>
                  <a:lnTo>
                    <a:pt x="751" y="634"/>
                  </a:lnTo>
                  <a:close/>
                </a:path>
              </a:pathLst>
            </a:custGeom>
            <a:solidFill>
              <a:srgbClr val="FFCC99"/>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67" name="Freeform 7"/>
            <p:cNvSpPr>
              <a:spLocks/>
            </p:cNvSpPr>
            <p:nvPr/>
          </p:nvSpPr>
          <p:spPr bwMode="auto">
            <a:xfrm>
              <a:off x="-12" y="1821"/>
              <a:ext cx="5778" cy="450"/>
            </a:xfrm>
            <a:custGeom>
              <a:avLst/>
              <a:gdLst>
                <a:gd name="T0" fmla="*/ 321 w 5744"/>
                <a:gd name="T1" fmla="*/ 423 h 462"/>
                <a:gd name="T2" fmla="*/ 402 w 5744"/>
                <a:gd name="T3" fmla="*/ 423 h 462"/>
                <a:gd name="T4" fmla="*/ 678 w 5744"/>
                <a:gd name="T5" fmla="*/ 417 h 462"/>
                <a:gd name="T6" fmla="*/ 830 w 5744"/>
                <a:gd name="T7" fmla="*/ 411 h 462"/>
                <a:gd name="T8" fmla="*/ 970 w 5744"/>
                <a:gd name="T9" fmla="*/ 407 h 462"/>
                <a:gd name="T10" fmla="*/ 1223 w 5744"/>
                <a:gd name="T11" fmla="*/ 407 h 462"/>
                <a:gd name="T12" fmla="*/ 1347 w 5744"/>
                <a:gd name="T13" fmla="*/ 402 h 462"/>
                <a:gd name="T14" fmla="*/ 1406 w 5744"/>
                <a:gd name="T15" fmla="*/ 401 h 462"/>
                <a:gd name="T16" fmla="*/ 1562 w 5744"/>
                <a:gd name="T17" fmla="*/ 398 h 462"/>
                <a:gd name="T18" fmla="*/ 1679 w 5744"/>
                <a:gd name="T19" fmla="*/ 393 h 462"/>
                <a:gd name="T20" fmla="*/ 1830 w 5744"/>
                <a:gd name="T21" fmla="*/ 383 h 462"/>
                <a:gd name="T22" fmla="*/ 1913 w 5744"/>
                <a:gd name="T23" fmla="*/ 377 h 462"/>
                <a:gd name="T24" fmla="*/ 2047 w 5744"/>
                <a:gd name="T25" fmla="*/ 374 h 462"/>
                <a:gd name="T26" fmla="*/ 2160 w 5744"/>
                <a:gd name="T27" fmla="*/ 378 h 462"/>
                <a:gd name="T28" fmla="*/ 2330 w 5744"/>
                <a:gd name="T29" fmla="*/ 395 h 462"/>
                <a:gd name="T30" fmla="*/ 2446 w 5744"/>
                <a:gd name="T31" fmla="*/ 407 h 462"/>
                <a:gd name="T32" fmla="*/ 2627 w 5744"/>
                <a:gd name="T33" fmla="*/ 426 h 462"/>
                <a:gd name="T34" fmla="*/ 2698 w 5744"/>
                <a:gd name="T35" fmla="*/ 430 h 462"/>
                <a:gd name="T36" fmla="*/ 2809 w 5744"/>
                <a:gd name="T37" fmla="*/ 429 h 462"/>
                <a:gd name="T38" fmla="*/ 3166 w 5744"/>
                <a:gd name="T39" fmla="*/ 411 h 462"/>
                <a:gd name="T40" fmla="*/ 3608 w 5744"/>
                <a:gd name="T41" fmla="*/ 383 h 462"/>
                <a:gd name="T42" fmla="*/ 3947 w 5744"/>
                <a:gd name="T43" fmla="*/ 407 h 462"/>
                <a:gd name="T44" fmla="*/ 4046 w 5744"/>
                <a:gd name="T45" fmla="*/ 411 h 462"/>
                <a:gd name="T46" fmla="*/ 4081 w 5744"/>
                <a:gd name="T47" fmla="*/ 411 h 462"/>
                <a:gd name="T48" fmla="*/ 4253 w 5744"/>
                <a:gd name="T49" fmla="*/ 423 h 462"/>
                <a:gd name="T50" fmla="*/ 4744 w 5744"/>
                <a:gd name="T51" fmla="*/ 462 h 462"/>
                <a:gd name="T52" fmla="*/ 5154 w 5744"/>
                <a:gd name="T53" fmla="*/ 454 h 462"/>
                <a:gd name="T54" fmla="*/ 5361 w 5744"/>
                <a:gd name="T55" fmla="*/ 448 h 462"/>
                <a:gd name="T56" fmla="*/ 5450 w 5744"/>
                <a:gd name="T57" fmla="*/ 442 h 462"/>
                <a:gd name="T58" fmla="*/ 5513 w 5744"/>
                <a:gd name="T59" fmla="*/ 433 h 462"/>
                <a:gd name="T60" fmla="*/ 5673 w 5744"/>
                <a:gd name="T61" fmla="*/ 404 h 462"/>
                <a:gd name="T62" fmla="*/ 5744 w 5744"/>
                <a:gd name="T63" fmla="*/ 30 h 462"/>
                <a:gd name="T64" fmla="*/ 5711 w 5744"/>
                <a:gd name="T65" fmla="*/ 34 h 462"/>
                <a:gd name="T66" fmla="*/ 5691 w 5744"/>
                <a:gd name="T67" fmla="*/ 34 h 462"/>
                <a:gd name="T68" fmla="*/ 5655 w 5744"/>
                <a:gd name="T69" fmla="*/ 33 h 462"/>
                <a:gd name="T70" fmla="*/ 5306 w 5744"/>
                <a:gd name="T71" fmla="*/ 24 h 462"/>
                <a:gd name="T72" fmla="*/ 4933 w 5744"/>
                <a:gd name="T73" fmla="*/ 15 h 462"/>
                <a:gd name="T74" fmla="*/ 4596 w 5744"/>
                <a:gd name="T75" fmla="*/ 15 h 462"/>
                <a:gd name="T76" fmla="*/ 4344 w 5744"/>
                <a:gd name="T77" fmla="*/ 12 h 462"/>
                <a:gd name="T78" fmla="*/ 4211 w 5744"/>
                <a:gd name="T79" fmla="*/ 6 h 462"/>
                <a:gd name="T80" fmla="*/ 4188 w 5744"/>
                <a:gd name="T81" fmla="*/ 3 h 462"/>
                <a:gd name="T82" fmla="*/ 4138 w 5744"/>
                <a:gd name="T83" fmla="*/ 0 h 462"/>
                <a:gd name="T84" fmla="*/ 4071 w 5744"/>
                <a:gd name="T85" fmla="*/ 1 h 462"/>
                <a:gd name="T86" fmla="*/ 3900 w 5744"/>
                <a:gd name="T87" fmla="*/ 12 h 462"/>
                <a:gd name="T88" fmla="*/ 3671 w 5744"/>
                <a:gd name="T89" fmla="*/ 30 h 462"/>
                <a:gd name="T90" fmla="*/ 3629 w 5744"/>
                <a:gd name="T91" fmla="*/ 31 h 462"/>
                <a:gd name="T92" fmla="*/ 3576 w 5744"/>
                <a:gd name="T93" fmla="*/ 31 h 462"/>
                <a:gd name="T94" fmla="*/ 3213 w 5744"/>
                <a:gd name="T95" fmla="*/ 49 h 462"/>
                <a:gd name="T96" fmla="*/ 2866 w 5744"/>
                <a:gd name="T97" fmla="*/ 65 h 462"/>
                <a:gd name="T98" fmla="*/ 2825 w 5744"/>
                <a:gd name="T99" fmla="*/ 67 h 462"/>
                <a:gd name="T100" fmla="*/ 2416 w 5744"/>
                <a:gd name="T101" fmla="*/ 44 h 462"/>
                <a:gd name="T102" fmla="*/ 2036 w 5744"/>
                <a:gd name="T103" fmla="*/ 27 h 462"/>
                <a:gd name="T104" fmla="*/ 1426 w 5744"/>
                <a:gd name="T105" fmla="*/ 55 h 462"/>
                <a:gd name="T106" fmla="*/ 600 w 5744"/>
                <a:gd name="T107" fmla="*/ 38 h 462"/>
                <a:gd name="T108" fmla="*/ 0 w 5744"/>
                <a:gd name="T109" fmla="*/ 68 h 462"/>
                <a:gd name="T110" fmla="*/ 31 w 5744"/>
                <a:gd name="T111" fmla="*/ 390 h 462"/>
                <a:gd name="T112" fmla="*/ 150 w 5744"/>
                <a:gd name="T113" fmla="*/ 405 h 462"/>
                <a:gd name="T114" fmla="*/ 321 w 5744"/>
                <a:gd name="T115" fmla="*/ 42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44" h="462">
                  <a:moveTo>
                    <a:pt x="321" y="423"/>
                  </a:moveTo>
                  <a:lnTo>
                    <a:pt x="321" y="423"/>
                  </a:lnTo>
                  <a:lnTo>
                    <a:pt x="355" y="423"/>
                  </a:lnTo>
                  <a:lnTo>
                    <a:pt x="402" y="423"/>
                  </a:lnTo>
                  <a:lnTo>
                    <a:pt x="529" y="421"/>
                  </a:lnTo>
                  <a:lnTo>
                    <a:pt x="678" y="417"/>
                  </a:lnTo>
                  <a:lnTo>
                    <a:pt x="830" y="411"/>
                  </a:lnTo>
                  <a:lnTo>
                    <a:pt x="830" y="411"/>
                  </a:lnTo>
                  <a:lnTo>
                    <a:pt x="901" y="408"/>
                  </a:lnTo>
                  <a:lnTo>
                    <a:pt x="970" y="407"/>
                  </a:lnTo>
                  <a:lnTo>
                    <a:pt x="1099" y="407"/>
                  </a:lnTo>
                  <a:lnTo>
                    <a:pt x="1223" y="407"/>
                  </a:lnTo>
                  <a:lnTo>
                    <a:pt x="1284" y="405"/>
                  </a:lnTo>
                  <a:lnTo>
                    <a:pt x="1347" y="402"/>
                  </a:lnTo>
                  <a:lnTo>
                    <a:pt x="1347" y="402"/>
                  </a:lnTo>
                  <a:lnTo>
                    <a:pt x="1406" y="401"/>
                  </a:lnTo>
                  <a:lnTo>
                    <a:pt x="1460" y="399"/>
                  </a:lnTo>
                  <a:lnTo>
                    <a:pt x="1562" y="398"/>
                  </a:lnTo>
                  <a:lnTo>
                    <a:pt x="1617" y="396"/>
                  </a:lnTo>
                  <a:lnTo>
                    <a:pt x="1679" y="393"/>
                  </a:lnTo>
                  <a:lnTo>
                    <a:pt x="1750" y="389"/>
                  </a:lnTo>
                  <a:lnTo>
                    <a:pt x="1830" y="383"/>
                  </a:lnTo>
                  <a:lnTo>
                    <a:pt x="1830" y="383"/>
                  </a:lnTo>
                  <a:lnTo>
                    <a:pt x="1913" y="377"/>
                  </a:lnTo>
                  <a:lnTo>
                    <a:pt x="1984" y="374"/>
                  </a:lnTo>
                  <a:lnTo>
                    <a:pt x="2047" y="374"/>
                  </a:lnTo>
                  <a:lnTo>
                    <a:pt x="2107" y="375"/>
                  </a:lnTo>
                  <a:lnTo>
                    <a:pt x="2160" y="378"/>
                  </a:lnTo>
                  <a:lnTo>
                    <a:pt x="2215" y="383"/>
                  </a:lnTo>
                  <a:lnTo>
                    <a:pt x="2330" y="395"/>
                  </a:lnTo>
                  <a:lnTo>
                    <a:pt x="2330" y="395"/>
                  </a:lnTo>
                  <a:lnTo>
                    <a:pt x="2446" y="407"/>
                  </a:lnTo>
                  <a:lnTo>
                    <a:pt x="2545" y="417"/>
                  </a:lnTo>
                  <a:lnTo>
                    <a:pt x="2627" y="426"/>
                  </a:lnTo>
                  <a:lnTo>
                    <a:pt x="2698" y="430"/>
                  </a:lnTo>
                  <a:lnTo>
                    <a:pt x="2698" y="430"/>
                  </a:lnTo>
                  <a:lnTo>
                    <a:pt x="2744" y="430"/>
                  </a:lnTo>
                  <a:lnTo>
                    <a:pt x="2809" y="429"/>
                  </a:lnTo>
                  <a:lnTo>
                    <a:pt x="2967" y="421"/>
                  </a:lnTo>
                  <a:lnTo>
                    <a:pt x="3166" y="411"/>
                  </a:lnTo>
                  <a:lnTo>
                    <a:pt x="3608" y="383"/>
                  </a:lnTo>
                  <a:lnTo>
                    <a:pt x="3608" y="383"/>
                  </a:lnTo>
                  <a:lnTo>
                    <a:pt x="3801" y="396"/>
                  </a:lnTo>
                  <a:lnTo>
                    <a:pt x="3947" y="407"/>
                  </a:lnTo>
                  <a:lnTo>
                    <a:pt x="4006" y="410"/>
                  </a:lnTo>
                  <a:lnTo>
                    <a:pt x="4046" y="411"/>
                  </a:lnTo>
                  <a:lnTo>
                    <a:pt x="4046" y="411"/>
                  </a:lnTo>
                  <a:lnTo>
                    <a:pt x="4081" y="411"/>
                  </a:lnTo>
                  <a:lnTo>
                    <a:pt x="4131" y="414"/>
                  </a:lnTo>
                  <a:lnTo>
                    <a:pt x="4253" y="423"/>
                  </a:lnTo>
                  <a:lnTo>
                    <a:pt x="4409" y="435"/>
                  </a:lnTo>
                  <a:lnTo>
                    <a:pt x="4744" y="462"/>
                  </a:lnTo>
                  <a:lnTo>
                    <a:pt x="5154" y="454"/>
                  </a:lnTo>
                  <a:lnTo>
                    <a:pt x="5154" y="454"/>
                  </a:lnTo>
                  <a:lnTo>
                    <a:pt x="5265" y="451"/>
                  </a:lnTo>
                  <a:lnTo>
                    <a:pt x="5361" y="448"/>
                  </a:lnTo>
                  <a:lnTo>
                    <a:pt x="5450" y="442"/>
                  </a:lnTo>
                  <a:lnTo>
                    <a:pt x="5450" y="442"/>
                  </a:lnTo>
                  <a:lnTo>
                    <a:pt x="5480" y="439"/>
                  </a:lnTo>
                  <a:lnTo>
                    <a:pt x="5513" y="433"/>
                  </a:lnTo>
                  <a:lnTo>
                    <a:pt x="5592" y="420"/>
                  </a:lnTo>
                  <a:lnTo>
                    <a:pt x="5673" y="404"/>
                  </a:lnTo>
                  <a:lnTo>
                    <a:pt x="5744" y="389"/>
                  </a:lnTo>
                  <a:lnTo>
                    <a:pt x="5744" y="30"/>
                  </a:lnTo>
                  <a:lnTo>
                    <a:pt x="5744" y="30"/>
                  </a:lnTo>
                  <a:lnTo>
                    <a:pt x="5711" y="34"/>
                  </a:lnTo>
                  <a:lnTo>
                    <a:pt x="5699" y="36"/>
                  </a:lnTo>
                  <a:lnTo>
                    <a:pt x="5691" y="34"/>
                  </a:lnTo>
                  <a:lnTo>
                    <a:pt x="5691" y="34"/>
                  </a:lnTo>
                  <a:lnTo>
                    <a:pt x="5655" y="33"/>
                  </a:lnTo>
                  <a:lnTo>
                    <a:pt x="5567" y="30"/>
                  </a:lnTo>
                  <a:lnTo>
                    <a:pt x="5306" y="24"/>
                  </a:lnTo>
                  <a:lnTo>
                    <a:pt x="4933" y="15"/>
                  </a:lnTo>
                  <a:lnTo>
                    <a:pt x="4933" y="15"/>
                  </a:lnTo>
                  <a:lnTo>
                    <a:pt x="4831" y="15"/>
                  </a:lnTo>
                  <a:lnTo>
                    <a:pt x="4596" y="15"/>
                  </a:lnTo>
                  <a:lnTo>
                    <a:pt x="4466" y="13"/>
                  </a:lnTo>
                  <a:lnTo>
                    <a:pt x="4344" y="12"/>
                  </a:lnTo>
                  <a:lnTo>
                    <a:pt x="4247" y="7"/>
                  </a:lnTo>
                  <a:lnTo>
                    <a:pt x="4211" y="6"/>
                  </a:lnTo>
                  <a:lnTo>
                    <a:pt x="4188" y="3"/>
                  </a:lnTo>
                  <a:lnTo>
                    <a:pt x="4188" y="3"/>
                  </a:lnTo>
                  <a:lnTo>
                    <a:pt x="4166" y="0"/>
                  </a:lnTo>
                  <a:lnTo>
                    <a:pt x="4138" y="0"/>
                  </a:lnTo>
                  <a:lnTo>
                    <a:pt x="4107" y="0"/>
                  </a:lnTo>
                  <a:lnTo>
                    <a:pt x="4071" y="1"/>
                  </a:lnTo>
                  <a:lnTo>
                    <a:pt x="3988" y="6"/>
                  </a:lnTo>
                  <a:lnTo>
                    <a:pt x="3900" y="12"/>
                  </a:lnTo>
                  <a:lnTo>
                    <a:pt x="3734" y="25"/>
                  </a:lnTo>
                  <a:lnTo>
                    <a:pt x="3671" y="30"/>
                  </a:lnTo>
                  <a:lnTo>
                    <a:pt x="3647" y="31"/>
                  </a:lnTo>
                  <a:lnTo>
                    <a:pt x="3629" y="31"/>
                  </a:lnTo>
                  <a:lnTo>
                    <a:pt x="3629" y="31"/>
                  </a:lnTo>
                  <a:lnTo>
                    <a:pt x="3576" y="31"/>
                  </a:lnTo>
                  <a:lnTo>
                    <a:pt x="3478" y="36"/>
                  </a:lnTo>
                  <a:lnTo>
                    <a:pt x="3213" y="49"/>
                  </a:lnTo>
                  <a:lnTo>
                    <a:pt x="2955" y="62"/>
                  </a:lnTo>
                  <a:lnTo>
                    <a:pt x="2866" y="65"/>
                  </a:lnTo>
                  <a:lnTo>
                    <a:pt x="2825" y="67"/>
                  </a:lnTo>
                  <a:lnTo>
                    <a:pt x="2825" y="67"/>
                  </a:lnTo>
                  <a:lnTo>
                    <a:pt x="2687" y="58"/>
                  </a:lnTo>
                  <a:lnTo>
                    <a:pt x="2416" y="44"/>
                  </a:lnTo>
                  <a:lnTo>
                    <a:pt x="2036" y="27"/>
                  </a:lnTo>
                  <a:lnTo>
                    <a:pt x="2036" y="27"/>
                  </a:lnTo>
                  <a:lnTo>
                    <a:pt x="1736" y="40"/>
                  </a:lnTo>
                  <a:lnTo>
                    <a:pt x="1426" y="55"/>
                  </a:lnTo>
                  <a:lnTo>
                    <a:pt x="1426" y="55"/>
                  </a:lnTo>
                  <a:lnTo>
                    <a:pt x="600" y="38"/>
                  </a:lnTo>
                  <a:lnTo>
                    <a:pt x="278" y="55"/>
                  </a:lnTo>
                  <a:lnTo>
                    <a:pt x="0" y="68"/>
                  </a:lnTo>
                  <a:lnTo>
                    <a:pt x="0" y="390"/>
                  </a:lnTo>
                  <a:lnTo>
                    <a:pt x="31" y="390"/>
                  </a:lnTo>
                  <a:lnTo>
                    <a:pt x="31" y="390"/>
                  </a:lnTo>
                  <a:lnTo>
                    <a:pt x="150" y="405"/>
                  </a:lnTo>
                  <a:lnTo>
                    <a:pt x="246" y="416"/>
                  </a:lnTo>
                  <a:lnTo>
                    <a:pt x="321" y="423"/>
                  </a:lnTo>
                  <a:lnTo>
                    <a:pt x="321" y="423"/>
                  </a:lnTo>
                  <a:close/>
                </a:path>
              </a:pathLst>
            </a:custGeom>
            <a:solidFill>
              <a:srgbClr val="CC6635"/>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68" name="Freeform 8"/>
            <p:cNvSpPr>
              <a:spLocks/>
            </p:cNvSpPr>
            <p:nvPr/>
          </p:nvSpPr>
          <p:spPr bwMode="auto">
            <a:xfrm>
              <a:off x="-12" y="3607"/>
              <a:ext cx="5778" cy="351"/>
            </a:xfrm>
            <a:custGeom>
              <a:avLst/>
              <a:gdLst>
                <a:gd name="T0" fmla="*/ 5533 w 5744"/>
                <a:gd name="T1" fmla="*/ 52 h 361"/>
                <a:gd name="T2" fmla="*/ 5533 w 5744"/>
                <a:gd name="T3" fmla="*/ 52 h 361"/>
                <a:gd name="T4" fmla="*/ 5501 w 5744"/>
                <a:gd name="T5" fmla="*/ 49 h 361"/>
                <a:gd name="T6" fmla="*/ 5427 w 5744"/>
                <a:gd name="T7" fmla="*/ 43 h 361"/>
                <a:gd name="T8" fmla="*/ 5200 w 5744"/>
                <a:gd name="T9" fmla="*/ 27 h 361"/>
                <a:gd name="T10" fmla="*/ 4835 w 5744"/>
                <a:gd name="T11" fmla="*/ 0 h 361"/>
                <a:gd name="T12" fmla="*/ 4835 w 5744"/>
                <a:gd name="T13" fmla="*/ 0 h 361"/>
                <a:gd name="T14" fmla="*/ 4789 w 5744"/>
                <a:gd name="T15" fmla="*/ 0 h 361"/>
                <a:gd name="T16" fmla="*/ 4708 w 5744"/>
                <a:gd name="T17" fmla="*/ 2 h 361"/>
                <a:gd name="T18" fmla="*/ 4486 w 5744"/>
                <a:gd name="T19" fmla="*/ 6 h 361"/>
                <a:gd name="T20" fmla="*/ 4182 w 5744"/>
                <a:gd name="T21" fmla="*/ 15 h 361"/>
                <a:gd name="T22" fmla="*/ 4182 w 5744"/>
                <a:gd name="T23" fmla="*/ 15 h 361"/>
                <a:gd name="T24" fmla="*/ 4085 w 5744"/>
                <a:gd name="T25" fmla="*/ 20 h 361"/>
                <a:gd name="T26" fmla="*/ 3870 w 5744"/>
                <a:gd name="T27" fmla="*/ 30 h 361"/>
                <a:gd name="T28" fmla="*/ 3750 w 5744"/>
                <a:gd name="T29" fmla="*/ 34 h 361"/>
                <a:gd name="T30" fmla="*/ 3637 w 5744"/>
                <a:gd name="T31" fmla="*/ 37 h 361"/>
                <a:gd name="T32" fmla="*/ 3551 w 5744"/>
                <a:gd name="T33" fmla="*/ 39 h 361"/>
                <a:gd name="T34" fmla="*/ 3519 w 5744"/>
                <a:gd name="T35" fmla="*/ 37 h 361"/>
                <a:gd name="T36" fmla="*/ 3497 w 5744"/>
                <a:gd name="T37" fmla="*/ 36 h 361"/>
                <a:gd name="T38" fmla="*/ 3497 w 5744"/>
                <a:gd name="T39" fmla="*/ 36 h 361"/>
                <a:gd name="T40" fmla="*/ 3478 w 5744"/>
                <a:gd name="T41" fmla="*/ 34 h 361"/>
                <a:gd name="T42" fmla="*/ 3446 w 5744"/>
                <a:gd name="T43" fmla="*/ 34 h 361"/>
                <a:gd name="T44" fmla="*/ 3355 w 5744"/>
                <a:gd name="T45" fmla="*/ 37 h 361"/>
                <a:gd name="T46" fmla="*/ 3241 w 5744"/>
                <a:gd name="T47" fmla="*/ 43 h 361"/>
                <a:gd name="T48" fmla="*/ 3113 w 5744"/>
                <a:gd name="T49" fmla="*/ 49 h 361"/>
                <a:gd name="T50" fmla="*/ 2986 w 5744"/>
                <a:gd name="T51" fmla="*/ 57 h 361"/>
                <a:gd name="T52" fmla="*/ 2874 w 5744"/>
                <a:gd name="T53" fmla="*/ 61 h 361"/>
                <a:gd name="T54" fmla="*/ 2827 w 5744"/>
                <a:gd name="T55" fmla="*/ 63 h 361"/>
                <a:gd name="T56" fmla="*/ 2787 w 5744"/>
                <a:gd name="T57" fmla="*/ 63 h 361"/>
                <a:gd name="T58" fmla="*/ 2758 w 5744"/>
                <a:gd name="T59" fmla="*/ 63 h 361"/>
                <a:gd name="T60" fmla="*/ 2740 w 5744"/>
                <a:gd name="T61" fmla="*/ 60 h 361"/>
                <a:gd name="T62" fmla="*/ 2740 w 5744"/>
                <a:gd name="T63" fmla="*/ 60 h 361"/>
                <a:gd name="T64" fmla="*/ 2722 w 5744"/>
                <a:gd name="T65" fmla="*/ 57 h 361"/>
                <a:gd name="T66" fmla="*/ 2691 w 5744"/>
                <a:gd name="T67" fmla="*/ 54 h 361"/>
                <a:gd name="T68" fmla="*/ 2600 w 5744"/>
                <a:gd name="T69" fmla="*/ 49 h 361"/>
                <a:gd name="T70" fmla="*/ 2481 w 5744"/>
                <a:gd name="T71" fmla="*/ 43 h 361"/>
                <a:gd name="T72" fmla="*/ 2351 w 5744"/>
                <a:gd name="T73" fmla="*/ 39 h 361"/>
                <a:gd name="T74" fmla="*/ 2115 w 5744"/>
                <a:gd name="T75" fmla="*/ 33 h 361"/>
                <a:gd name="T76" fmla="*/ 2010 w 5744"/>
                <a:gd name="T77" fmla="*/ 30 h 361"/>
                <a:gd name="T78" fmla="*/ 2010 w 5744"/>
                <a:gd name="T79" fmla="*/ 30 h 361"/>
                <a:gd name="T80" fmla="*/ 1813 w 5744"/>
                <a:gd name="T81" fmla="*/ 49 h 361"/>
                <a:gd name="T82" fmla="*/ 1673 w 5744"/>
                <a:gd name="T83" fmla="*/ 61 h 361"/>
                <a:gd name="T84" fmla="*/ 1623 w 5744"/>
                <a:gd name="T85" fmla="*/ 64 h 361"/>
                <a:gd name="T86" fmla="*/ 1600 w 5744"/>
                <a:gd name="T87" fmla="*/ 64 h 361"/>
                <a:gd name="T88" fmla="*/ 1600 w 5744"/>
                <a:gd name="T89" fmla="*/ 64 h 361"/>
                <a:gd name="T90" fmla="*/ 1572 w 5744"/>
                <a:gd name="T91" fmla="*/ 63 h 361"/>
                <a:gd name="T92" fmla="*/ 1513 w 5744"/>
                <a:gd name="T93" fmla="*/ 60 h 361"/>
                <a:gd name="T94" fmla="*/ 1343 w 5744"/>
                <a:gd name="T95" fmla="*/ 52 h 361"/>
                <a:gd name="T96" fmla="*/ 1105 w 5744"/>
                <a:gd name="T97" fmla="*/ 45 h 361"/>
                <a:gd name="T98" fmla="*/ 694 w 5744"/>
                <a:gd name="T99" fmla="*/ 45 h 361"/>
                <a:gd name="T100" fmla="*/ 394 w 5744"/>
                <a:gd name="T101" fmla="*/ 57 h 361"/>
                <a:gd name="T102" fmla="*/ 73 w 5744"/>
                <a:gd name="T103" fmla="*/ 33 h 361"/>
                <a:gd name="T104" fmla="*/ 0 w 5744"/>
                <a:gd name="T105" fmla="*/ 43 h 361"/>
                <a:gd name="T106" fmla="*/ 0 w 5744"/>
                <a:gd name="T107" fmla="*/ 361 h 361"/>
                <a:gd name="T108" fmla="*/ 5744 w 5744"/>
                <a:gd name="T109" fmla="*/ 361 h 361"/>
                <a:gd name="T110" fmla="*/ 5744 w 5744"/>
                <a:gd name="T111" fmla="*/ 54 h 361"/>
                <a:gd name="T112" fmla="*/ 5744 w 5744"/>
                <a:gd name="T113" fmla="*/ 54 h 361"/>
                <a:gd name="T114" fmla="*/ 5604 w 5744"/>
                <a:gd name="T115" fmla="*/ 54 h 361"/>
                <a:gd name="T116" fmla="*/ 5557 w 5744"/>
                <a:gd name="T117" fmla="*/ 54 h 361"/>
                <a:gd name="T118" fmla="*/ 5533 w 5744"/>
                <a:gd name="T119" fmla="*/ 52 h 361"/>
                <a:gd name="T120" fmla="*/ 5533 w 5744"/>
                <a:gd name="T121" fmla="*/ 5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4" h="361">
                  <a:moveTo>
                    <a:pt x="5533" y="52"/>
                  </a:moveTo>
                  <a:lnTo>
                    <a:pt x="5533" y="52"/>
                  </a:lnTo>
                  <a:lnTo>
                    <a:pt x="5501" y="49"/>
                  </a:lnTo>
                  <a:lnTo>
                    <a:pt x="5427" y="43"/>
                  </a:lnTo>
                  <a:lnTo>
                    <a:pt x="5200" y="27"/>
                  </a:lnTo>
                  <a:lnTo>
                    <a:pt x="4835" y="0"/>
                  </a:lnTo>
                  <a:lnTo>
                    <a:pt x="4835" y="0"/>
                  </a:lnTo>
                  <a:lnTo>
                    <a:pt x="4789" y="0"/>
                  </a:lnTo>
                  <a:lnTo>
                    <a:pt x="4708" y="2"/>
                  </a:lnTo>
                  <a:lnTo>
                    <a:pt x="4486" y="6"/>
                  </a:lnTo>
                  <a:lnTo>
                    <a:pt x="4182" y="15"/>
                  </a:lnTo>
                  <a:lnTo>
                    <a:pt x="4182" y="15"/>
                  </a:lnTo>
                  <a:lnTo>
                    <a:pt x="4085" y="20"/>
                  </a:lnTo>
                  <a:lnTo>
                    <a:pt x="3870" y="30"/>
                  </a:lnTo>
                  <a:lnTo>
                    <a:pt x="3750" y="34"/>
                  </a:lnTo>
                  <a:lnTo>
                    <a:pt x="3637" y="37"/>
                  </a:lnTo>
                  <a:lnTo>
                    <a:pt x="3551" y="39"/>
                  </a:lnTo>
                  <a:lnTo>
                    <a:pt x="3519" y="37"/>
                  </a:lnTo>
                  <a:lnTo>
                    <a:pt x="3497" y="36"/>
                  </a:lnTo>
                  <a:lnTo>
                    <a:pt x="3497" y="36"/>
                  </a:lnTo>
                  <a:lnTo>
                    <a:pt x="3478" y="34"/>
                  </a:lnTo>
                  <a:lnTo>
                    <a:pt x="3446" y="34"/>
                  </a:lnTo>
                  <a:lnTo>
                    <a:pt x="3355" y="37"/>
                  </a:lnTo>
                  <a:lnTo>
                    <a:pt x="3241" y="43"/>
                  </a:lnTo>
                  <a:lnTo>
                    <a:pt x="3113" y="49"/>
                  </a:lnTo>
                  <a:lnTo>
                    <a:pt x="2986" y="57"/>
                  </a:lnTo>
                  <a:lnTo>
                    <a:pt x="2874" y="61"/>
                  </a:lnTo>
                  <a:lnTo>
                    <a:pt x="2827" y="63"/>
                  </a:lnTo>
                  <a:lnTo>
                    <a:pt x="2787" y="63"/>
                  </a:lnTo>
                  <a:lnTo>
                    <a:pt x="2758" y="63"/>
                  </a:lnTo>
                  <a:lnTo>
                    <a:pt x="2740" y="60"/>
                  </a:lnTo>
                  <a:lnTo>
                    <a:pt x="2740" y="60"/>
                  </a:lnTo>
                  <a:lnTo>
                    <a:pt x="2722" y="57"/>
                  </a:lnTo>
                  <a:lnTo>
                    <a:pt x="2691" y="54"/>
                  </a:lnTo>
                  <a:lnTo>
                    <a:pt x="2600" y="49"/>
                  </a:lnTo>
                  <a:lnTo>
                    <a:pt x="2481" y="43"/>
                  </a:lnTo>
                  <a:lnTo>
                    <a:pt x="2351" y="39"/>
                  </a:lnTo>
                  <a:lnTo>
                    <a:pt x="2115" y="33"/>
                  </a:lnTo>
                  <a:lnTo>
                    <a:pt x="2010" y="30"/>
                  </a:lnTo>
                  <a:lnTo>
                    <a:pt x="2010" y="30"/>
                  </a:lnTo>
                  <a:lnTo>
                    <a:pt x="1813" y="49"/>
                  </a:lnTo>
                  <a:lnTo>
                    <a:pt x="1673" y="61"/>
                  </a:lnTo>
                  <a:lnTo>
                    <a:pt x="1623" y="64"/>
                  </a:lnTo>
                  <a:lnTo>
                    <a:pt x="1600" y="64"/>
                  </a:lnTo>
                  <a:lnTo>
                    <a:pt x="1600" y="64"/>
                  </a:lnTo>
                  <a:lnTo>
                    <a:pt x="1572" y="63"/>
                  </a:lnTo>
                  <a:lnTo>
                    <a:pt x="1513" y="60"/>
                  </a:lnTo>
                  <a:lnTo>
                    <a:pt x="1343" y="52"/>
                  </a:lnTo>
                  <a:lnTo>
                    <a:pt x="1105" y="45"/>
                  </a:lnTo>
                  <a:lnTo>
                    <a:pt x="694" y="45"/>
                  </a:lnTo>
                  <a:lnTo>
                    <a:pt x="394" y="57"/>
                  </a:lnTo>
                  <a:lnTo>
                    <a:pt x="73" y="33"/>
                  </a:lnTo>
                  <a:lnTo>
                    <a:pt x="0" y="43"/>
                  </a:lnTo>
                  <a:lnTo>
                    <a:pt x="0" y="361"/>
                  </a:lnTo>
                  <a:lnTo>
                    <a:pt x="5744" y="361"/>
                  </a:lnTo>
                  <a:lnTo>
                    <a:pt x="5744" y="54"/>
                  </a:lnTo>
                  <a:lnTo>
                    <a:pt x="5744" y="54"/>
                  </a:lnTo>
                  <a:lnTo>
                    <a:pt x="5604" y="54"/>
                  </a:lnTo>
                  <a:lnTo>
                    <a:pt x="5557" y="54"/>
                  </a:lnTo>
                  <a:lnTo>
                    <a:pt x="5533" y="52"/>
                  </a:lnTo>
                  <a:lnTo>
                    <a:pt x="5533" y="52"/>
                  </a:lnTo>
                  <a:close/>
                </a:path>
              </a:pathLst>
            </a:custGeom>
            <a:pattFill prst="divot">
              <a:fgClr>
                <a:srgbClr val="FF9966"/>
              </a:fgClr>
              <a:bgClr>
                <a:srgbClr val="CC6600"/>
              </a:bgClr>
            </a:pattFill>
            <a:ln w="12700">
              <a:solidFill>
                <a:schemeClr val="tx1"/>
              </a:solidFill>
              <a:prstDash val="solid"/>
              <a:round/>
              <a:headEnd/>
              <a:tailEnd/>
            </a:ln>
          </p:spPr>
          <p:txBody>
            <a:bodyPr/>
            <a:lstStyle/>
            <a:p>
              <a:endParaRPr lang="en-US"/>
            </a:p>
          </p:txBody>
        </p:sp>
        <p:sp>
          <p:nvSpPr>
            <p:cNvPr id="969" name="Freeform 9"/>
            <p:cNvSpPr>
              <a:spLocks/>
            </p:cNvSpPr>
            <p:nvPr/>
          </p:nvSpPr>
          <p:spPr bwMode="auto">
            <a:xfrm>
              <a:off x="-12" y="2854"/>
              <a:ext cx="5778" cy="504"/>
            </a:xfrm>
            <a:custGeom>
              <a:avLst/>
              <a:gdLst>
                <a:gd name="T0" fmla="*/ 1815 w 5744"/>
                <a:gd name="T1" fmla="*/ 439 h 518"/>
                <a:gd name="T2" fmla="*/ 2018 w 5744"/>
                <a:gd name="T3" fmla="*/ 484 h 518"/>
                <a:gd name="T4" fmla="*/ 2101 w 5744"/>
                <a:gd name="T5" fmla="*/ 494 h 518"/>
                <a:gd name="T6" fmla="*/ 2264 w 5744"/>
                <a:gd name="T7" fmla="*/ 476 h 518"/>
                <a:gd name="T8" fmla="*/ 2799 w 5744"/>
                <a:gd name="T9" fmla="*/ 411 h 518"/>
                <a:gd name="T10" fmla="*/ 4182 w 5744"/>
                <a:gd name="T11" fmla="*/ 423 h 518"/>
                <a:gd name="T12" fmla="*/ 5091 w 5744"/>
                <a:gd name="T13" fmla="*/ 411 h 518"/>
                <a:gd name="T14" fmla="*/ 5442 w 5744"/>
                <a:gd name="T15" fmla="*/ 402 h 518"/>
                <a:gd name="T16" fmla="*/ 5555 w 5744"/>
                <a:gd name="T17" fmla="*/ 372 h 518"/>
                <a:gd name="T18" fmla="*/ 5689 w 5744"/>
                <a:gd name="T19" fmla="*/ 372 h 518"/>
                <a:gd name="T20" fmla="*/ 5732 w 5744"/>
                <a:gd name="T21" fmla="*/ 40 h 518"/>
                <a:gd name="T22" fmla="*/ 5590 w 5744"/>
                <a:gd name="T23" fmla="*/ 18 h 518"/>
                <a:gd name="T24" fmla="*/ 5462 w 5744"/>
                <a:gd name="T25" fmla="*/ 16 h 518"/>
                <a:gd name="T26" fmla="*/ 5354 w 5744"/>
                <a:gd name="T27" fmla="*/ 37 h 518"/>
                <a:gd name="T28" fmla="*/ 5227 w 5744"/>
                <a:gd name="T29" fmla="*/ 71 h 518"/>
                <a:gd name="T30" fmla="*/ 5056 w 5744"/>
                <a:gd name="T31" fmla="*/ 111 h 518"/>
                <a:gd name="T32" fmla="*/ 4996 w 5744"/>
                <a:gd name="T33" fmla="*/ 122 h 518"/>
                <a:gd name="T34" fmla="*/ 4839 w 5744"/>
                <a:gd name="T35" fmla="*/ 120 h 518"/>
                <a:gd name="T36" fmla="*/ 4718 w 5744"/>
                <a:gd name="T37" fmla="*/ 111 h 518"/>
                <a:gd name="T38" fmla="*/ 4624 w 5744"/>
                <a:gd name="T39" fmla="*/ 96 h 518"/>
                <a:gd name="T40" fmla="*/ 4582 w 5744"/>
                <a:gd name="T41" fmla="*/ 79 h 518"/>
                <a:gd name="T42" fmla="*/ 4488 w 5744"/>
                <a:gd name="T43" fmla="*/ 19 h 518"/>
                <a:gd name="T44" fmla="*/ 4436 w 5744"/>
                <a:gd name="T45" fmla="*/ 1 h 518"/>
                <a:gd name="T46" fmla="*/ 4316 w 5744"/>
                <a:gd name="T47" fmla="*/ 21 h 518"/>
                <a:gd name="T48" fmla="*/ 4235 w 5744"/>
                <a:gd name="T49" fmla="*/ 31 h 518"/>
                <a:gd name="T50" fmla="*/ 3979 w 5744"/>
                <a:gd name="T51" fmla="*/ 61 h 518"/>
                <a:gd name="T52" fmla="*/ 3772 w 5744"/>
                <a:gd name="T53" fmla="*/ 90 h 518"/>
                <a:gd name="T54" fmla="*/ 3584 w 5744"/>
                <a:gd name="T55" fmla="*/ 64 h 518"/>
                <a:gd name="T56" fmla="*/ 3334 w 5744"/>
                <a:gd name="T57" fmla="*/ 24 h 518"/>
                <a:gd name="T58" fmla="*/ 3140 w 5744"/>
                <a:gd name="T59" fmla="*/ 12 h 518"/>
                <a:gd name="T60" fmla="*/ 3065 w 5744"/>
                <a:gd name="T61" fmla="*/ 15 h 518"/>
                <a:gd name="T62" fmla="*/ 2949 w 5744"/>
                <a:gd name="T63" fmla="*/ 67 h 518"/>
                <a:gd name="T64" fmla="*/ 2846 w 5744"/>
                <a:gd name="T65" fmla="*/ 96 h 518"/>
                <a:gd name="T66" fmla="*/ 2760 w 5744"/>
                <a:gd name="T67" fmla="*/ 105 h 518"/>
                <a:gd name="T68" fmla="*/ 2643 w 5744"/>
                <a:gd name="T69" fmla="*/ 93 h 518"/>
                <a:gd name="T70" fmla="*/ 2519 w 5744"/>
                <a:gd name="T71" fmla="*/ 82 h 518"/>
                <a:gd name="T72" fmla="*/ 2389 w 5744"/>
                <a:gd name="T73" fmla="*/ 55 h 518"/>
                <a:gd name="T74" fmla="*/ 2330 w 5744"/>
                <a:gd name="T75" fmla="*/ 31 h 518"/>
                <a:gd name="T76" fmla="*/ 2083 w 5744"/>
                <a:gd name="T77" fmla="*/ 33 h 518"/>
                <a:gd name="T78" fmla="*/ 1736 w 5744"/>
                <a:gd name="T79" fmla="*/ 67 h 518"/>
                <a:gd name="T80" fmla="*/ 1468 w 5744"/>
                <a:gd name="T81" fmla="*/ 90 h 518"/>
                <a:gd name="T82" fmla="*/ 1316 w 5744"/>
                <a:gd name="T83" fmla="*/ 99 h 518"/>
                <a:gd name="T84" fmla="*/ 1223 w 5744"/>
                <a:gd name="T85" fmla="*/ 87 h 518"/>
                <a:gd name="T86" fmla="*/ 1089 w 5744"/>
                <a:gd name="T87" fmla="*/ 40 h 518"/>
                <a:gd name="T88" fmla="*/ 1000 w 5744"/>
                <a:gd name="T89" fmla="*/ 22 h 518"/>
                <a:gd name="T90" fmla="*/ 911 w 5744"/>
                <a:gd name="T91" fmla="*/ 28 h 518"/>
                <a:gd name="T92" fmla="*/ 826 w 5744"/>
                <a:gd name="T93" fmla="*/ 55 h 518"/>
                <a:gd name="T94" fmla="*/ 694 w 5744"/>
                <a:gd name="T95" fmla="*/ 93 h 518"/>
                <a:gd name="T96" fmla="*/ 609 w 5744"/>
                <a:gd name="T97" fmla="*/ 102 h 518"/>
                <a:gd name="T98" fmla="*/ 477 w 5744"/>
                <a:gd name="T99" fmla="*/ 92 h 518"/>
                <a:gd name="T100" fmla="*/ 325 w 5744"/>
                <a:gd name="T101" fmla="*/ 50 h 518"/>
                <a:gd name="T102" fmla="*/ 276 w 5744"/>
                <a:gd name="T103" fmla="*/ 31 h 518"/>
                <a:gd name="T104" fmla="*/ 195 w 5744"/>
                <a:gd name="T105" fmla="*/ 25 h 518"/>
                <a:gd name="T106" fmla="*/ 57 w 5744"/>
                <a:gd name="T107" fmla="*/ 40 h 518"/>
                <a:gd name="T108" fmla="*/ 116 w 5744"/>
                <a:gd name="T109" fmla="*/ 503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44" h="518">
                  <a:moveTo>
                    <a:pt x="379" y="518"/>
                  </a:moveTo>
                  <a:lnTo>
                    <a:pt x="767" y="463"/>
                  </a:lnTo>
                  <a:lnTo>
                    <a:pt x="1294" y="392"/>
                  </a:lnTo>
                  <a:lnTo>
                    <a:pt x="1815" y="439"/>
                  </a:lnTo>
                  <a:lnTo>
                    <a:pt x="1815" y="439"/>
                  </a:lnTo>
                  <a:lnTo>
                    <a:pt x="1898" y="459"/>
                  </a:lnTo>
                  <a:lnTo>
                    <a:pt x="1976" y="476"/>
                  </a:lnTo>
                  <a:lnTo>
                    <a:pt x="2018" y="484"/>
                  </a:lnTo>
                  <a:lnTo>
                    <a:pt x="2057" y="491"/>
                  </a:lnTo>
                  <a:lnTo>
                    <a:pt x="2057" y="491"/>
                  </a:lnTo>
                  <a:lnTo>
                    <a:pt x="2077" y="493"/>
                  </a:lnTo>
                  <a:lnTo>
                    <a:pt x="2101" y="494"/>
                  </a:lnTo>
                  <a:lnTo>
                    <a:pt x="2124" y="493"/>
                  </a:lnTo>
                  <a:lnTo>
                    <a:pt x="2152" y="491"/>
                  </a:lnTo>
                  <a:lnTo>
                    <a:pt x="2209" y="485"/>
                  </a:lnTo>
                  <a:lnTo>
                    <a:pt x="2264" y="476"/>
                  </a:lnTo>
                  <a:lnTo>
                    <a:pt x="2318" y="467"/>
                  </a:lnTo>
                  <a:lnTo>
                    <a:pt x="2359" y="460"/>
                  </a:lnTo>
                  <a:lnTo>
                    <a:pt x="2399" y="451"/>
                  </a:lnTo>
                  <a:lnTo>
                    <a:pt x="2799" y="411"/>
                  </a:lnTo>
                  <a:lnTo>
                    <a:pt x="3267" y="470"/>
                  </a:lnTo>
                  <a:lnTo>
                    <a:pt x="3639" y="447"/>
                  </a:lnTo>
                  <a:lnTo>
                    <a:pt x="3888" y="396"/>
                  </a:lnTo>
                  <a:lnTo>
                    <a:pt x="4182" y="423"/>
                  </a:lnTo>
                  <a:lnTo>
                    <a:pt x="4381" y="427"/>
                  </a:lnTo>
                  <a:lnTo>
                    <a:pt x="4529" y="404"/>
                  </a:lnTo>
                  <a:lnTo>
                    <a:pt x="4866" y="368"/>
                  </a:lnTo>
                  <a:lnTo>
                    <a:pt x="5091" y="411"/>
                  </a:lnTo>
                  <a:lnTo>
                    <a:pt x="5381" y="423"/>
                  </a:lnTo>
                  <a:lnTo>
                    <a:pt x="5381" y="423"/>
                  </a:lnTo>
                  <a:lnTo>
                    <a:pt x="5399" y="417"/>
                  </a:lnTo>
                  <a:lnTo>
                    <a:pt x="5442" y="402"/>
                  </a:lnTo>
                  <a:lnTo>
                    <a:pt x="5500" y="384"/>
                  </a:lnTo>
                  <a:lnTo>
                    <a:pt x="5527" y="377"/>
                  </a:lnTo>
                  <a:lnTo>
                    <a:pt x="5555" y="372"/>
                  </a:lnTo>
                  <a:lnTo>
                    <a:pt x="5555" y="372"/>
                  </a:lnTo>
                  <a:lnTo>
                    <a:pt x="5571" y="370"/>
                  </a:lnTo>
                  <a:lnTo>
                    <a:pt x="5590" y="370"/>
                  </a:lnTo>
                  <a:lnTo>
                    <a:pt x="5638" y="370"/>
                  </a:lnTo>
                  <a:lnTo>
                    <a:pt x="5689" y="372"/>
                  </a:lnTo>
                  <a:lnTo>
                    <a:pt x="5744" y="378"/>
                  </a:lnTo>
                  <a:lnTo>
                    <a:pt x="5744" y="43"/>
                  </a:lnTo>
                  <a:lnTo>
                    <a:pt x="5744" y="43"/>
                  </a:lnTo>
                  <a:lnTo>
                    <a:pt x="5732" y="40"/>
                  </a:lnTo>
                  <a:lnTo>
                    <a:pt x="5693" y="31"/>
                  </a:lnTo>
                  <a:lnTo>
                    <a:pt x="5665" y="27"/>
                  </a:lnTo>
                  <a:lnTo>
                    <a:pt x="5632" y="22"/>
                  </a:lnTo>
                  <a:lnTo>
                    <a:pt x="5590" y="18"/>
                  </a:lnTo>
                  <a:lnTo>
                    <a:pt x="5545" y="16"/>
                  </a:lnTo>
                  <a:lnTo>
                    <a:pt x="5545" y="16"/>
                  </a:lnTo>
                  <a:lnTo>
                    <a:pt x="5500" y="15"/>
                  </a:lnTo>
                  <a:lnTo>
                    <a:pt x="5462" y="16"/>
                  </a:lnTo>
                  <a:lnTo>
                    <a:pt x="5432" y="19"/>
                  </a:lnTo>
                  <a:lnTo>
                    <a:pt x="5405" y="24"/>
                  </a:lnTo>
                  <a:lnTo>
                    <a:pt x="5379" y="30"/>
                  </a:lnTo>
                  <a:lnTo>
                    <a:pt x="5354" y="37"/>
                  </a:lnTo>
                  <a:lnTo>
                    <a:pt x="5292" y="55"/>
                  </a:lnTo>
                  <a:lnTo>
                    <a:pt x="5292" y="55"/>
                  </a:lnTo>
                  <a:lnTo>
                    <a:pt x="5259" y="65"/>
                  </a:lnTo>
                  <a:lnTo>
                    <a:pt x="5227" y="71"/>
                  </a:lnTo>
                  <a:lnTo>
                    <a:pt x="5174" y="83"/>
                  </a:lnTo>
                  <a:lnTo>
                    <a:pt x="5119" y="95"/>
                  </a:lnTo>
                  <a:lnTo>
                    <a:pt x="5089" y="101"/>
                  </a:lnTo>
                  <a:lnTo>
                    <a:pt x="5056" y="111"/>
                  </a:lnTo>
                  <a:lnTo>
                    <a:pt x="5056" y="111"/>
                  </a:lnTo>
                  <a:lnTo>
                    <a:pt x="5036" y="116"/>
                  </a:lnTo>
                  <a:lnTo>
                    <a:pt x="5016" y="119"/>
                  </a:lnTo>
                  <a:lnTo>
                    <a:pt x="4996" y="122"/>
                  </a:lnTo>
                  <a:lnTo>
                    <a:pt x="4975" y="123"/>
                  </a:lnTo>
                  <a:lnTo>
                    <a:pt x="4931" y="125"/>
                  </a:lnTo>
                  <a:lnTo>
                    <a:pt x="4884" y="123"/>
                  </a:lnTo>
                  <a:lnTo>
                    <a:pt x="4839" y="120"/>
                  </a:lnTo>
                  <a:lnTo>
                    <a:pt x="4795" y="116"/>
                  </a:lnTo>
                  <a:lnTo>
                    <a:pt x="4754" y="113"/>
                  </a:lnTo>
                  <a:lnTo>
                    <a:pt x="4718" y="111"/>
                  </a:lnTo>
                  <a:lnTo>
                    <a:pt x="4718" y="111"/>
                  </a:lnTo>
                  <a:lnTo>
                    <a:pt x="4687" y="108"/>
                  </a:lnTo>
                  <a:lnTo>
                    <a:pt x="4663" y="105"/>
                  </a:lnTo>
                  <a:lnTo>
                    <a:pt x="4641" y="101"/>
                  </a:lnTo>
                  <a:lnTo>
                    <a:pt x="4624" y="96"/>
                  </a:lnTo>
                  <a:lnTo>
                    <a:pt x="4610" y="92"/>
                  </a:lnTo>
                  <a:lnTo>
                    <a:pt x="4600" y="87"/>
                  </a:lnTo>
                  <a:lnTo>
                    <a:pt x="4582" y="79"/>
                  </a:lnTo>
                  <a:lnTo>
                    <a:pt x="4582" y="79"/>
                  </a:lnTo>
                  <a:lnTo>
                    <a:pt x="4568" y="73"/>
                  </a:lnTo>
                  <a:lnTo>
                    <a:pt x="4553" y="64"/>
                  </a:lnTo>
                  <a:lnTo>
                    <a:pt x="4488" y="19"/>
                  </a:lnTo>
                  <a:lnTo>
                    <a:pt x="4488" y="19"/>
                  </a:lnTo>
                  <a:lnTo>
                    <a:pt x="4474" y="12"/>
                  </a:lnTo>
                  <a:lnTo>
                    <a:pt x="4462" y="6"/>
                  </a:lnTo>
                  <a:lnTo>
                    <a:pt x="4448" y="3"/>
                  </a:lnTo>
                  <a:lnTo>
                    <a:pt x="4436" y="1"/>
                  </a:lnTo>
                  <a:lnTo>
                    <a:pt x="4422" y="0"/>
                  </a:lnTo>
                  <a:lnTo>
                    <a:pt x="4409" y="1"/>
                  </a:lnTo>
                  <a:lnTo>
                    <a:pt x="4381" y="6"/>
                  </a:lnTo>
                  <a:lnTo>
                    <a:pt x="4316" y="21"/>
                  </a:lnTo>
                  <a:lnTo>
                    <a:pt x="4276" y="28"/>
                  </a:lnTo>
                  <a:lnTo>
                    <a:pt x="4257" y="30"/>
                  </a:lnTo>
                  <a:lnTo>
                    <a:pt x="4235" y="31"/>
                  </a:lnTo>
                  <a:lnTo>
                    <a:pt x="4235" y="31"/>
                  </a:lnTo>
                  <a:lnTo>
                    <a:pt x="4182" y="35"/>
                  </a:lnTo>
                  <a:lnTo>
                    <a:pt x="4119" y="41"/>
                  </a:lnTo>
                  <a:lnTo>
                    <a:pt x="4050" y="50"/>
                  </a:lnTo>
                  <a:lnTo>
                    <a:pt x="3979" y="61"/>
                  </a:lnTo>
                  <a:lnTo>
                    <a:pt x="3854" y="80"/>
                  </a:lnTo>
                  <a:lnTo>
                    <a:pt x="3781" y="90"/>
                  </a:lnTo>
                  <a:lnTo>
                    <a:pt x="3781" y="90"/>
                  </a:lnTo>
                  <a:lnTo>
                    <a:pt x="3772" y="90"/>
                  </a:lnTo>
                  <a:lnTo>
                    <a:pt x="3754" y="89"/>
                  </a:lnTo>
                  <a:lnTo>
                    <a:pt x="3708" y="84"/>
                  </a:lnTo>
                  <a:lnTo>
                    <a:pt x="3649" y="74"/>
                  </a:lnTo>
                  <a:lnTo>
                    <a:pt x="3584" y="64"/>
                  </a:lnTo>
                  <a:lnTo>
                    <a:pt x="3456" y="41"/>
                  </a:lnTo>
                  <a:lnTo>
                    <a:pt x="3377" y="28"/>
                  </a:lnTo>
                  <a:lnTo>
                    <a:pt x="3377" y="28"/>
                  </a:lnTo>
                  <a:lnTo>
                    <a:pt x="3334" y="24"/>
                  </a:lnTo>
                  <a:lnTo>
                    <a:pt x="3280" y="19"/>
                  </a:lnTo>
                  <a:lnTo>
                    <a:pt x="3217" y="16"/>
                  </a:lnTo>
                  <a:lnTo>
                    <a:pt x="3140" y="12"/>
                  </a:lnTo>
                  <a:lnTo>
                    <a:pt x="3140" y="12"/>
                  </a:lnTo>
                  <a:lnTo>
                    <a:pt x="3105" y="10"/>
                  </a:lnTo>
                  <a:lnTo>
                    <a:pt x="3091" y="12"/>
                  </a:lnTo>
                  <a:lnTo>
                    <a:pt x="3077" y="13"/>
                  </a:lnTo>
                  <a:lnTo>
                    <a:pt x="3065" y="15"/>
                  </a:lnTo>
                  <a:lnTo>
                    <a:pt x="3055" y="18"/>
                  </a:lnTo>
                  <a:lnTo>
                    <a:pt x="3036" y="27"/>
                  </a:lnTo>
                  <a:lnTo>
                    <a:pt x="2984" y="50"/>
                  </a:lnTo>
                  <a:lnTo>
                    <a:pt x="2949" y="67"/>
                  </a:lnTo>
                  <a:lnTo>
                    <a:pt x="2898" y="83"/>
                  </a:lnTo>
                  <a:lnTo>
                    <a:pt x="2898" y="83"/>
                  </a:lnTo>
                  <a:lnTo>
                    <a:pt x="2870" y="90"/>
                  </a:lnTo>
                  <a:lnTo>
                    <a:pt x="2846" y="96"/>
                  </a:lnTo>
                  <a:lnTo>
                    <a:pt x="2823" y="101"/>
                  </a:lnTo>
                  <a:lnTo>
                    <a:pt x="2801" y="104"/>
                  </a:lnTo>
                  <a:lnTo>
                    <a:pt x="2779" y="105"/>
                  </a:lnTo>
                  <a:lnTo>
                    <a:pt x="2760" y="105"/>
                  </a:lnTo>
                  <a:lnTo>
                    <a:pt x="2742" y="105"/>
                  </a:lnTo>
                  <a:lnTo>
                    <a:pt x="2722" y="104"/>
                  </a:lnTo>
                  <a:lnTo>
                    <a:pt x="2685" y="99"/>
                  </a:lnTo>
                  <a:lnTo>
                    <a:pt x="2643" y="93"/>
                  </a:lnTo>
                  <a:lnTo>
                    <a:pt x="2598" y="87"/>
                  </a:lnTo>
                  <a:lnTo>
                    <a:pt x="2547" y="83"/>
                  </a:lnTo>
                  <a:lnTo>
                    <a:pt x="2547" y="83"/>
                  </a:lnTo>
                  <a:lnTo>
                    <a:pt x="2519" y="82"/>
                  </a:lnTo>
                  <a:lnTo>
                    <a:pt x="2493" y="79"/>
                  </a:lnTo>
                  <a:lnTo>
                    <a:pt x="2450" y="71"/>
                  </a:lnTo>
                  <a:lnTo>
                    <a:pt x="2416" y="64"/>
                  </a:lnTo>
                  <a:lnTo>
                    <a:pt x="2389" y="55"/>
                  </a:lnTo>
                  <a:lnTo>
                    <a:pt x="2367" y="46"/>
                  </a:lnTo>
                  <a:lnTo>
                    <a:pt x="2351" y="38"/>
                  </a:lnTo>
                  <a:lnTo>
                    <a:pt x="2339" y="34"/>
                  </a:lnTo>
                  <a:lnTo>
                    <a:pt x="2330" y="31"/>
                  </a:lnTo>
                  <a:lnTo>
                    <a:pt x="2330" y="31"/>
                  </a:lnTo>
                  <a:lnTo>
                    <a:pt x="2109" y="31"/>
                  </a:lnTo>
                  <a:lnTo>
                    <a:pt x="2109" y="31"/>
                  </a:lnTo>
                  <a:lnTo>
                    <a:pt x="2083" y="33"/>
                  </a:lnTo>
                  <a:lnTo>
                    <a:pt x="2010" y="38"/>
                  </a:lnTo>
                  <a:lnTo>
                    <a:pt x="1892" y="50"/>
                  </a:lnTo>
                  <a:lnTo>
                    <a:pt x="1736" y="67"/>
                  </a:lnTo>
                  <a:lnTo>
                    <a:pt x="1736" y="67"/>
                  </a:lnTo>
                  <a:lnTo>
                    <a:pt x="1655" y="76"/>
                  </a:lnTo>
                  <a:lnTo>
                    <a:pt x="1584" y="83"/>
                  </a:lnTo>
                  <a:lnTo>
                    <a:pt x="1521" y="87"/>
                  </a:lnTo>
                  <a:lnTo>
                    <a:pt x="1468" y="90"/>
                  </a:lnTo>
                  <a:lnTo>
                    <a:pt x="1381" y="95"/>
                  </a:lnTo>
                  <a:lnTo>
                    <a:pt x="1347" y="96"/>
                  </a:lnTo>
                  <a:lnTo>
                    <a:pt x="1316" y="99"/>
                  </a:lnTo>
                  <a:lnTo>
                    <a:pt x="1316" y="99"/>
                  </a:lnTo>
                  <a:lnTo>
                    <a:pt x="1288" y="101"/>
                  </a:lnTo>
                  <a:lnTo>
                    <a:pt x="1266" y="98"/>
                  </a:lnTo>
                  <a:lnTo>
                    <a:pt x="1245" y="93"/>
                  </a:lnTo>
                  <a:lnTo>
                    <a:pt x="1223" y="87"/>
                  </a:lnTo>
                  <a:lnTo>
                    <a:pt x="1172" y="67"/>
                  </a:lnTo>
                  <a:lnTo>
                    <a:pt x="1134" y="53"/>
                  </a:lnTo>
                  <a:lnTo>
                    <a:pt x="1089" y="40"/>
                  </a:lnTo>
                  <a:lnTo>
                    <a:pt x="1089" y="40"/>
                  </a:lnTo>
                  <a:lnTo>
                    <a:pt x="1063" y="33"/>
                  </a:lnTo>
                  <a:lnTo>
                    <a:pt x="1041" y="28"/>
                  </a:lnTo>
                  <a:lnTo>
                    <a:pt x="1020" y="25"/>
                  </a:lnTo>
                  <a:lnTo>
                    <a:pt x="1000" y="22"/>
                  </a:lnTo>
                  <a:lnTo>
                    <a:pt x="982" y="21"/>
                  </a:lnTo>
                  <a:lnTo>
                    <a:pt x="964" y="21"/>
                  </a:lnTo>
                  <a:lnTo>
                    <a:pt x="937" y="24"/>
                  </a:lnTo>
                  <a:lnTo>
                    <a:pt x="911" y="28"/>
                  </a:lnTo>
                  <a:lnTo>
                    <a:pt x="892" y="34"/>
                  </a:lnTo>
                  <a:lnTo>
                    <a:pt x="862" y="43"/>
                  </a:lnTo>
                  <a:lnTo>
                    <a:pt x="862" y="43"/>
                  </a:lnTo>
                  <a:lnTo>
                    <a:pt x="826" y="55"/>
                  </a:lnTo>
                  <a:lnTo>
                    <a:pt x="799" y="65"/>
                  </a:lnTo>
                  <a:lnTo>
                    <a:pt x="767" y="74"/>
                  </a:lnTo>
                  <a:lnTo>
                    <a:pt x="732" y="84"/>
                  </a:lnTo>
                  <a:lnTo>
                    <a:pt x="694" y="93"/>
                  </a:lnTo>
                  <a:lnTo>
                    <a:pt x="653" y="99"/>
                  </a:lnTo>
                  <a:lnTo>
                    <a:pt x="631" y="102"/>
                  </a:lnTo>
                  <a:lnTo>
                    <a:pt x="609" y="102"/>
                  </a:lnTo>
                  <a:lnTo>
                    <a:pt x="609" y="102"/>
                  </a:lnTo>
                  <a:lnTo>
                    <a:pt x="588" y="102"/>
                  </a:lnTo>
                  <a:lnTo>
                    <a:pt x="566" y="102"/>
                  </a:lnTo>
                  <a:lnTo>
                    <a:pt x="521" y="98"/>
                  </a:lnTo>
                  <a:lnTo>
                    <a:pt x="477" y="92"/>
                  </a:lnTo>
                  <a:lnTo>
                    <a:pt x="434" y="83"/>
                  </a:lnTo>
                  <a:lnTo>
                    <a:pt x="392" y="73"/>
                  </a:lnTo>
                  <a:lnTo>
                    <a:pt x="357" y="62"/>
                  </a:lnTo>
                  <a:lnTo>
                    <a:pt x="325" y="50"/>
                  </a:lnTo>
                  <a:lnTo>
                    <a:pt x="300" y="40"/>
                  </a:lnTo>
                  <a:lnTo>
                    <a:pt x="300" y="40"/>
                  </a:lnTo>
                  <a:lnTo>
                    <a:pt x="288" y="35"/>
                  </a:lnTo>
                  <a:lnTo>
                    <a:pt x="276" y="31"/>
                  </a:lnTo>
                  <a:lnTo>
                    <a:pt x="264" y="28"/>
                  </a:lnTo>
                  <a:lnTo>
                    <a:pt x="252" y="27"/>
                  </a:lnTo>
                  <a:lnTo>
                    <a:pt x="225" y="24"/>
                  </a:lnTo>
                  <a:lnTo>
                    <a:pt x="195" y="25"/>
                  </a:lnTo>
                  <a:lnTo>
                    <a:pt x="164" y="27"/>
                  </a:lnTo>
                  <a:lnTo>
                    <a:pt x="130" y="31"/>
                  </a:lnTo>
                  <a:lnTo>
                    <a:pt x="57" y="40"/>
                  </a:lnTo>
                  <a:lnTo>
                    <a:pt x="57" y="40"/>
                  </a:lnTo>
                  <a:lnTo>
                    <a:pt x="0" y="46"/>
                  </a:lnTo>
                  <a:lnTo>
                    <a:pt x="0" y="487"/>
                  </a:lnTo>
                  <a:lnTo>
                    <a:pt x="0" y="487"/>
                  </a:lnTo>
                  <a:lnTo>
                    <a:pt x="116" y="503"/>
                  </a:lnTo>
                  <a:lnTo>
                    <a:pt x="173" y="511"/>
                  </a:lnTo>
                  <a:lnTo>
                    <a:pt x="379" y="518"/>
                  </a:lnTo>
                  <a:close/>
                </a:path>
              </a:pathLst>
            </a:custGeom>
            <a:pattFill prst="lgConfetti">
              <a:fgClr>
                <a:srgbClr val="00CC99"/>
              </a:fgClr>
              <a:bgClr>
                <a:srgbClr val="006600"/>
              </a:bgClr>
            </a:pattFill>
            <a:ln w="12700">
              <a:solidFill>
                <a:schemeClr val="tx1"/>
              </a:solidFill>
              <a:prstDash val="solid"/>
              <a:round/>
              <a:headEnd/>
              <a:tailEnd/>
            </a:ln>
          </p:spPr>
          <p:txBody>
            <a:bodyPr/>
            <a:lstStyle/>
            <a:p>
              <a:endParaRPr lang="en-US"/>
            </a:p>
          </p:txBody>
        </p:sp>
        <p:sp>
          <p:nvSpPr>
            <p:cNvPr id="970" name="Freeform 10"/>
            <p:cNvSpPr>
              <a:spLocks/>
            </p:cNvSpPr>
            <p:nvPr/>
          </p:nvSpPr>
          <p:spPr bwMode="auto">
            <a:xfrm>
              <a:off x="-12" y="2185"/>
              <a:ext cx="5778" cy="329"/>
            </a:xfrm>
            <a:custGeom>
              <a:avLst/>
              <a:gdLst>
                <a:gd name="T0" fmla="*/ 665 w 5744"/>
                <a:gd name="T1" fmla="*/ 309 h 337"/>
                <a:gd name="T2" fmla="*/ 874 w 5744"/>
                <a:gd name="T3" fmla="*/ 278 h 337"/>
                <a:gd name="T4" fmla="*/ 1185 w 5744"/>
                <a:gd name="T5" fmla="*/ 238 h 337"/>
                <a:gd name="T6" fmla="*/ 1270 w 5744"/>
                <a:gd name="T7" fmla="*/ 232 h 337"/>
                <a:gd name="T8" fmla="*/ 1499 w 5744"/>
                <a:gd name="T9" fmla="*/ 254 h 337"/>
                <a:gd name="T10" fmla="*/ 1684 w 5744"/>
                <a:gd name="T11" fmla="*/ 270 h 337"/>
                <a:gd name="T12" fmla="*/ 1757 w 5744"/>
                <a:gd name="T13" fmla="*/ 278 h 337"/>
                <a:gd name="T14" fmla="*/ 1769 w 5744"/>
                <a:gd name="T15" fmla="*/ 282 h 337"/>
                <a:gd name="T16" fmla="*/ 1767 w 5744"/>
                <a:gd name="T17" fmla="*/ 285 h 337"/>
                <a:gd name="T18" fmla="*/ 1988 w 5744"/>
                <a:gd name="T19" fmla="*/ 278 h 337"/>
                <a:gd name="T20" fmla="*/ 2347 w 5744"/>
                <a:gd name="T21" fmla="*/ 260 h 337"/>
                <a:gd name="T22" fmla="*/ 2399 w 5744"/>
                <a:gd name="T23" fmla="*/ 251 h 337"/>
                <a:gd name="T24" fmla="*/ 2442 w 5744"/>
                <a:gd name="T25" fmla="*/ 239 h 337"/>
                <a:gd name="T26" fmla="*/ 2552 w 5744"/>
                <a:gd name="T27" fmla="*/ 236 h 337"/>
                <a:gd name="T28" fmla="*/ 2689 w 5744"/>
                <a:gd name="T29" fmla="*/ 243 h 337"/>
                <a:gd name="T30" fmla="*/ 2917 w 5744"/>
                <a:gd name="T31" fmla="*/ 269 h 337"/>
                <a:gd name="T32" fmla="*/ 3008 w 5744"/>
                <a:gd name="T33" fmla="*/ 275 h 337"/>
                <a:gd name="T34" fmla="*/ 3383 w 5744"/>
                <a:gd name="T35" fmla="*/ 273 h 337"/>
                <a:gd name="T36" fmla="*/ 3862 w 5744"/>
                <a:gd name="T37" fmla="*/ 252 h 337"/>
                <a:gd name="T38" fmla="*/ 4097 w 5744"/>
                <a:gd name="T39" fmla="*/ 235 h 337"/>
                <a:gd name="T40" fmla="*/ 4399 w 5744"/>
                <a:gd name="T41" fmla="*/ 221 h 337"/>
                <a:gd name="T42" fmla="*/ 4466 w 5744"/>
                <a:gd name="T43" fmla="*/ 223 h 337"/>
                <a:gd name="T44" fmla="*/ 4519 w 5744"/>
                <a:gd name="T45" fmla="*/ 229 h 337"/>
                <a:gd name="T46" fmla="*/ 4752 w 5744"/>
                <a:gd name="T47" fmla="*/ 245 h 337"/>
                <a:gd name="T48" fmla="*/ 4819 w 5744"/>
                <a:gd name="T49" fmla="*/ 257 h 337"/>
                <a:gd name="T50" fmla="*/ 5018 w 5744"/>
                <a:gd name="T51" fmla="*/ 282 h 337"/>
                <a:gd name="T52" fmla="*/ 5296 w 5744"/>
                <a:gd name="T53" fmla="*/ 289 h 337"/>
                <a:gd name="T54" fmla="*/ 5332 w 5744"/>
                <a:gd name="T55" fmla="*/ 285 h 337"/>
                <a:gd name="T56" fmla="*/ 5444 w 5744"/>
                <a:gd name="T57" fmla="*/ 263 h 337"/>
                <a:gd name="T58" fmla="*/ 5484 w 5744"/>
                <a:gd name="T59" fmla="*/ 260 h 337"/>
                <a:gd name="T60" fmla="*/ 5606 w 5744"/>
                <a:gd name="T61" fmla="*/ 249 h 337"/>
                <a:gd name="T62" fmla="*/ 5636 w 5744"/>
                <a:gd name="T63" fmla="*/ 252 h 337"/>
                <a:gd name="T64" fmla="*/ 5744 w 5744"/>
                <a:gd name="T65" fmla="*/ 15 h 337"/>
                <a:gd name="T66" fmla="*/ 5592 w 5744"/>
                <a:gd name="T67" fmla="*/ 46 h 337"/>
                <a:gd name="T68" fmla="*/ 5450 w 5744"/>
                <a:gd name="T69" fmla="*/ 68 h 337"/>
                <a:gd name="T70" fmla="*/ 5265 w 5744"/>
                <a:gd name="T71" fmla="*/ 77 h 337"/>
                <a:gd name="T72" fmla="*/ 4409 w 5744"/>
                <a:gd name="T73" fmla="*/ 61 h 337"/>
                <a:gd name="T74" fmla="*/ 4131 w 5744"/>
                <a:gd name="T75" fmla="*/ 40 h 337"/>
                <a:gd name="T76" fmla="*/ 4046 w 5744"/>
                <a:gd name="T77" fmla="*/ 37 h 337"/>
                <a:gd name="T78" fmla="*/ 3801 w 5744"/>
                <a:gd name="T79" fmla="*/ 22 h 337"/>
                <a:gd name="T80" fmla="*/ 3166 w 5744"/>
                <a:gd name="T81" fmla="*/ 37 h 337"/>
                <a:gd name="T82" fmla="*/ 2744 w 5744"/>
                <a:gd name="T83" fmla="*/ 56 h 337"/>
                <a:gd name="T84" fmla="*/ 2627 w 5744"/>
                <a:gd name="T85" fmla="*/ 52 h 337"/>
                <a:gd name="T86" fmla="*/ 2330 w 5744"/>
                <a:gd name="T87" fmla="*/ 21 h 337"/>
                <a:gd name="T88" fmla="*/ 2160 w 5744"/>
                <a:gd name="T89" fmla="*/ 4 h 337"/>
                <a:gd name="T90" fmla="*/ 1984 w 5744"/>
                <a:gd name="T91" fmla="*/ 0 h 337"/>
                <a:gd name="T92" fmla="*/ 1830 w 5744"/>
                <a:gd name="T93" fmla="*/ 9 h 337"/>
                <a:gd name="T94" fmla="*/ 1617 w 5744"/>
                <a:gd name="T95" fmla="*/ 22 h 337"/>
                <a:gd name="T96" fmla="*/ 1406 w 5744"/>
                <a:gd name="T97" fmla="*/ 27 h 337"/>
                <a:gd name="T98" fmla="*/ 1284 w 5744"/>
                <a:gd name="T99" fmla="*/ 31 h 337"/>
                <a:gd name="T100" fmla="*/ 970 w 5744"/>
                <a:gd name="T101" fmla="*/ 33 h 337"/>
                <a:gd name="T102" fmla="*/ 830 w 5744"/>
                <a:gd name="T103" fmla="*/ 37 h 337"/>
                <a:gd name="T104" fmla="*/ 402 w 5744"/>
                <a:gd name="T105" fmla="*/ 49 h 337"/>
                <a:gd name="T106" fmla="*/ 321 w 5744"/>
                <a:gd name="T107" fmla="*/ 49 h 337"/>
                <a:gd name="T108" fmla="*/ 31 w 5744"/>
                <a:gd name="T109" fmla="*/ 16 h 337"/>
                <a:gd name="T110" fmla="*/ 321 w 5744"/>
                <a:gd name="T111" fmla="*/ 27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44" h="337">
                  <a:moveTo>
                    <a:pt x="467" y="337"/>
                  </a:moveTo>
                  <a:lnTo>
                    <a:pt x="467" y="337"/>
                  </a:lnTo>
                  <a:lnTo>
                    <a:pt x="665" y="309"/>
                  </a:lnTo>
                  <a:lnTo>
                    <a:pt x="803" y="289"/>
                  </a:lnTo>
                  <a:lnTo>
                    <a:pt x="874" y="278"/>
                  </a:lnTo>
                  <a:lnTo>
                    <a:pt x="874" y="278"/>
                  </a:lnTo>
                  <a:lnTo>
                    <a:pt x="937" y="269"/>
                  </a:lnTo>
                  <a:lnTo>
                    <a:pt x="1061" y="252"/>
                  </a:lnTo>
                  <a:lnTo>
                    <a:pt x="1185" y="238"/>
                  </a:lnTo>
                  <a:lnTo>
                    <a:pt x="1252" y="230"/>
                  </a:lnTo>
                  <a:lnTo>
                    <a:pt x="1252" y="230"/>
                  </a:lnTo>
                  <a:lnTo>
                    <a:pt x="1270" y="232"/>
                  </a:lnTo>
                  <a:lnTo>
                    <a:pt x="1306" y="236"/>
                  </a:lnTo>
                  <a:lnTo>
                    <a:pt x="1377" y="243"/>
                  </a:lnTo>
                  <a:lnTo>
                    <a:pt x="1499" y="254"/>
                  </a:lnTo>
                  <a:lnTo>
                    <a:pt x="1499" y="254"/>
                  </a:lnTo>
                  <a:lnTo>
                    <a:pt x="1619" y="264"/>
                  </a:lnTo>
                  <a:lnTo>
                    <a:pt x="1684" y="270"/>
                  </a:lnTo>
                  <a:lnTo>
                    <a:pt x="1724" y="275"/>
                  </a:lnTo>
                  <a:lnTo>
                    <a:pt x="1757" y="278"/>
                  </a:lnTo>
                  <a:lnTo>
                    <a:pt x="1757" y="278"/>
                  </a:lnTo>
                  <a:lnTo>
                    <a:pt x="1767" y="281"/>
                  </a:lnTo>
                  <a:lnTo>
                    <a:pt x="1769" y="281"/>
                  </a:lnTo>
                  <a:lnTo>
                    <a:pt x="1769" y="282"/>
                  </a:lnTo>
                  <a:lnTo>
                    <a:pt x="1765" y="284"/>
                  </a:lnTo>
                  <a:lnTo>
                    <a:pt x="1765" y="285"/>
                  </a:lnTo>
                  <a:lnTo>
                    <a:pt x="1767" y="285"/>
                  </a:lnTo>
                  <a:lnTo>
                    <a:pt x="1783" y="287"/>
                  </a:lnTo>
                  <a:lnTo>
                    <a:pt x="1821" y="285"/>
                  </a:lnTo>
                  <a:lnTo>
                    <a:pt x="1988" y="278"/>
                  </a:lnTo>
                  <a:lnTo>
                    <a:pt x="1988" y="278"/>
                  </a:lnTo>
                  <a:lnTo>
                    <a:pt x="2292" y="263"/>
                  </a:lnTo>
                  <a:lnTo>
                    <a:pt x="2347" y="260"/>
                  </a:lnTo>
                  <a:lnTo>
                    <a:pt x="2383" y="254"/>
                  </a:lnTo>
                  <a:lnTo>
                    <a:pt x="2383" y="254"/>
                  </a:lnTo>
                  <a:lnTo>
                    <a:pt x="2399" y="251"/>
                  </a:lnTo>
                  <a:lnTo>
                    <a:pt x="2410" y="246"/>
                  </a:lnTo>
                  <a:lnTo>
                    <a:pt x="2424" y="243"/>
                  </a:lnTo>
                  <a:lnTo>
                    <a:pt x="2442" y="239"/>
                  </a:lnTo>
                  <a:lnTo>
                    <a:pt x="2468" y="236"/>
                  </a:lnTo>
                  <a:lnTo>
                    <a:pt x="2503" y="235"/>
                  </a:lnTo>
                  <a:lnTo>
                    <a:pt x="2552" y="236"/>
                  </a:lnTo>
                  <a:lnTo>
                    <a:pt x="2620" y="239"/>
                  </a:lnTo>
                  <a:lnTo>
                    <a:pt x="2620" y="239"/>
                  </a:lnTo>
                  <a:lnTo>
                    <a:pt x="2689" y="243"/>
                  </a:lnTo>
                  <a:lnTo>
                    <a:pt x="2748" y="248"/>
                  </a:lnTo>
                  <a:lnTo>
                    <a:pt x="2838" y="260"/>
                  </a:lnTo>
                  <a:lnTo>
                    <a:pt x="2917" y="269"/>
                  </a:lnTo>
                  <a:lnTo>
                    <a:pt x="2959" y="272"/>
                  </a:lnTo>
                  <a:lnTo>
                    <a:pt x="3008" y="275"/>
                  </a:lnTo>
                  <a:lnTo>
                    <a:pt x="3008" y="275"/>
                  </a:lnTo>
                  <a:lnTo>
                    <a:pt x="3077" y="275"/>
                  </a:lnTo>
                  <a:lnTo>
                    <a:pt x="3170" y="275"/>
                  </a:lnTo>
                  <a:lnTo>
                    <a:pt x="3383" y="273"/>
                  </a:lnTo>
                  <a:lnTo>
                    <a:pt x="3651" y="270"/>
                  </a:lnTo>
                  <a:lnTo>
                    <a:pt x="3651" y="270"/>
                  </a:lnTo>
                  <a:lnTo>
                    <a:pt x="3862" y="252"/>
                  </a:lnTo>
                  <a:lnTo>
                    <a:pt x="4014" y="240"/>
                  </a:lnTo>
                  <a:lnTo>
                    <a:pt x="4097" y="235"/>
                  </a:lnTo>
                  <a:lnTo>
                    <a:pt x="4097" y="235"/>
                  </a:lnTo>
                  <a:lnTo>
                    <a:pt x="4164" y="232"/>
                  </a:lnTo>
                  <a:lnTo>
                    <a:pt x="4282" y="226"/>
                  </a:lnTo>
                  <a:lnTo>
                    <a:pt x="4399" y="221"/>
                  </a:lnTo>
                  <a:lnTo>
                    <a:pt x="4442" y="221"/>
                  </a:lnTo>
                  <a:lnTo>
                    <a:pt x="4456" y="221"/>
                  </a:lnTo>
                  <a:lnTo>
                    <a:pt x="4466" y="223"/>
                  </a:lnTo>
                  <a:lnTo>
                    <a:pt x="4466" y="223"/>
                  </a:lnTo>
                  <a:lnTo>
                    <a:pt x="4486" y="226"/>
                  </a:lnTo>
                  <a:lnTo>
                    <a:pt x="4519" y="229"/>
                  </a:lnTo>
                  <a:lnTo>
                    <a:pt x="4608" y="233"/>
                  </a:lnTo>
                  <a:lnTo>
                    <a:pt x="4708" y="240"/>
                  </a:lnTo>
                  <a:lnTo>
                    <a:pt x="4752" y="245"/>
                  </a:lnTo>
                  <a:lnTo>
                    <a:pt x="4787" y="251"/>
                  </a:lnTo>
                  <a:lnTo>
                    <a:pt x="4787" y="251"/>
                  </a:lnTo>
                  <a:lnTo>
                    <a:pt x="4819" y="257"/>
                  </a:lnTo>
                  <a:lnTo>
                    <a:pt x="4856" y="261"/>
                  </a:lnTo>
                  <a:lnTo>
                    <a:pt x="4931" y="272"/>
                  </a:lnTo>
                  <a:lnTo>
                    <a:pt x="5018" y="282"/>
                  </a:lnTo>
                  <a:lnTo>
                    <a:pt x="5018" y="282"/>
                  </a:lnTo>
                  <a:lnTo>
                    <a:pt x="5146" y="287"/>
                  </a:lnTo>
                  <a:lnTo>
                    <a:pt x="5296" y="289"/>
                  </a:lnTo>
                  <a:lnTo>
                    <a:pt x="5296" y="289"/>
                  </a:lnTo>
                  <a:lnTo>
                    <a:pt x="5312" y="289"/>
                  </a:lnTo>
                  <a:lnTo>
                    <a:pt x="5332" y="285"/>
                  </a:lnTo>
                  <a:lnTo>
                    <a:pt x="5381" y="276"/>
                  </a:lnTo>
                  <a:lnTo>
                    <a:pt x="5428" y="267"/>
                  </a:lnTo>
                  <a:lnTo>
                    <a:pt x="5444" y="263"/>
                  </a:lnTo>
                  <a:lnTo>
                    <a:pt x="5454" y="263"/>
                  </a:lnTo>
                  <a:lnTo>
                    <a:pt x="5454" y="263"/>
                  </a:lnTo>
                  <a:lnTo>
                    <a:pt x="5484" y="260"/>
                  </a:lnTo>
                  <a:lnTo>
                    <a:pt x="5537" y="255"/>
                  </a:lnTo>
                  <a:lnTo>
                    <a:pt x="5588" y="251"/>
                  </a:lnTo>
                  <a:lnTo>
                    <a:pt x="5606" y="249"/>
                  </a:lnTo>
                  <a:lnTo>
                    <a:pt x="5618" y="251"/>
                  </a:lnTo>
                  <a:lnTo>
                    <a:pt x="5618" y="251"/>
                  </a:lnTo>
                  <a:lnTo>
                    <a:pt x="5636" y="252"/>
                  </a:lnTo>
                  <a:lnTo>
                    <a:pt x="5669" y="252"/>
                  </a:lnTo>
                  <a:lnTo>
                    <a:pt x="5744" y="251"/>
                  </a:lnTo>
                  <a:lnTo>
                    <a:pt x="5744" y="15"/>
                  </a:lnTo>
                  <a:lnTo>
                    <a:pt x="5744" y="15"/>
                  </a:lnTo>
                  <a:lnTo>
                    <a:pt x="5673" y="30"/>
                  </a:lnTo>
                  <a:lnTo>
                    <a:pt x="5592" y="46"/>
                  </a:lnTo>
                  <a:lnTo>
                    <a:pt x="5513" y="59"/>
                  </a:lnTo>
                  <a:lnTo>
                    <a:pt x="5480" y="65"/>
                  </a:lnTo>
                  <a:lnTo>
                    <a:pt x="5450" y="68"/>
                  </a:lnTo>
                  <a:lnTo>
                    <a:pt x="5450" y="68"/>
                  </a:lnTo>
                  <a:lnTo>
                    <a:pt x="5361" y="74"/>
                  </a:lnTo>
                  <a:lnTo>
                    <a:pt x="5265" y="77"/>
                  </a:lnTo>
                  <a:lnTo>
                    <a:pt x="5154" y="80"/>
                  </a:lnTo>
                  <a:lnTo>
                    <a:pt x="4744" y="88"/>
                  </a:lnTo>
                  <a:lnTo>
                    <a:pt x="4409" y="61"/>
                  </a:lnTo>
                  <a:lnTo>
                    <a:pt x="4409" y="61"/>
                  </a:lnTo>
                  <a:lnTo>
                    <a:pt x="4253" y="49"/>
                  </a:lnTo>
                  <a:lnTo>
                    <a:pt x="4131" y="40"/>
                  </a:lnTo>
                  <a:lnTo>
                    <a:pt x="4081" y="37"/>
                  </a:lnTo>
                  <a:lnTo>
                    <a:pt x="4046" y="37"/>
                  </a:lnTo>
                  <a:lnTo>
                    <a:pt x="4046" y="37"/>
                  </a:lnTo>
                  <a:lnTo>
                    <a:pt x="4006" y="36"/>
                  </a:lnTo>
                  <a:lnTo>
                    <a:pt x="3947" y="33"/>
                  </a:lnTo>
                  <a:lnTo>
                    <a:pt x="3801" y="22"/>
                  </a:lnTo>
                  <a:lnTo>
                    <a:pt x="3608" y="9"/>
                  </a:lnTo>
                  <a:lnTo>
                    <a:pt x="3166" y="37"/>
                  </a:lnTo>
                  <a:lnTo>
                    <a:pt x="3166" y="37"/>
                  </a:lnTo>
                  <a:lnTo>
                    <a:pt x="2967" y="47"/>
                  </a:lnTo>
                  <a:lnTo>
                    <a:pt x="2809" y="55"/>
                  </a:lnTo>
                  <a:lnTo>
                    <a:pt x="2744" y="56"/>
                  </a:lnTo>
                  <a:lnTo>
                    <a:pt x="2698" y="56"/>
                  </a:lnTo>
                  <a:lnTo>
                    <a:pt x="2698" y="56"/>
                  </a:lnTo>
                  <a:lnTo>
                    <a:pt x="2627" y="52"/>
                  </a:lnTo>
                  <a:lnTo>
                    <a:pt x="2545" y="43"/>
                  </a:lnTo>
                  <a:lnTo>
                    <a:pt x="2446" y="33"/>
                  </a:lnTo>
                  <a:lnTo>
                    <a:pt x="2330" y="21"/>
                  </a:lnTo>
                  <a:lnTo>
                    <a:pt x="2330" y="21"/>
                  </a:lnTo>
                  <a:lnTo>
                    <a:pt x="2215" y="9"/>
                  </a:lnTo>
                  <a:lnTo>
                    <a:pt x="2160" y="4"/>
                  </a:lnTo>
                  <a:lnTo>
                    <a:pt x="2107" y="1"/>
                  </a:lnTo>
                  <a:lnTo>
                    <a:pt x="2047" y="0"/>
                  </a:lnTo>
                  <a:lnTo>
                    <a:pt x="1984" y="0"/>
                  </a:lnTo>
                  <a:lnTo>
                    <a:pt x="1913" y="3"/>
                  </a:lnTo>
                  <a:lnTo>
                    <a:pt x="1830" y="9"/>
                  </a:lnTo>
                  <a:lnTo>
                    <a:pt x="1830" y="9"/>
                  </a:lnTo>
                  <a:lnTo>
                    <a:pt x="1750" y="15"/>
                  </a:lnTo>
                  <a:lnTo>
                    <a:pt x="1679" y="19"/>
                  </a:lnTo>
                  <a:lnTo>
                    <a:pt x="1617" y="22"/>
                  </a:lnTo>
                  <a:lnTo>
                    <a:pt x="1562" y="24"/>
                  </a:lnTo>
                  <a:lnTo>
                    <a:pt x="1460" y="25"/>
                  </a:lnTo>
                  <a:lnTo>
                    <a:pt x="1406" y="27"/>
                  </a:lnTo>
                  <a:lnTo>
                    <a:pt x="1347" y="28"/>
                  </a:lnTo>
                  <a:lnTo>
                    <a:pt x="1347" y="28"/>
                  </a:lnTo>
                  <a:lnTo>
                    <a:pt x="1284" y="31"/>
                  </a:lnTo>
                  <a:lnTo>
                    <a:pt x="1223" y="33"/>
                  </a:lnTo>
                  <a:lnTo>
                    <a:pt x="1099" y="33"/>
                  </a:lnTo>
                  <a:lnTo>
                    <a:pt x="970" y="33"/>
                  </a:lnTo>
                  <a:lnTo>
                    <a:pt x="901" y="34"/>
                  </a:lnTo>
                  <a:lnTo>
                    <a:pt x="830" y="37"/>
                  </a:lnTo>
                  <a:lnTo>
                    <a:pt x="830" y="37"/>
                  </a:lnTo>
                  <a:lnTo>
                    <a:pt x="678" y="43"/>
                  </a:lnTo>
                  <a:lnTo>
                    <a:pt x="529" y="47"/>
                  </a:lnTo>
                  <a:lnTo>
                    <a:pt x="402" y="49"/>
                  </a:lnTo>
                  <a:lnTo>
                    <a:pt x="355" y="49"/>
                  </a:lnTo>
                  <a:lnTo>
                    <a:pt x="321" y="49"/>
                  </a:lnTo>
                  <a:lnTo>
                    <a:pt x="321" y="49"/>
                  </a:lnTo>
                  <a:lnTo>
                    <a:pt x="246" y="42"/>
                  </a:lnTo>
                  <a:lnTo>
                    <a:pt x="150" y="31"/>
                  </a:lnTo>
                  <a:lnTo>
                    <a:pt x="31" y="16"/>
                  </a:lnTo>
                  <a:lnTo>
                    <a:pt x="0" y="16"/>
                  </a:lnTo>
                  <a:lnTo>
                    <a:pt x="0" y="289"/>
                  </a:lnTo>
                  <a:lnTo>
                    <a:pt x="321" y="275"/>
                  </a:lnTo>
                  <a:lnTo>
                    <a:pt x="467" y="337"/>
                  </a:lnTo>
                  <a:close/>
                </a:path>
              </a:pathLst>
            </a:custGeom>
            <a:solidFill>
              <a:srgbClr val="FFCC99"/>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71" name="Freeform 11"/>
            <p:cNvSpPr>
              <a:spLocks/>
            </p:cNvSpPr>
            <p:nvPr/>
          </p:nvSpPr>
          <p:spPr bwMode="auto">
            <a:xfrm>
              <a:off x="-12" y="1777"/>
              <a:ext cx="5778" cy="110"/>
            </a:xfrm>
            <a:custGeom>
              <a:avLst/>
              <a:gdLst>
                <a:gd name="T0" fmla="*/ 600 w 5744"/>
                <a:gd name="T1" fmla="*/ 83 h 113"/>
                <a:gd name="T2" fmla="*/ 1426 w 5744"/>
                <a:gd name="T3" fmla="*/ 100 h 113"/>
                <a:gd name="T4" fmla="*/ 2036 w 5744"/>
                <a:gd name="T5" fmla="*/ 72 h 113"/>
                <a:gd name="T6" fmla="*/ 2416 w 5744"/>
                <a:gd name="T7" fmla="*/ 89 h 113"/>
                <a:gd name="T8" fmla="*/ 2825 w 5744"/>
                <a:gd name="T9" fmla="*/ 112 h 113"/>
                <a:gd name="T10" fmla="*/ 2866 w 5744"/>
                <a:gd name="T11" fmla="*/ 110 h 113"/>
                <a:gd name="T12" fmla="*/ 3213 w 5744"/>
                <a:gd name="T13" fmla="*/ 94 h 113"/>
                <a:gd name="T14" fmla="*/ 3576 w 5744"/>
                <a:gd name="T15" fmla="*/ 76 h 113"/>
                <a:gd name="T16" fmla="*/ 3629 w 5744"/>
                <a:gd name="T17" fmla="*/ 76 h 113"/>
                <a:gd name="T18" fmla="*/ 3671 w 5744"/>
                <a:gd name="T19" fmla="*/ 75 h 113"/>
                <a:gd name="T20" fmla="*/ 3900 w 5744"/>
                <a:gd name="T21" fmla="*/ 57 h 113"/>
                <a:gd name="T22" fmla="*/ 4071 w 5744"/>
                <a:gd name="T23" fmla="*/ 46 h 113"/>
                <a:gd name="T24" fmla="*/ 4138 w 5744"/>
                <a:gd name="T25" fmla="*/ 45 h 113"/>
                <a:gd name="T26" fmla="*/ 4188 w 5744"/>
                <a:gd name="T27" fmla="*/ 48 h 113"/>
                <a:gd name="T28" fmla="*/ 4211 w 5744"/>
                <a:gd name="T29" fmla="*/ 51 h 113"/>
                <a:gd name="T30" fmla="*/ 4344 w 5744"/>
                <a:gd name="T31" fmla="*/ 57 h 113"/>
                <a:gd name="T32" fmla="*/ 4596 w 5744"/>
                <a:gd name="T33" fmla="*/ 60 h 113"/>
                <a:gd name="T34" fmla="*/ 4933 w 5744"/>
                <a:gd name="T35" fmla="*/ 60 h 113"/>
                <a:gd name="T36" fmla="*/ 5306 w 5744"/>
                <a:gd name="T37" fmla="*/ 69 h 113"/>
                <a:gd name="T38" fmla="*/ 5655 w 5744"/>
                <a:gd name="T39" fmla="*/ 78 h 113"/>
                <a:gd name="T40" fmla="*/ 5691 w 5744"/>
                <a:gd name="T41" fmla="*/ 79 h 113"/>
                <a:gd name="T42" fmla="*/ 5711 w 5744"/>
                <a:gd name="T43" fmla="*/ 79 h 113"/>
                <a:gd name="T44" fmla="*/ 5744 w 5744"/>
                <a:gd name="T45" fmla="*/ 12 h 113"/>
                <a:gd name="T46" fmla="*/ 5113 w 5744"/>
                <a:gd name="T47" fmla="*/ 43 h 113"/>
                <a:gd name="T48" fmla="*/ 4150 w 5744"/>
                <a:gd name="T49" fmla="*/ 0 h 113"/>
                <a:gd name="T50" fmla="*/ 3639 w 5744"/>
                <a:gd name="T51" fmla="*/ 5 h 113"/>
                <a:gd name="T52" fmla="*/ 3553 w 5744"/>
                <a:gd name="T53" fmla="*/ 12 h 113"/>
                <a:gd name="T54" fmla="*/ 3201 w 5744"/>
                <a:gd name="T55" fmla="*/ 49 h 113"/>
                <a:gd name="T56" fmla="*/ 3115 w 5744"/>
                <a:gd name="T57" fmla="*/ 60 h 113"/>
                <a:gd name="T58" fmla="*/ 3052 w 5744"/>
                <a:gd name="T59" fmla="*/ 58 h 113"/>
                <a:gd name="T60" fmla="*/ 2771 w 5744"/>
                <a:gd name="T61" fmla="*/ 36 h 113"/>
                <a:gd name="T62" fmla="*/ 1736 w 5744"/>
                <a:gd name="T63" fmla="*/ 48 h 113"/>
                <a:gd name="T64" fmla="*/ 1416 w 5744"/>
                <a:gd name="T65" fmla="*/ 36 h 113"/>
                <a:gd name="T66" fmla="*/ 1114 w 5744"/>
                <a:gd name="T67" fmla="*/ 27 h 113"/>
                <a:gd name="T68" fmla="*/ 1079 w 5744"/>
                <a:gd name="T69" fmla="*/ 29 h 113"/>
                <a:gd name="T70" fmla="*/ 1016 w 5744"/>
                <a:gd name="T71" fmla="*/ 32 h 113"/>
                <a:gd name="T72" fmla="*/ 751 w 5744"/>
                <a:gd name="T73" fmla="*/ 36 h 113"/>
                <a:gd name="T74" fmla="*/ 0 w 5744"/>
                <a:gd name="T75" fmla="*/ 39 h 113"/>
                <a:gd name="T76" fmla="*/ 278 w 5744"/>
                <a:gd name="T77"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44" h="113">
                  <a:moveTo>
                    <a:pt x="600" y="83"/>
                  </a:moveTo>
                  <a:lnTo>
                    <a:pt x="600" y="83"/>
                  </a:lnTo>
                  <a:lnTo>
                    <a:pt x="1426" y="100"/>
                  </a:lnTo>
                  <a:lnTo>
                    <a:pt x="1426" y="100"/>
                  </a:lnTo>
                  <a:lnTo>
                    <a:pt x="1736" y="85"/>
                  </a:lnTo>
                  <a:lnTo>
                    <a:pt x="2036" y="72"/>
                  </a:lnTo>
                  <a:lnTo>
                    <a:pt x="2036" y="72"/>
                  </a:lnTo>
                  <a:lnTo>
                    <a:pt x="2416" y="89"/>
                  </a:lnTo>
                  <a:lnTo>
                    <a:pt x="2687" y="103"/>
                  </a:lnTo>
                  <a:lnTo>
                    <a:pt x="2825" y="112"/>
                  </a:lnTo>
                  <a:lnTo>
                    <a:pt x="2825" y="112"/>
                  </a:lnTo>
                  <a:lnTo>
                    <a:pt x="2866" y="110"/>
                  </a:lnTo>
                  <a:lnTo>
                    <a:pt x="2955" y="107"/>
                  </a:lnTo>
                  <a:lnTo>
                    <a:pt x="3213" y="94"/>
                  </a:lnTo>
                  <a:lnTo>
                    <a:pt x="3478" y="81"/>
                  </a:lnTo>
                  <a:lnTo>
                    <a:pt x="3576" y="76"/>
                  </a:lnTo>
                  <a:lnTo>
                    <a:pt x="3629" y="76"/>
                  </a:lnTo>
                  <a:lnTo>
                    <a:pt x="3629" y="76"/>
                  </a:lnTo>
                  <a:lnTo>
                    <a:pt x="3647" y="76"/>
                  </a:lnTo>
                  <a:lnTo>
                    <a:pt x="3671" y="75"/>
                  </a:lnTo>
                  <a:lnTo>
                    <a:pt x="3734" y="70"/>
                  </a:lnTo>
                  <a:lnTo>
                    <a:pt x="3900" y="57"/>
                  </a:lnTo>
                  <a:lnTo>
                    <a:pt x="3988" y="51"/>
                  </a:lnTo>
                  <a:lnTo>
                    <a:pt x="4071" y="46"/>
                  </a:lnTo>
                  <a:lnTo>
                    <a:pt x="4107" y="45"/>
                  </a:lnTo>
                  <a:lnTo>
                    <a:pt x="4138" y="45"/>
                  </a:lnTo>
                  <a:lnTo>
                    <a:pt x="4166" y="45"/>
                  </a:lnTo>
                  <a:lnTo>
                    <a:pt x="4188" y="48"/>
                  </a:lnTo>
                  <a:lnTo>
                    <a:pt x="4188" y="48"/>
                  </a:lnTo>
                  <a:lnTo>
                    <a:pt x="4211" y="51"/>
                  </a:lnTo>
                  <a:lnTo>
                    <a:pt x="4247" y="52"/>
                  </a:lnTo>
                  <a:lnTo>
                    <a:pt x="4344" y="57"/>
                  </a:lnTo>
                  <a:lnTo>
                    <a:pt x="4466" y="58"/>
                  </a:lnTo>
                  <a:lnTo>
                    <a:pt x="4596" y="60"/>
                  </a:lnTo>
                  <a:lnTo>
                    <a:pt x="4831" y="60"/>
                  </a:lnTo>
                  <a:lnTo>
                    <a:pt x="4933" y="60"/>
                  </a:lnTo>
                  <a:lnTo>
                    <a:pt x="4933" y="60"/>
                  </a:lnTo>
                  <a:lnTo>
                    <a:pt x="5306" y="69"/>
                  </a:lnTo>
                  <a:lnTo>
                    <a:pt x="5567" y="75"/>
                  </a:lnTo>
                  <a:lnTo>
                    <a:pt x="5655" y="78"/>
                  </a:lnTo>
                  <a:lnTo>
                    <a:pt x="5691" y="79"/>
                  </a:lnTo>
                  <a:lnTo>
                    <a:pt x="5691" y="79"/>
                  </a:lnTo>
                  <a:lnTo>
                    <a:pt x="5699" y="81"/>
                  </a:lnTo>
                  <a:lnTo>
                    <a:pt x="5711" y="79"/>
                  </a:lnTo>
                  <a:lnTo>
                    <a:pt x="5744" y="75"/>
                  </a:lnTo>
                  <a:lnTo>
                    <a:pt x="5744" y="12"/>
                  </a:lnTo>
                  <a:lnTo>
                    <a:pt x="5517" y="20"/>
                  </a:lnTo>
                  <a:lnTo>
                    <a:pt x="5113" y="43"/>
                  </a:lnTo>
                  <a:lnTo>
                    <a:pt x="4681" y="40"/>
                  </a:lnTo>
                  <a:lnTo>
                    <a:pt x="4150" y="0"/>
                  </a:lnTo>
                  <a:lnTo>
                    <a:pt x="4150" y="0"/>
                  </a:lnTo>
                  <a:lnTo>
                    <a:pt x="3639" y="5"/>
                  </a:lnTo>
                  <a:lnTo>
                    <a:pt x="3639" y="5"/>
                  </a:lnTo>
                  <a:lnTo>
                    <a:pt x="3553" y="12"/>
                  </a:lnTo>
                  <a:lnTo>
                    <a:pt x="3377" y="30"/>
                  </a:lnTo>
                  <a:lnTo>
                    <a:pt x="3201" y="49"/>
                  </a:lnTo>
                  <a:lnTo>
                    <a:pt x="3115" y="60"/>
                  </a:lnTo>
                  <a:lnTo>
                    <a:pt x="3115" y="60"/>
                  </a:lnTo>
                  <a:lnTo>
                    <a:pt x="3093" y="60"/>
                  </a:lnTo>
                  <a:lnTo>
                    <a:pt x="3052" y="58"/>
                  </a:lnTo>
                  <a:lnTo>
                    <a:pt x="2935" y="49"/>
                  </a:lnTo>
                  <a:lnTo>
                    <a:pt x="2771" y="36"/>
                  </a:lnTo>
                  <a:lnTo>
                    <a:pt x="2140" y="40"/>
                  </a:lnTo>
                  <a:lnTo>
                    <a:pt x="1736" y="48"/>
                  </a:lnTo>
                  <a:lnTo>
                    <a:pt x="1736" y="48"/>
                  </a:lnTo>
                  <a:lnTo>
                    <a:pt x="1416" y="36"/>
                  </a:lnTo>
                  <a:lnTo>
                    <a:pt x="1191" y="30"/>
                  </a:lnTo>
                  <a:lnTo>
                    <a:pt x="1114" y="27"/>
                  </a:lnTo>
                  <a:lnTo>
                    <a:pt x="1079" y="29"/>
                  </a:lnTo>
                  <a:lnTo>
                    <a:pt x="1079" y="29"/>
                  </a:lnTo>
                  <a:lnTo>
                    <a:pt x="1057" y="30"/>
                  </a:lnTo>
                  <a:lnTo>
                    <a:pt x="1016" y="32"/>
                  </a:lnTo>
                  <a:lnTo>
                    <a:pt x="905" y="33"/>
                  </a:lnTo>
                  <a:lnTo>
                    <a:pt x="751" y="36"/>
                  </a:lnTo>
                  <a:lnTo>
                    <a:pt x="290" y="48"/>
                  </a:lnTo>
                  <a:lnTo>
                    <a:pt x="0" y="39"/>
                  </a:lnTo>
                  <a:lnTo>
                    <a:pt x="0" y="113"/>
                  </a:lnTo>
                  <a:lnTo>
                    <a:pt x="278" y="100"/>
                  </a:lnTo>
                  <a:lnTo>
                    <a:pt x="600" y="83"/>
                  </a:lnTo>
                  <a:close/>
                </a:path>
              </a:pathLst>
            </a:custGeom>
            <a:solidFill>
              <a:srgbClr val="993300"/>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72" name="Freeform 12"/>
            <p:cNvSpPr>
              <a:spLocks/>
            </p:cNvSpPr>
            <p:nvPr/>
          </p:nvSpPr>
          <p:spPr bwMode="auto">
            <a:xfrm>
              <a:off x="-12" y="3564"/>
              <a:ext cx="5778" cy="105"/>
            </a:xfrm>
            <a:custGeom>
              <a:avLst/>
              <a:gdLst>
                <a:gd name="T0" fmla="*/ 5198 w 5744"/>
                <a:gd name="T1" fmla="*/ 19 h 108"/>
                <a:gd name="T2" fmla="*/ 4712 w 5744"/>
                <a:gd name="T3" fmla="*/ 12 h 108"/>
                <a:gd name="T4" fmla="*/ 4081 w 5744"/>
                <a:gd name="T5" fmla="*/ 0 h 108"/>
                <a:gd name="T6" fmla="*/ 4056 w 5744"/>
                <a:gd name="T7" fmla="*/ 1 h 108"/>
                <a:gd name="T8" fmla="*/ 3872 w 5744"/>
                <a:gd name="T9" fmla="*/ 25 h 108"/>
                <a:gd name="T10" fmla="*/ 3695 w 5744"/>
                <a:gd name="T11" fmla="*/ 49 h 108"/>
                <a:gd name="T12" fmla="*/ 3671 w 5744"/>
                <a:gd name="T13" fmla="*/ 50 h 108"/>
                <a:gd name="T14" fmla="*/ 2620 w 5744"/>
                <a:gd name="T15" fmla="*/ 67 h 108"/>
                <a:gd name="T16" fmla="*/ 2152 w 5744"/>
                <a:gd name="T17" fmla="*/ 29 h 108"/>
                <a:gd name="T18" fmla="*/ 2057 w 5744"/>
                <a:gd name="T19" fmla="*/ 24 h 108"/>
                <a:gd name="T20" fmla="*/ 1525 w 5744"/>
                <a:gd name="T21" fmla="*/ 31 h 108"/>
                <a:gd name="T22" fmla="*/ 0 w 5744"/>
                <a:gd name="T23" fmla="*/ 26 h 108"/>
                <a:gd name="T24" fmla="*/ 73 w 5744"/>
                <a:gd name="T25" fmla="*/ 77 h 108"/>
                <a:gd name="T26" fmla="*/ 694 w 5744"/>
                <a:gd name="T27" fmla="*/ 89 h 108"/>
                <a:gd name="T28" fmla="*/ 1105 w 5744"/>
                <a:gd name="T29" fmla="*/ 89 h 108"/>
                <a:gd name="T30" fmla="*/ 1513 w 5744"/>
                <a:gd name="T31" fmla="*/ 104 h 108"/>
                <a:gd name="T32" fmla="*/ 1600 w 5744"/>
                <a:gd name="T33" fmla="*/ 108 h 108"/>
                <a:gd name="T34" fmla="*/ 1623 w 5744"/>
                <a:gd name="T35" fmla="*/ 108 h 108"/>
                <a:gd name="T36" fmla="*/ 1813 w 5744"/>
                <a:gd name="T37" fmla="*/ 93 h 108"/>
                <a:gd name="T38" fmla="*/ 2010 w 5744"/>
                <a:gd name="T39" fmla="*/ 74 h 108"/>
                <a:gd name="T40" fmla="*/ 2351 w 5744"/>
                <a:gd name="T41" fmla="*/ 83 h 108"/>
                <a:gd name="T42" fmla="*/ 2600 w 5744"/>
                <a:gd name="T43" fmla="*/ 93 h 108"/>
                <a:gd name="T44" fmla="*/ 2722 w 5744"/>
                <a:gd name="T45" fmla="*/ 101 h 108"/>
                <a:gd name="T46" fmla="*/ 2740 w 5744"/>
                <a:gd name="T47" fmla="*/ 104 h 108"/>
                <a:gd name="T48" fmla="*/ 2787 w 5744"/>
                <a:gd name="T49" fmla="*/ 107 h 108"/>
                <a:gd name="T50" fmla="*/ 2874 w 5744"/>
                <a:gd name="T51" fmla="*/ 105 h 108"/>
                <a:gd name="T52" fmla="*/ 3113 w 5744"/>
                <a:gd name="T53" fmla="*/ 93 h 108"/>
                <a:gd name="T54" fmla="*/ 3355 w 5744"/>
                <a:gd name="T55" fmla="*/ 81 h 108"/>
                <a:gd name="T56" fmla="*/ 3478 w 5744"/>
                <a:gd name="T57" fmla="*/ 78 h 108"/>
                <a:gd name="T58" fmla="*/ 3497 w 5744"/>
                <a:gd name="T59" fmla="*/ 80 h 108"/>
                <a:gd name="T60" fmla="*/ 3551 w 5744"/>
                <a:gd name="T61" fmla="*/ 83 h 108"/>
                <a:gd name="T62" fmla="*/ 3750 w 5744"/>
                <a:gd name="T63" fmla="*/ 78 h 108"/>
                <a:gd name="T64" fmla="*/ 4085 w 5744"/>
                <a:gd name="T65" fmla="*/ 64 h 108"/>
                <a:gd name="T66" fmla="*/ 4182 w 5744"/>
                <a:gd name="T67" fmla="*/ 59 h 108"/>
                <a:gd name="T68" fmla="*/ 4708 w 5744"/>
                <a:gd name="T69" fmla="*/ 46 h 108"/>
                <a:gd name="T70" fmla="*/ 4835 w 5744"/>
                <a:gd name="T71" fmla="*/ 44 h 108"/>
                <a:gd name="T72" fmla="*/ 5200 w 5744"/>
                <a:gd name="T73" fmla="*/ 71 h 108"/>
                <a:gd name="T74" fmla="*/ 5501 w 5744"/>
                <a:gd name="T75" fmla="*/ 93 h 108"/>
                <a:gd name="T76" fmla="*/ 5533 w 5744"/>
                <a:gd name="T77" fmla="*/ 96 h 108"/>
                <a:gd name="T78" fmla="*/ 5604 w 5744"/>
                <a:gd name="T79" fmla="*/ 98 h 108"/>
                <a:gd name="T80" fmla="*/ 5744 w 5744"/>
                <a:gd name="T81" fmla="*/ 6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44" h="108">
                  <a:moveTo>
                    <a:pt x="5634" y="67"/>
                  </a:moveTo>
                  <a:lnTo>
                    <a:pt x="5198" y="19"/>
                  </a:lnTo>
                  <a:lnTo>
                    <a:pt x="4712" y="12"/>
                  </a:lnTo>
                  <a:lnTo>
                    <a:pt x="4712" y="12"/>
                  </a:lnTo>
                  <a:lnTo>
                    <a:pt x="4411" y="6"/>
                  </a:lnTo>
                  <a:lnTo>
                    <a:pt x="4081" y="0"/>
                  </a:lnTo>
                  <a:lnTo>
                    <a:pt x="4081" y="0"/>
                  </a:lnTo>
                  <a:lnTo>
                    <a:pt x="4056" y="1"/>
                  </a:lnTo>
                  <a:lnTo>
                    <a:pt x="4006" y="7"/>
                  </a:lnTo>
                  <a:lnTo>
                    <a:pt x="3872" y="25"/>
                  </a:lnTo>
                  <a:lnTo>
                    <a:pt x="3742" y="43"/>
                  </a:lnTo>
                  <a:lnTo>
                    <a:pt x="3695" y="49"/>
                  </a:lnTo>
                  <a:lnTo>
                    <a:pt x="3671" y="50"/>
                  </a:lnTo>
                  <a:lnTo>
                    <a:pt x="3671" y="50"/>
                  </a:lnTo>
                  <a:lnTo>
                    <a:pt x="2620" y="67"/>
                  </a:lnTo>
                  <a:lnTo>
                    <a:pt x="2620" y="67"/>
                  </a:lnTo>
                  <a:lnTo>
                    <a:pt x="2343" y="44"/>
                  </a:lnTo>
                  <a:lnTo>
                    <a:pt x="2152" y="29"/>
                  </a:lnTo>
                  <a:lnTo>
                    <a:pt x="2057" y="24"/>
                  </a:lnTo>
                  <a:lnTo>
                    <a:pt x="2057" y="24"/>
                  </a:lnTo>
                  <a:lnTo>
                    <a:pt x="1525" y="31"/>
                  </a:lnTo>
                  <a:lnTo>
                    <a:pt x="1525" y="31"/>
                  </a:lnTo>
                  <a:lnTo>
                    <a:pt x="641" y="47"/>
                  </a:lnTo>
                  <a:lnTo>
                    <a:pt x="0" y="26"/>
                  </a:lnTo>
                  <a:lnTo>
                    <a:pt x="0" y="87"/>
                  </a:lnTo>
                  <a:lnTo>
                    <a:pt x="73" y="77"/>
                  </a:lnTo>
                  <a:lnTo>
                    <a:pt x="394" y="101"/>
                  </a:lnTo>
                  <a:lnTo>
                    <a:pt x="694" y="89"/>
                  </a:lnTo>
                  <a:lnTo>
                    <a:pt x="1105" y="89"/>
                  </a:lnTo>
                  <a:lnTo>
                    <a:pt x="1105" y="89"/>
                  </a:lnTo>
                  <a:lnTo>
                    <a:pt x="1343" y="96"/>
                  </a:lnTo>
                  <a:lnTo>
                    <a:pt x="1513" y="104"/>
                  </a:lnTo>
                  <a:lnTo>
                    <a:pt x="1572" y="107"/>
                  </a:lnTo>
                  <a:lnTo>
                    <a:pt x="1600" y="108"/>
                  </a:lnTo>
                  <a:lnTo>
                    <a:pt x="1600" y="108"/>
                  </a:lnTo>
                  <a:lnTo>
                    <a:pt x="1623" y="108"/>
                  </a:lnTo>
                  <a:lnTo>
                    <a:pt x="1673" y="105"/>
                  </a:lnTo>
                  <a:lnTo>
                    <a:pt x="1813" y="93"/>
                  </a:lnTo>
                  <a:lnTo>
                    <a:pt x="2010" y="74"/>
                  </a:lnTo>
                  <a:lnTo>
                    <a:pt x="2010" y="74"/>
                  </a:lnTo>
                  <a:lnTo>
                    <a:pt x="2115" y="77"/>
                  </a:lnTo>
                  <a:lnTo>
                    <a:pt x="2351" y="83"/>
                  </a:lnTo>
                  <a:lnTo>
                    <a:pt x="2481" y="87"/>
                  </a:lnTo>
                  <a:lnTo>
                    <a:pt x="2600" y="93"/>
                  </a:lnTo>
                  <a:lnTo>
                    <a:pt x="2691" y="98"/>
                  </a:lnTo>
                  <a:lnTo>
                    <a:pt x="2722" y="101"/>
                  </a:lnTo>
                  <a:lnTo>
                    <a:pt x="2740" y="104"/>
                  </a:lnTo>
                  <a:lnTo>
                    <a:pt x="2740" y="104"/>
                  </a:lnTo>
                  <a:lnTo>
                    <a:pt x="2758" y="107"/>
                  </a:lnTo>
                  <a:lnTo>
                    <a:pt x="2787" y="107"/>
                  </a:lnTo>
                  <a:lnTo>
                    <a:pt x="2827" y="107"/>
                  </a:lnTo>
                  <a:lnTo>
                    <a:pt x="2874" y="105"/>
                  </a:lnTo>
                  <a:lnTo>
                    <a:pt x="2986" y="101"/>
                  </a:lnTo>
                  <a:lnTo>
                    <a:pt x="3113" y="93"/>
                  </a:lnTo>
                  <a:lnTo>
                    <a:pt x="3241" y="87"/>
                  </a:lnTo>
                  <a:lnTo>
                    <a:pt x="3355" y="81"/>
                  </a:lnTo>
                  <a:lnTo>
                    <a:pt x="3446" y="78"/>
                  </a:lnTo>
                  <a:lnTo>
                    <a:pt x="3478" y="78"/>
                  </a:lnTo>
                  <a:lnTo>
                    <a:pt x="3497" y="80"/>
                  </a:lnTo>
                  <a:lnTo>
                    <a:pt x="3497" y="80"/>
                  </a:lnTo>
                  <a:lnTo>
                    <a:pt x="3519" y="81"/>
                  </a:lnTo>
                  <a:lnTo>
                    <a:pt x="3551" y="83"/>
                  </a:lnTo>
                  <a:lnTo>
                    <a:pt x="3637" y="81"/>
                  </a:lnTo>
                  <a:lnTo>
                    <a:pt x="3750" y="78"/>
                  </a:lnTo>
                  <a:lnTo>
                    <a:pt x="3870" y="74"/>
                  </a:lnTo>
                  <a:lnTo>
                    <a:pt x="4085" y="64"/>
                  </a:lnTo>
                  <a:lnTo>
                    <a:pt x="4182" y="59"/>
                  </a:lnTo>
                  <a:lnTo>
                    <a:pt x="4182" y="59"/>
                  </a:lnTo>
                  <a:lnTo>
                    <a:pt x="4486" y="50"/>
                  </a:lnTo>
                  <a:lnTo>
                    <a:pt x="4708" y="46"/>
                  </a:lnTo>
                  <a:lnTo>
                    <a:pt x="4789" y="44"/>
                  </a:lnTo>
                  <a:lnTo>
                    <a:pt x="4835" y="44"/>
                  </a:lnTo>
                  <a:lnTo>
                    <a:pt x="4835" y="44"/>
                  </a:lnTo>
                  <a:lnTo>
                    <a:pt x="5200" y="71"/>
                  </a:lnTo>
                  <a:lnTo>
                    <a:pt x="5427" y="87"/>
                  </a:lnTo>
                  <a:lnTo>
                    <a:pt x="5501" y="93"/>
                  </a:lnTo>
                  <a:lnTo>
                    <a:pt x="5533" y="96"/>
                  </a:lnTo>
                  <a:lnTo>
                    <a:pt x="5533" y="96"/>
                  </a:lnTo>
                  <a:lnTo>
                    <a:pt x="5557" y="98"/>
                  </a:lnTo>
                  <a:lnTo>
                    <a:pt x="5604" y="98"/>
                  </a:lnTo>
                  <a:lnTo>
                    <a:pt x="5744" y="98"/>
                  </a:lnTo>
                  <a:lnTo>
                    <a:pt x="5744" y="68"/>
                  </a:lnTo>
                  <a:lnTo>
                    <a:pt x="5634" y="67"/>
                  </a:lnTo>
                  <a:close/>
                </a:path>
              </a:pathLst>
            </a:custGeom>
            <a:solidFill>
              <a:srgbClr val="FF9966"/>
            </a:soli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73" name="Freeform 13"/>
            <p:cNvSpPr>
              <a:spLocks/>
            </p:cNvSpPr>
            <p:nvPr/>
          </p:nvSpPr>
          <p:spPr bwMode="auto">
            <a:xfrm>
              <a:off x="-12" y="926"/>
              <a:ext cx="5778" cy="269"/>
            </a:xfrm>
            <a:custGeom>
              <a:avLst/>
              <a:gdLst>
                <a:gd name="T0" fmla="*/ 5734 w 5744"/>
                <a:gd name="T1" fmla="*/ 237 h 276"/>
                <a:gd name="T2" fmla="*/ 5590 w 5744"/>
                <a:gd name="T3" fmla="*/ 221 h 276"/>
                <a:gd name="T4" fmla="*/ 5498 w 5744"/>
                <a:gd name="T5" fmla="*/ 208 h 276"/>
                <a:gd name="T6" fmla="*/ 5385 w 5744"/>
                <a:gd name="T7" fmla="*/ 208 h 276"/>
                <a:gd name="T8" fmla="*/ 5292 w 5744"/>
                <a:gd name="T9" fmla="*/ 202 h 276"/>
                <a:gd name="T10" fmla="*/ 5235 w 5744"/>
                <a:gd name="T11" fmla="*/ 191 h 276"/>
                <a:gd name="T12" fmla="*/ 5140 w 5744"/>
                <a:gd name="T13" fmla="*/ 169 h 276"/>
                <a:gd name="T14" fmla="*/ 5012 w 5744"/>
                <a:gd name="T15" fmla="*/ 162 h 276"/>
                <a:gd name="T16" fmla="*/ 4894 w 5744"/>
                <a:gd name="T17" fmla="*/ 168 h 276"/>
                <a:gd name="T18" fmla="*/ 4829 w 5744"/>
                <a:gd name="T19" fmla="*/ 162 h 276"/>
                <a:gd name="T20" fmla="*/ 4746 w 5744"/>
                <a:gd name="T21" fmla="*/ 144 h 276"/>
                <a:gd name="T22" fmla="*/ 4689 w 5744"/>
                <a:gd name="T23" fmla="*/ 137 h 276"/>
                <a:gd name="T24" fmla="*/ 4639 w 5744"/>
                <a:gd name="T25" fmla="*/ 123 h 276"/>
                <a:gd name="T26" fmla="*/ 4578 w 5744"/>
                <a:gd name="T27" fmla="*/ 110 h 276"/>
                <a:gd name="T28" fmla="*/ 4553 w 5744"/>
                <a:gd name="T29" fmla="*/ 93 h 276"/>
                <a:gd name="T30" fmla="*/ 4517 w 5744"/>
                <a:gd name="T31" fmla="*/ 74 h 276"/>
                <a:gd name="T32" fmla="*/ 4355 w 5744"/>
                <a:gd name="T33" fmla="*/ 55 h 276"/>
                <a:gd name="T34" fmla="*/ 4259 w 5744"/>
                <a:gd name="T35" fmla="*/ 49 h 276"/>
                <a:gd name="T36" fmla="*/ 4186 w 5744"/>
                <a:gd name="T37" fmla="*/ 40 h 276"/>
                <a:gd name="T38" fmla="*/ 4083 w 5744"/>
                <a:gd name="T39" fmla="*/ 15 h 276"/>
                <a:gd name="T40" fmla="*/ 4046 w 5744"/>
                <a:gd name="T41" fmla="*/ 1 h 276"/>
                <a:gd name="T42" fmla="*/ 3987 w 5744"/>
                <a:gd name="T43" fmla="*/ 12 h 276"/>
                <a:gd name="T44" fmla="*/ 3882 w 5744"/>
                <a:gd name="T45" fmla="*/ 16 h 276"/>
                <a:gd name="T46" fmla="*/ 3809 w 5744"/>
                <a:gd name="T47" fmla="*/ 21 h 276"/>
                <a:gd name="T48" fmla="*/ 3779 w 5744"/>
                <a:gd name="T49" fmla="*/ 30 h 276"/>
                <a:gd name="T50" fmla="*/ 3697 w 5744"/>
                <a:gd name="T51" fmla="*/ 42 h 276"/>
                <a:gd name="T52" fmla="*/ 3555 w 5744"/>
                <a:gd name="T53" fmla="*/ 70 h 276"/>
                <a:gd name="T54" fmla="*/ 3474 w 5744"/>
                <a:gd name="T55" fmla="*/ 79 h 276"/>
                <a:gd name="T56" fmla="*/ 3373 w 5744"/>
                <a:gd name="T57" fmla="*/ 96 h 276"/>
                <a:gd name="T58" fmla="*/ 3211 w 5744"/>
                <a:gd name="T59" fmla="*/ 90 h 276"/>
                <a:gd name="T60" fmla="*/ 3154 w 5744"/>
                <a:gd name="T61" fmla="*/ 79 h 276"/>
                <a:gd name="T62" fmla="*/ 3042 w 5744"/>
                <a:gd name="T63" fmla="*/ 53 h 276"/>
                <a:gd name="T64" fmla="*/ 2973 w 5744"/>
                <a:gd name="T65" fmla="*/ 53 h 276"/>
                <a:gd name="T66" fmla="*/ 2902 w 5744"/>
                <a:gd name="T67" fmla="*/ 56 h 276"/>
                <a:gd name="T68" fmla="*/ 2785 w 5744"/>
                <a:gd name="T69" fmla="*/ 82 h 276"/>
                <a:gd name="T70" fmla="*/ 2685 w 5744"/>
                <a:gd name="T71" fmla="*/ 90 h 276"/>
                <a:gd name="T72" fmla="*/ 2592 w 5744"/>
                <a:gd name="T73" fmla="*/ 98 h 276"/>
                <a:gd name="T74" fmla="*/ 2517 w 5744"/>
                <a:gd name="T75" fmla="*/ 102 h 276"/>
                <a:gd name="T76" fmla="*/ 2479 w 5744"/>
                <a:gd name="T77" fmla="*/ 113 h 276"/>
                <a:gd name="T78" fmla="*/ 2426 w 5744"/>
                <a:gd name="T79" fmla="*/ 119 h 276"/>
                <a:gd name="T80" fmla="*/ 2339 w 5744"/>
                <a:gd name="T81" fmla="*/ 128 h 276"/>
                <a:gd name="T82" fmla="*/ 2233 w 5744"/>
                <a:gd name="T83" fmla="*/ 114 h 276"/>
                <a:gd name="T84" fmla="*/ 2130 w 5744"/>
                <a:gd name="T85" fmla="*/ 113 h 276"/>
                <a:gd name="T86" fmla="*/ 2047 w 5744"/>
                <a:gd name="T87" fmla="*/ 99 h 276"/>
                <a:gd name="T88" fmla="*/ 1980 w 5744"/>
                <a:gd name="T89" fmla="*/ 90 h 276"/>
                <a:gd name="T90" fmla="*/ 1896 w 5744"/>
                <a:gd name="T91" fmla="*/ 85 h 276"/>
                <a:gd name="T92" fmla="*/ 1821 w 5744"/>
                <a:gd name="T93" fmla="*/ 90 h 276"/>
                <a:gd name="T94" fmla="*/ 1722 w 5744"/>
                <a:gd name="T95" fmla="*/ 107 h 276"/>
                <a:gd name="T96" fmla="*/ 1629 w 5744"/>
                <a:gd name="T97" fmla="*/ 126 h 276"/>
                <a:gd name="T98" fmla="*/ 1554 w 5744"/>
                <a:gd name="T99" fmla="*/ 128 h 276"/>
                <a:gd name="T100" fmla="*/ 1430 w 5744"/>
                <a:gd name="T101" fmla="*/ 137 h 276"/>
                <a:gd name="T102" fmla="*/ 1343 w 5744"/>
                <a:gd name="T103" fmla="*/ 144 h 276"/>
                <a:gd name="T104" fmla="*/ 1227 w 5744"/>
                <a:gd name="T105" fmla="*/ 150 h 276"/>
                <a:gd name="T106" fmla="*/ 1130 w 5744"/>
                <a:gd name="T107" fmla="*/ 157 h 276"/>
                <a:gd name="T108" fmla="*/ 990 w 5744"/>
                <a:gd name="T109" fmla="*/ 165 h 276"/>
                <a:gd name="T110" fmla="*/ 838 w 5744"/>
                <a:gd name="T111" fmla="*/ 175 h 276"/>
                <a:gd name="T112" fmla="*/ 710 w 5744"/>
                <a:gd name="T113" fmla="*/ 186 h 276"/>
                <a:gd name="T114" fmla="*/ 619 w 5744"/>
                <a:gd name="T115" fmla="*/ 197 h 276"/>
                <a:gd name="T116" fmla="*/ 534 w 5744"/>
                <a:gd name="T117" fmla="*/ 208 h 276"/>
                <a:gd name="T118" fmla="*/ 333 w 5744"/>
                <a:gd name="T119" fmla="*/ 218 h 276"/>
                <a:gd name="T120" fmla="*/ 219 w 5744"/>
                <a:gd name="T121" fmla="*/ 227 h 276"/>
                <a:gd name="T122" fmla="*/ 108 w 5744"/>
                <a:gd name="T123" fmla="*/ 233 h 276"/>
                <a:gd name="T124" fmla="*/ 26 w 5744"/>
                <a:gd name="T125" fmla="*/ 24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44" h="276">
                  <a:moveTo>
                    <a:pt x="0" y="276"/>
                  </a:moveTo>
                  <a:lnTo>
                    <a:pt x="5744" y="276"/>
                  </a:lnTo>
                  <a:lnTo>
                    <a:pt x="5744" y="239"/>
                  </a:lnTo>
                  <a:lnTo>
                    <a:pt x="5744" y="239"/>
                  </a:lnTo>
                  <a:lnTo>
                    <a:pt x="5734" y="237"/>
                  </a:lnTo>
                  <a:lnTo>
                    <a:pt x="5734" y="237"/>
                  </a:lnTo>
                  <a:lnTo>
                    <a:pt x="5701" y="233"/>
                  </a:lnTo>
                  <a:lnTo>
                    <a:pt x="5669" y="229"/>
                  </a:lnTo>
                  <a:lnTo>
                    <a:pt x="5636" y="226"/>
                  </a:lnTo>
                  <a:lnTo>
                    <a:pt x="5604" y="223"/>
                  </a:lnTo>
                  <a:lnTo>
                    <a:pt x="5604" y="223"/>
                  </a:lnTo>
                  <a:lnTo>
                    <a:pt x="5590" y="221"/>
                  </a:lnTo>
                  <a:lnTo>
                    <a:pt x="5576" y="221"/>
                  </a:lnTo>
                  <a:lnTo>
                    <a:pt x="5563" y="221"/>
                  </a:lnTo>
                  <a:lnTo>
                    <a:pt x="5549" y="220"/>
                  </a:lnTo>
                  <a:lnTo>
                    <a:pt x="5549" y="220"/>
                  </a:lnTo>
                  <a:lnTo>
                    <a:pt x="5523" y="214"/>
                  </a:lnTo>
                  <a:lnTo>
                    <a:pt x="5498" y="208"/>
                  </a:lnTo>
                  <a:lnTo>
                    <a:pt x="5498" y="208"/>
                  </a:lnTo>
                  <a:lnTo>
                    <a:pt x="5476" y="203"/>
                  </a:lnTo>
                  <a:lnTo>
                    <a:pt x="5452" y="203"/>
                  </a:lnTo>
                  <a:lnTo>
                    <a:pt x="5430" y="203"/>
                  </a:lnTo>
                  <a:lnTo>
                    <a:pt x="5407" y="206"/>
                  </a:lnTo>
                  <a:lnTo>
                    <a:pt x="5385" y="208"/>
                  </a:lnTo>
                  <a:lnTo>
                    <a:pt x="5363" y="208"/>
                  </a:lnTo>
                  <a:lnTo>
                    <a:pt x="5340" y="208"/>
                  </a:lnTo>
                  <a:lnTo>
                    <a:pt x="5318" y="205"/>
                  </a:lnTo>
                  <a:lnTo>
                    <a:pt x="5318" y="205"/>
                  </a:lnTo>
                  <a:lnTo>
                    <a:pt x="5306" y="203"/>
                  </a:lnTo>
                  <a:lnTo>
                    <a:pt x="5292" y="202"/>
                  </a:lnTo>
                  <a:lnTo>
                    <a:pt x="5292" y="202"/>
                  </a:lnTo>
                  <a:lnTo>
                    <a:pt x="5269" y="193"/>
                  </a:lnTo>
                  <a:lnTo>
                    <a:pt x="5269" y="193"/>
                  </a:lnTo>
                  <a:lnTo>
                    <a:pt x="5257" y="191"/>
                  </a:lnTo>
                  <a:lnTo>
                    <a:pt x="5247" y="191"/>
                  </a:lnTo>
                  <a:lnTo>
                    <a:pt x="5235" y="191"/>
                  </a:lnTo>
                  <a:lnTo>
                    <a:pt x="5223" y="190"/>
                  </a:lnTo>
                  <a:lnTo>
                    <a:pt x="5223" y="190"/>
                  </a:lnTo>
                  <a:lnTo>
                    <a:pt x="5204" y="187"/>
                  </a:lnTo>
                  <a:lnTo>
                    <a:pt x="5186" y="181"/>
                  </a:lnTo>
                  <a:lnTo>
                    <a:pt x="5186" y="181"/>
                  </a:lnTo>
                  <a:lnTo>
                    <a:pt x="5140" y="169"/>
                  </a:lnTo>
                  <a:lnTo>
                    <a:pt x="5095" y="162"/>
                  </a:lnTo>
                  <a:lnTo>
                    <a:pt x="5095" y="162"/>
                  </a:lnTo>
                  <a:lnTo>
                    <a:pt x="5075" y="160"/>
                  </a:lnTo>
                  <a:lnTo>
                    <a:pt x="5054" y="160"/>
                  </a:lnTo>
                  <a:lnTo>
                    <a:pt x="5012" y="162"/>
                  </a:lnTo>
                  <a:lnTo>
                    <a:pt x="5012" y="162"/>
                  </a:lnTo>
                  <a:lnTo>
                    <a:pt x="4979" y="160"/>
                  </a:lnTo>
                  <a:lnTo>
                    <a:pt x="4963" y="162"/>
                  </a:lnTo>
                  <a:lnTo>
                    <a:pt x="4947" y="163"/>
                  </a:lnTo>
                  <a:lnTo>
                    <a:pt x="4947" y="163"/>
                  </a:lnTo>
                  <a:lnTo>
                    <a:pt x="4922" y="168"/>
                  </a:lnTo>
                  <a:lnTo>
                    <a:pt x="4894" y="168"/>
                  </a:lnTo>
                  <a:lnTo>
                    <a:pt x="4894" y="168"/>
                  </a:lnTo>
                  <a:lnTo>
                    <a:pt x="4874" y="166"/>
                  </a:lnTo>
                  <a:lnTo>
                    <a:pt x="4852" y="163"/>
                  </a:lnTo>
                  <a:lnTo>
                    <a:pt x="4852" y="163"/>
                  </a:lnTo>
                  <a:lnTo>
                    <a:pt x="4841" y="162"/>
                  </a:lnTo>
                  <a:lnTo>
                    <a:pt x="4829" y="162"/>
                  </a:lnTo>
                  <a:lnTo>
                    <a:pt x="4819" y="162"/>
                  </a:lnTo>
                  <a:lnTo>
                    <a:pt x="4807" y="160"/>
                  </a:lnTo>
                  <a:lnTo>
                    <a:pt x="4807" y="160"/>
                  </a:lnTo>
                  <a:lnTo>
                    <a:pt x="4787" y="156"/>
                  </a:lnTo>
                  <a:lnTo>
                    <a:pt x="4768" y="150"/>
                  </a:lnTo>
                  <a:lnTo>
                    <a:pt x="4746" y="144"/>
                  </a:lnTo>
                  <a:lnTo>
                    <a:pt x="4726" y="139"/>
                  </a:lnTo>
                  <a:lnTo>
                    <a:pt x="4726" y="139"/>
                  </a:lnTo>
                  <a:lnTo>
                    <a:pt x="4707" y="138"/>
                  </a:lnTo>
                  <a:lnTo>
                    <a:pt x="4699" y="138"/>
                  </a:lnTo>
                  <a:lnTo>
                    <a:pt x="4689" y="137"/>
                  </a:lnTo>
                  <a:lnTo>
                    <a:pt x="4689" y="137"/>
                  </a:lnTo>
                  <a:lnTo>
                    <a:pt x="4681" y="135"/>
                  </a:lnTo>
                  <a:lnTo>
                    <a:pt x="4675" y="132"/>
                  </a:lnTo>
                  <a:lnTo>
                    <a:pt x="4661" y="128"/>
                  </a:lnTo>
                  <a:lnTo>
                    <a:pt x="4661" y="128"/>
                  </a:lnTo>
                  <a:lnTo>
                    <a:pt x="4651" y="125"/>
                  </a:lnTo>
                  <a:lnTo>
                    <a:pt x="4639" y="123"/>
                  </a:lnTo>
                  <a:lnTo>
                    <a:pt x="4618" y="122"/>
                  </a:lnTo>
                  <a:lnTo>
                    <a:pt x="4606" y="122"/>
                  </a:lnTo>
                  <a:lnTo>
                    <a:pt x="4596" y="119"/>
                  </a:lnTo>
                  <a:lnTo>
                    <a:pt x="4586" y="116"/>
                  </a:lnTo>
                  <a:lnTo>
                    <a:pt x="4578" y="110"/>
                  </a:lnTo>
                  <a:lnTo>
                    <a:pt x="4578" y="110"/>
                  </a:lnTo>
                  <a:lnTo>
                    <a:pt x="4576" y="105"/>
                  </a:lnTo>
                  <a:lnTo>
                    <a:pt x="4576" y="102"/>
                  </a:lnTo>
                  <a:lnTo>
                    <a:pt x="4572" y="99"/>
                  </a:lnTo>
                  <a:lnTo>
                    <a:pt x="4568" y="98"/>
                  </a:lnTo>
                  <a:lnTo>
                    <a:pt x="4568" y="98"/>
                  </a:lnTo>
                  <a:lnTo>
                    <a:pt x="4553" y="93"/>
                  </a:lnTo>
                  <a:lnTo>
                    <a:pt x="4553" y="93"/>
                  </a:lnTo>
                  <a:lnTo>
                    <a:pt x="4543" y="89"/>
                  </a:lnTo>
                  <a:lnTo>
                    <a:pt x="4535" y="85"/>
                  </a:lnTo>
                  <a:lnTo>
                    <a:pt x="4527" y="79"/>
                  </a:lnTo>
                  <a:lnTo>
                    <a:pt x="4517" y="74"/>
                  </a:lnTo>
                  <a:lnTo>
                    <a:pt x="4517" y="74"/>
                  </a:lnTo>
                  <a:lnTo>
                    <a:pt x="4499" y="67"/>
                  </a:lnTo>
                  <a:lnTo>
                    <a:pt x="4480" y="62"/>
                  </a:lnTo>
                  <a:lnTo>
                    <a:pt x="4460" y="58"/>
                  </a:lnTo>
                  <a:lnTo>
                    <a:pt x="4438" y="56"/>
                  </a:lnTo>
                  <a:lnTo>
                    <a:pt x="4397" y="55"/>
                  </a:lnTo>
                  <a:lnTo>
                    <a:pt x="4355" y="55"/>
                  </a:lnTo>
                  <a:lnTo>
                    <a:pt x="4355" y="55"/>
                  </a:lnTo>
                  <a:lnTo>
                    <a:pt x="4298" y="55"/>
                  </a:lnTo>
                  <a:lnTo>
                    <a:pt x="4298" y="55"/>
                  </a:lnTo>
                  <a:lnTo>
                    <a:pt x="4278" y="53"/>
                  </a:lnTo>
                  <a:lnTo>
                    <a:pt x="4259" y="49"/>
                  </a:lnTo>
                  <a:lnTo>
                    <a:pt x="4259" y="49"/>
                  </a:lnTo>
                  <a:lnTo>
                    <a:pt x="4247" y="46"/>
                  </a:lnTo>
                  <a:lnTo>
                    <a:pt x="4235" y="44"/>
                  </a:lnTo>
                  <a:lnTo>
                    <a:pt x="4209" y="43"/>
                  </a:lnTo>
                  <a:lnTo>
                    <a:pt x="4209" y="43"/>
                  </a:lnTo>
                  <a:lnTo>
                    <a:pt x="4198" y="42"/>
                  </a:lnTo>
                  <a:lnTo>
                    <a:pt x="4186" y="40"/>
                  </a:lnTo>
                  <a:lnTo>
                    <a:pt x="4162" y="33"/>
                  </a:lnTo>
                  <a:lnTo>
                    <a:pt x="4136" y="25"/>
                  </a:lnTo>
                  <a:lnTo>
                    <a:pt x="4113" y="19"/>
                  </a:lnTo>
                  <a:lnTo>
                    <a:pt x="4113" y="19"/>
                  </a:lnTo>
                  <a:lnTo>
                    <a:pt x="4093" y="16"/>
                  </a:lnTo>
                  <a:lnTo>
                    <a:pt x="4083" y="15"/>
                  </a:lnTo>
                  <a:lnTo>
                    <a:pt x="4073" y="12"/>
                  </a:lnTo>
                  <a:lnTo>
                    <a:pt x="4073" y="12"/>
                  </a:lnTo>
                  <a:lnTo>
                    <a:pt x="4060" y="6"/>
                  </a:lnTo>
                  <a:lnTo>
                    <a:pt x="4054" y="3"/>
                  </a:lnTo>
                  <a:lnTo>
                    <a:pt x="4046" y="1"/>
                  </a:lnTo>
                  <a:lnTo>
                    <a:pt x="4046" y="1"/>
                  </a:lnTo>
                  <a:lnTo>
                    <a:pt x="4038" y="0"/>
                  </a:lnTo>
                  <a:lnTo>
                    <a:pt x="4030" y="0"/>
                  </a:lnTo>
                  <a:lnTo>
                    <a:pt x="4016" y="4"/>
                  </a:lnTo>
                  <a:lnTo>
                    <a:pt x="4000" y="9"/>
                  </a:lnTo>
                  <a:lnTo>
                    <a:pt x="3987" y="12"/>
                  </a:lnTo>
                  <a:lnTo>
                    <a:pt x="3987" y="12"/>
                  </a:lnTo>
                  <a:lnTo>
                    <a:pt x="3969" y="13"/>
                  </a:lnTo>
                  <a:lnTo>
                    <a:pt x="3951" y="13"/>
                  </a:lnTo>
                  <a:lnTo>
                    <a:pt x="3933" y="13"/>
                  </a:lnTo>
                  <a:lnTo>
                    <a:pt x="3916" y="13"/>
                  </a:lnTo>
                  <a:lnTo>
                    <a:pt x="3916" y="13"/>
                  </a:lnTo>
                  <a:lnTo>
                    <a:pt x="3882" y="16"/>
                  </a:lnTo>
                  <a:lnTo>
                    <a:pt x="3866" y="19"/>
                  </a:lnTo>
                  <a:lnTo>
                    <a:pt x="3848" y="19"/>
                  </a:lnTo>
                  <a:lnTo>
                    <a:pt x="3848" y="19"/>
                  </a:lnTo>
                  <a:lnTo>
                    <a:pt x="3829" y="19"/>
                  </a:lnTo>
                  <a:lnTo>
                    <a:pt x="3819" y="19"/>
                  </a:lnTo>
                  <a:lnTo>
                    <a:pt x="3809" y="21"/>
                  </a:lnTo>
                  <a:lnTo>
                    <a:pt x="3809" y="21"/>
                  </a:lnTo>
                  <a:lnTo>
                    <a:pt x="3801" y="22"/>
                  </a:lnTo>
                  <a:lnTo>
                    <a:pt x="3793" y="25"/>
                  </a:lnTo>
                  <a:lnTo>
                    <a:pt x="3785" y="28"/>
                  </a:lnTo>
                  <a:lnTo>
                    <a:pt x="3779" y="30"/>
                  </a:lnTo>
                  <a:lnTo>
                    <a:pt x="3779" y="30"/>
                  </a:lnTo>
                  <a:lnTo>
                    <a:pt x="3764" y="31"/>
                  </a:lnTo>
                  <a:lnTo>
                    <a:pt x="3748" y="33"/>
                  </a:lnTo>
                  <a:lnTo>
                    <a:pt x="3732" y="34"/>
                  </a:lnTo>
                  <a:lnTo>
                    <a:pt x="3718" y="37"/>
                  </a:lnTo>
                  <a:lnTo>
                    <a:pt x="3718" y="37"/>
                  </a:lnTo>
                  <a:lnTo>
                    <a:pt x="3697" y="42"/>
                  </a:lnTo>
                  <a:lnTo>
                    <a:pt x="3673" y="46"/>
                  </a:lnTo>
                  <a:lnTo>
                    <a:pt x="3628" y="53"/>
                  </a:lnTo>
                  <a:lnTo>
                    <a:pt x="3628" y="53"/>
                  </a:lnTo>
                  <a:lnTo>
                    <a:pt x="3604" y="58"/>
                  </a:lnTo>
                  <a:lnTo>
                    <a:pt x="3578" y="64"/>
                  </a:lnTo>
                  <a:lnTo>
                    <a:pt x="3555" y="70"/>
                  </a:lnTo>
                  <a:lnTo>
                    <a:pt x="3529" y="73"/>
                  </a:lnTo>
                  <a:lnTo>
                    <a:pt x="3529" y="73"/>
                  </a:lnTo>
                  <a:lnTo>
                    <a:pt x="3501" y="74"/>
                  </a:lnTo>
                  <a:lnTo>
                    <a:pt x="3487" y="76"/>
                  </a:lnTo>
                  <a:lnTo>
                    <a:pt x="3474" y="79"/>
                  </a:lnTo>
                  <a:lnTo>
                    <a:pt x="3474" y="79"/>
                  </a:lnTo>
                  <a:lnTo>
                    <a:pt x="3450" y="86"/>
                  </a:lnTo>
                  <a:lnTo>
                    <a:pt x="3450" y="86"/>
                  </a:lnTo>
                  <a:lnTo>
                    <a:pt x="3430" y="92"/>
                  </a:lnTo>
                  <a:lnTo>
                    <a:pt x="3412" y="95"/>
                  </a:lnTo>
                  <a:lnTo>
                    <a:pt x="3395" y="96"/>
                  </a:lnTo>
                  <a:lnTo>
                    <a:pt x="3373" y="96"/>
                  </a:lnTo>
                  <a:lnTo>
                    <a:pt x="3373" y="96"/>
                  </a:lnTo>
                  <a:lnTo>
                    <a:pt x="3292" y="96"/>
                  </a:lnTo>
                  <a:lnTo>
                    <a:pt x="3253" y="95"/>
                  </a:lnTo>
                  <a:lnTo>
                    <a:pt x="3231" y="93"/>
                  </a:lnTo>
                  <a:lnTo>
                    <a:pt x="3211" y="90"/>
                  </a:lnTo>
                  <a:lnTo>
                    <a:pt x="3211" y="90"/>
                  </a:lnTo>
                  <a:lnTo>
                    <a:pt x="3197" y="90"/>
                  </a:lnTo>
                  <a:lnTo>
                    <a:pt x="3182" y="89"/>
                  </a:lnTo>
                  <a:lnTo>
                    <a:pt x="3182" y="89"/>
                  </a:lnTo>
                  <a:lnTo>
                    <a:pt x="3166" y="86"/>
                  </a:lnTo>
                  <a:lnTo>
                    <a:pt x="3154" y="79"/>
                  </a:lnTo>
                  <a:lnTo>
                    <a:pt x="3154" y="79"/>
                  </a:lnTo>
                  <a:lnTo>
                    <a:pt x="3140" y="74"/>
                  </a:lnTo>
                  <a:lnTo>
                    <a:pt x="3126" y="71"/>
                  </a:lnTo>
                  <a:lnTo>
                    <a:pt x="3126" y="71"/>
                  </a:lnTo>
                  <a:lnTo>
                    <a:pt x="3085" y="62"/>
                  </a:lnTo>
                  <a:lnTo>
                    <a:pt x="3042" y="53"/>
                  </a:lnTo>
                  <a:lnTo>
                    <a:pt x="3042" y="53"/>
                  </a:lnTo>
                  <a:lnTo>
                    <a:pt x="3018" y="49"/>
                  </a:lnTo>
                  <a:lnTo>
                    <a:pt x="2996" y="49"/>
                  </a:lnTo>
                  <a:lnTo>
                    <a:pt x="2996" y="49"/>
                  </a:lnTo>
                  <a:lnTo>
                    <a:pt x="2988" y="49"/>
                  </a:lnTo>
                  <a:lnTo>
                    <a:pt x="2982" y="50"/>
                  </a:lnTo>
                  <a:lnTo>
                    <a:pt x="2973" y="53"/>
                  </a:lnTo>
                  <a:lnTo>
                    <a:pt x="2973" y="53"/>
                  </a:lnTo>
                  <a:lnTo>
                    <a:pt x="2961" y="55"/>
                  </a:lnTo>
                  <a:lnTo>
                    <a:pt x="2947" y="55"/>
                  </a:lnTo>
                  <a:lnTo>
                    <a:pt x="2923" y="55"/>
                  </a:lnTo>
                  <a:lnTo>
                    <a:pt x="2923" y="55"/>
                  </a:lnTo>
                  <a:lnTo>
                    <a:pt x="2902" y="56"/>
                  </a:lnTo>
                  <a:lnTo>
                    <a:pt x="2880" y="59"/>
                  </a:lnTo>
                  <a:lnTo>
                    <a:pt x="2836" y="68"/>
                  </a:lnTo>
                  <a:lnTo>
                    <a:pt x="2836" y="68"/>
                  </a:lnTo>
                  <a:lnTo>
                    <a:pt x="2819" y="73"/>
                  </a:lnTo>
                  <a:lnTo>
                    <a:pt x="2803" y="77"/>
                  </a:lnTo>
                  <a:lnTo>
                    <a:pt x="2785" y="82"/>
                  </a:lnTo>
                  <a:lnTo>
                    <a:pt x="2769" y="85"/>
                  </a:lnTo>
                  <a:lnTo>
                    <a:pt x="2769" y="85"/>
                  </a:lnTo>
                  <a:lnTo>
                    <a:pt x="2726" y="89"/>
                  </a:lnTo>
                  <a:lnTo>
                    <a:pt x="2706" y="90"/>
                  </a:lnTo>
                  <a:lnTo>
                    <a:pt x="2685" y="90"/>
                  </a:lnTo>
                  <a:lnTo>
                    <a:pt x="2685" y="90"/>
                  </a:lnTo>
                  <a:lnTo>
                    <a:pt x="2651" y="89"/>
                  </a:lnTo>
                  <a:lnTo>
                    <a:pt x="2635" y="89"/>
                  </a:lnTo>
                  <a:lnTo>
                    <a:pt x="2620" y="90"/>
                  </a:lnTo>
                  <a:lnTo>
                    <a:pt x="2620" y="90"/>
                  </a:lnTo>
                  <a:lnTo>
                    <a:pt x="2604" y="93"/>
                  </a:lnTo>
                  <a:lnTo>
                    <a:pt x="2592" y="98"/>
                  </a:lnTo>
                  <a:lnTo>
                    <a:pt x="2578" y="101"/>
                  </a:lnTo>
                  <a:lnTo>
                    <a:pt x="2562" y="102"/>
                  </a:lnTo>
                  <a:lnTo>
                    <a:pt x="2562" y="102"/>
                  </a:lnTo>
                  <a:lnTo>
                    <a:pt x="2541" y="102"/>
                  </a:lnTo>
                  <a:lnTo>
                    <a:pt x="2529" y="101"/>
                  </a:lnTo>
                  <a:lnTo>
                    <a:pt x="2517" y="102"/>
                  </a:lnTo>
                  <a:lnTo>
                    <a:pt x="2517" y="102"/>
                  </a:lnTo>
                  <a:lnTo>
                    <a:pt x="2507" y="104"/>
                  </a:lnTo>
                  <a:lnTo>
                    <a:pt x="2497" y="107"/>
                  </a:lnTo>
                  <a:lnTo>
                    <a:pt x="2489" y="111"/>
                  </a:lnTo>
                  <a:lnTo>
                    <a:pt x="2479" y="113"/>
                  </a:lnTo>
                  <a:lnTo>
                    <a:pt x="2479" y="113"/>
                  </a:lnTo>
                  <a:lnTo>
                    <a:pt x="2472" y="114"/>
                  </a:lnTo>
                  <a:lnTo>
                    <a:pt x="2462" y="114"/>
                  </a:lnTo>
                  <a:lnTo>
                    <a:pt x="2446" y="114"/>
                  </a:lnTo>
                  <a:lnTo>
                    <a:pt x="2446" y="114"/>
                  </a:lnTo>
                  <a:lnTo>
                    <a:pt x="2436" y="116"/>
                  </a:lnTo>
                  <a:lnTo>
                    <a:pt x="2426" y="119"/>
                  </a:lnTo>
                  <a:lnTo>
                    <a:pt x="2418" y="123"/>
                  </a:lnTo>
                  <a:lnTo>
                    <a:pt x="2408" y="125"/>
                  </a:lnTo>
                  <a:lnTo>
                    <a:pt x="2408" y="125"/>
                  </a:lnTo>
                  <a:lnTo>
                    <a:pt x="2393" y="128"/>
                  </a:lnTo>
                  <a:lnTo>
                    <a:pt x="2375" y="129"/>
                  </a:lnTo>
                  <a:lnTo>
                    <a:pt x="2339" y="128"/>
                  </a:lnTo>
                  <a:lnTo>
                    <a:pt x="2304" y="125"/>
                  </a:lnTo>
                  <a:lnTo>
                    <a:pt x="2286" y="122"/>
                  </a:lnTo>
                  <a:lnTo>
                    <a:pt x="2272" y="119"/>
                  </a:lnTo>
                  <a:lnTo>
                    <a:pt x="2272" y="119"/>
                  </a:lnTo>
                  <a:lnTo>
                    <a:pt x="2253" y="114"/>
                  </a:lnTo>
                  <a:lnTo>
                    <a:pt x="2233" y="114"/>
                  </a:lnTo>
                  <a:lnTo>
                    <a:pt x="2193" y="114"/>
                  </a:lnTo>
                  <a:lnTo>
                    <a:pt x="2193" y="114"/>
                  </a:lnTo>
                  <a:lnTo>
                    <a:pt x="2170" y="114"/>
                  </a:lnTo>
                  <a:lnTo>
                    <a:pt x="2146" y="114"/>
                  </a:lnTo>
                  <a:lnTo>
                    <a:pt x="2146" y="114"/>
                  </a:lnTo>
                  <a:lnTo>
                    <a:pt x="2130" y="113"/>
                  </a:lnTo>
                  <a:lnTo>
                    <a:pt x="2116" y="110"/>
                  </a:lnTo>
                  <a:lnTo>
                    <a:pt x="2101" y="107"/>
                  </a:lnTo>
                  <a:lnTo>
                    <a:pt x="2087" y="104"/>
                  </a:lnTo>
                  <a:lnTo>
                    <a:pt x="2087" y="104"/>
                  </a:lnTo>
                  <a:lnTo>
                    <a:pt x="2059" y="101"/>
                  </a:lnTo>
                  <a:lnTo>
                    <a:pt x="2047" y="99"/>
                  </a:lnTo>
                  <a:lnTo>
                    <a:pt x="2036" y="96"/>
                  </a:lnTo>
                  <a:lnTo>
                    <a:pt x="2036" y="96"/>
                  </a:lnTo>
                  <a:lnTo>
                    <a:pt x="2022" y="93"/>
                  </a:lnTo>
                  <a:lnTo>
                    <a:pt x="2008" y="92"/>
                  </a:lnTo>
                  <a:lnTo>
                    <a:pt x="1980" y="90"/>
                  </a:lnTo>
                  <a:lnTo>
                    <a:pt x="1980" y="90"/>
                  </a:lnTo>
                  <a:lnTo>
                    <a:pt x="1963" y="89"/>
                  </a:lnTo>
                  <a:lnTo>
                    <a:pt x="1945" y="88"/>
                  </a:lnTo>
                  <a:lnTo>
                    <a:pt x="1929" y="86"/>
                  </a:lnTo>
                  <a:lnTo>
                    <a:pt x="1911" y="85"/>
                  </a:lnTo>
                  <a:lnTo>
                    <a:pt x="1911" y="85"/>
                  </a:lnTo>
                  <a:lnTo>
                    <a:pt x="1896" y="85"/>
                  </a:lnTo>
                  <a:lnTo>
                    <a:pt x="1882" y="86"/>
                  </a:lnTo>
                  <a:lnTo>
                    <a:pt x="1854" y="89"/>
                  </a:lnTo>
                  <a:lnTo>
                    <a:pt x="1854" y="89"/>
                  </a:lnTo>
                  <a:lnTo>
                    <a:pt x="1838" y="90"/>
                  </a:lnTo>
                  <a:lnTo>
                    <a:pt x="1821" y="90"/>
                  </a:lnTo>
                  <a:lnTo>
                    <a:pt x="1821" y="90"/>
                  </a:lnTo>
                  <a:lnTo>
                    <a:pt x="1807" y="92"/>
                  </a:lnTo>
                  <a:lnTo>
                    <a:pt x="1793" y="95"/>
                  </a:lnTo>
                  <a:lnTo>
                    <a:pt x="1779" y="98"/>
                  </a:lnTo>
                  <a:lnTo>
                    <a:pt x="1765" y="101"/>
                  </a:lnTo>
                  <a:lnTo>
                    <a:pt x="1765" y="101"/>
                  </a:lnTo>
                  <a:lnTo>
                    <a:pt x="1722" y="107"/>
                  </a:lnTo>
                  <a:lnTo>
                    <a:pt x="1700" y="110"/>
                  </a:lnTo>
                  <a:lnTo>
                    <a:pt x="1679" y="114"/>
                  </a:lnTo>
                  <a:lnTo>
                    <a:pt x="1679" y="114"/>
                  </a:lnTo>
                  <a:lnTo>
                    <a:pt x="1655" y="122"/>
                  </a:lnTo>
                  <a:lnTo>
                    <a:pt x="1643" y="125"/>
                  </a:lnTo>
                  <a:lnTo>
                    <a:pt x="1629" y="126"/>
                  </a:lnTo>
                  <a:lnTo>
                    <a:pt x="1629" y="126"/>
                  </a:lnTo>
                  <a:lnTo>
                    <a:pt x="1615" y="128"/>
                  </a:lnTo>
                  <a:lnTo>
                    <a:pt x="1602" y="126"/>
                  </a:lnTo>
                  <a:lnTo>
                    <a:pt x="1574" y="126"/>
                  </a:lnTo>
                  <a:lnTo>
                    <a:pt x="1574" y="126"/>
                  </a:lnTo>
                  <a:lnTo>
                    <a:pt x="1554" y="128"/>
                  </a:lnTo>
                  <a:lnTo>
                    <a:pt x="1537" y="129"/>
                  </a:lnTo>
                  <a:lnTo>
                    <a:pt x="1519" y="131"/>
                  </a:lnTo>
                  <a:lnTo>
                    <a:pt x="1501" y="132"/>
                  </a:lnTo>
                  <a:lnTo>
                    <a:pt x="1501" y="132"/>
                  </a:lnTo>
                  <a:lnTo>
                    <a:pt x="1466" y="134"/>
                  </a:lnTo>
                  <a:lnTo>
                    <a:pt x="1430" y="137"/>
                  </a:lnTo>
                  <a:lnTo>
                    <a:pt x="1430" y="137"/>
                  </a:lnTo>
                  <a:lnTo>
                    <a:pt x="1400" y="141"/>
                  </a:lnTo>
                  <a:lnTo>
                    <a:pt x="1387" y="142"/>
                  </a:lnTo>
                  <a:lnTo>
                    <a:pt x="1371" y="144"/>
                  </a:lnTo>
                  <a:lnTo>
                    <a:pt x="1371" y="144"/>
                  </a:lnTo>
                  <a:lnTo>
                    <a:pt x="1343" y="144"/>
                  </a:lnTo>
                  <a:lnTo>
                    <a:pt x="1314" y="142"/>
                  </a:lnTo>
                  <a:lnTo>
                    <a:pt x="1286" y="142"/>
                  </a:lnTo>
                  <a:lnTo>
                    <a:pt x="1256" y="144"/>
                  </a:lnTo>
                  <a:lnTo>
                    <a:pt x="1256" y="144"/>
                  </a:lnTo>
                  <a:lnTo>
                    <a:pt x="1243" y="145"/>
                  </a:lnTo>
                  <a:lnTo>
                    <a:pt x="1227" y="150"/>
                  </a:lnTo>
                  <a:lnTo>
                    <a:pt x="1213" y="153"/>
                  </a:lnTo>
                  <a:lnTo>
                    <a:pt x="1197" y="156"/>
                  </a:lnTo>
                  <a:lnTo>
                    <a:pt x="1197" y="156"/>
                  </a:lnTo>
                  <a:lnTo>
                    <a:pt x="1181" y="157"/>
                  </a:lnTo>
                  <a:lnTo>
                    <a:pt x="1166" y="159"/>
                  </a:lnTo>
                  <a:lnTo>
                    <a:pt x="1130" y="157"/>
                  </a:lnTo>
                  <a:lnTo>
                    <a:pt x="1097" y="156"/>
                  </a:lnTo>
                  <a:lnTo>
                    <a:pt x="1063" y="156"/>
                  </a:lnTo>
                  <a:lnTo>
                    <a:pt x="1063" y="156"/>
                  </a:lnTo>
                  <a:lnTo>
                    <a:pt x="1045" y="157"/>
                  </a:lnTo>
                  <a:lnTo>
                    <a:pt x="1026" y="159"/>
                  </a:lnTo>
                  <a:lnTo>
                    <a:pt x="990" y="165"/>
                  </a:lnTo>
                  <a:lnTo>
                    <a:pt x="953" y="171"/>
                  </a:lnTo>
                  <a:lnTo>
                    <a:pt x="933" y="172"/>
                  </a:lnTo>
                  <a:lnTo>
                    <a:pt x="915" y="174"/>
                  </a:lnTo>
                  <a:lnTo>
                    <a:pt x="915" y="174"/>
                  </a:lnTo>
                  <a:lnTo>
                    <a:pt x="864" y="175"/>
                  </a:lnTo>
                  <a:lnTo>
                    <a:pt x="838" y="175"/>
                  </a:lnTo>
                  <a:lnTo>
                    <a:pt x="813" y="178"/>
                  </a:lnTo>
                  <a:lnTo>
                    <a:pt x="813" y="178"/>
                  </a:lnTo>
                  <a:lnTo>
                    <a:pt x="761" y="184"/>
                  </a:lnTo>
                  <a:lnTo>
                    <a:pt x="736" y="186"/>
                  </a:lnTo>
                  <a:lnTo>
                    <a:pt x="710" y="186"/>
                  </a:lnTo>
                  <a:lnTo>
                    <a:pt x="710" y="186"/>
                  </a:lnTo>
                  <a:lnTo>
                    <a:pt x="692" y="187"/>
                  </a:lnTo>
                  <a:lnTo>
                    <a:pt x="678" y="188"/>
                  </a:lnTo>
                  <a:lnTo>
                    <a:pt x="647" y="196"/>
                  </a:lnTo>
                  <a:lnTo>
                    <a:pt x="647" y="196"/>
                  </a:lnTo>
                  <a:lnTo>
                    <a:pt x="633" y="197"/>
                  </a:lnTo>
                  <a:lnTo>
                    <a:pt x="619" y="197"/>
                  </a:lnTo>
                  <a:lnTo>
                    <a:pt x="619" y="197"/>
                  </a:lnTo>
                  <a:lnTo>
                    <a:pt x="598" y="199"/>
                  </a:lnTo>
                  <a:lnTo>
                    <a:pt x="578" y="202"/>
                  </a:lnTo>
                  <a:lnTo>
                    <a:pt x="556" y="205"/>
                  </a:lnTo>
                  <a:lnTo>
                    <a:pt x="534" y="208"/>
                  </a:lnTo>
                  <a:lnTo>
                    <a:pt x="534" y="208"/>
                  </a:lnTo>
                  <a:lnTo>
                    <a:pt x="497" y="211"/>
                  </a:lnTo>
                  <a:lnTo>
                    <a:pt x="460" y="214"/>
                  </a:lnTo>
                  <a:lnTo>
                    <a:pt x="383" y="215"/>
                  </a:lnTo>
                  <a:lnTo>
                    <a:pt x="383" y="215"/>
                  </a:lnTo>
                  <a:lnTo>
                    <a:pt x="359" y="217"/>
                  </a:lnTo>
                  <a:lnTo>
                    <a:pt x="333" y="218"/>
                  </a:lnTo>
                  <a:lnTo>
                    <a:pt x="310" y="221"/>
                  </a:lnTo>
                  <a:lnTo>
                    <a:pt x="284" y="221"/>
                  </a:lnTo>
                  <a:lnTo>
                    <a:pt x="284" y="221"/>
                  </a:lnTo>
                  <a:lnTo>
                    <a:pt x="268" y="221"/>
                  </a:lnTo>
                  <a:lnTo>
                    <a:pt x="250" y="223"/>
                  </a:lnTo>
                  <a:lnTo>
                    <a:pt x="219" y="227"/>
                  </a:lnTo>
                  <a:lnTo>
                    <a:pt x="185" y="232"/>
                  </a:lnTo>
                  <a:lnTo>
                    <a:pt x="170" y="233"/>
                  </a:lnTo>
                  <a:lnTo>
                    <a:pt x="152" y="233"/>
                  </a:lnTo>
                  <a:lnTo>
                    <a:pt x="152" y="233"/>
                  </a:lnTo>
                  <a:lnTo>
                    <a:pt x="130" y="232"/>
                  </a:lnTo>
                  <a:lnTo>
                    <a:pt x="108" y="233"/>
                  </a:lnTo>
                  <a:lnTo>
                    <a:pt x="108" y="233"/>
                  </a:lnTo>
                  <a:lnTo>
                    <a:pt x="87" y="234"/>
                  </a:lnTo>
                  <a:lnTo>
                    <a:pt x="67" y="239"/>
                  </a:lnTo>
                  <a:lnTo>
                    <a:pt x="47" y="243"/>
                  </a:lnTo>
                  <a:lnTo>
                    <a:pt x="26" y="245"/>
                  </a:lnTo>
                  <a:lnTo>
                    <a:pt x="26" y="245"/>
                  </a:lnTo>
                  <a:lnTo>
                    <a:pt x="0" y="246"/>
                  </a:lnTo>
                  <a:lnTo>
                    <a:pt x="0" y="276"/>
                  </a:lnTo>
                  <a:close/>
                </a:path>
              </a:pathLst>
            </a:custGeom>
            <a:gradFill rotWithShape="1">
              <a:gsLst>
                <a:gs pos="0">
                  <a:srgbClr val="616FAD"/>
                </a:gs>
                <a:gs pos="100000">
                  <a:srgbClr val="616FAD">
                    <a:gamma/>
                    <a:shade val="46275"/>
                    <a:invGamma/>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974" name="Freeform 14"/>
            <p:cNvSpPr>
              <a:spLocks/>
            </p:cNvSpPr>
            <p:nvPr/>
          </p:nvSpPr>
          <p:spPr bwMode="auto">
            <a:xfrm>
              <a:off x="274"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5" name="Line 15"/>
            <p:cNvSpPr>
              <a:spLocks noChangeShapeType="1"/>
            </p:cNvSpPr>
            <p:nvPr/>
          </p:nvSpPr>
          <p:spPr bwMode="auto">
            <a:xfrm flipV="1">
              <a:off x="274"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 name="Freeform 16"/>
            <p:cNvSpPr>
              <a:spLocks/>
            </p:cNvSpPr>
            <p:nvPr/>
          </p:nvSpPr>
          <p:spPr bwMode="auto">
            <a:xfrm>
              <a:off x="220"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19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19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7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5" y="89"/>
                  </a:lnTo>
                  <a:lnTo>
                    <a:pt x="10" y="86"/>
                  </a:lnTo>
                  <a:lnTo>
                    <a:pt x="6" y="81"/>
                  </a:lnTo>
                  <a:lnTo>
                    <a:pt x="0" y="77"/>
                  </a:lnTo>
                  <a:lnTo>
                    <a:pt x="0" y="77"/>
                  </a:lnTo>
                  <a:lnTo>
                    <a:pt x="6" y="77"/>
                  </a:lnTo>
                  <a:lnTo>
                    <a:pt x="10" y="77"/>
                  </a:lnTo>
                  <a:lnTo>
                    <a:pt x="19" y="80"/>
                  </a:lnTo>
                  <a:lnTo>
                    <a:pt x="27" y="84"/>
                  </a:lnTo>
                  <a:lnTo>
                    <a:pt x="37" y="87"/>
                  </a:lnTo>
                  <a:lnTo>
                    <a:pt x="37" y="87"/>
                  </a:lnTo>
                  <a:lnTo>
                    <a:pt x="47" y="89"/>
                  </a:lnTo>
                  <a:lnTo>
                    <a:pt x="55" y="89"/>
                  </a:lnTo>
                  <a:lnTo>
                    <a:pt x="73" y="86"/>
                  </a:lnTo>
                  <a:lnTo>
                    <a:pt x="90" y="80"/>
                  </a:lnTo>
                  <a:lnTo>
                    <a:pt x="106" y="74"/>
                  </a:lnTo>
                  <a:lnTo>
                    <a:pt x="106" y="74"/>
                  </a:lnTo>
                  <a:lnTo>
                    <a:pt x="92" y="73"/>
                  </a:lnTo>
                  <a:lnTo>
                    <a:pt x="79" y="74"/>
                  </a:lnTo>
                  <a:lnTo>
                    <a:pt x="53" y="79"/>
                  </a:lnTo>
                  <a:lnTo>
                    <a:pt x="39" y="79"/>
                  </a:lnTo>
                  <a:lnTo>
                    <a:pt x="25" y="79"/>
                  </a:lnTo>
                  <a:lnTo>
                    <a:pt x="19"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0" y="50"/>
                  </a:lnTo>
                  <a:lnTo>
                    <a:pt x="96" y="44"/>
                  </a:lnTo>
                  <a:lnTo>
                    <a:pt x="96" y="44"/>
                  </a:lnTo>
                  <a:lnTo>
                    <a:pt x="81" y="52"/>
                  </a:lnTo>
                  <a:lnTo>
                    <a:pt x="63" y="61"/>
                  </a:lnTo>
                  <a:lnTo>
                    <a:pt x="55" y="64"/>
                  </a:lnTo>
                  <a:lnTo>
                    <a:pt x="45" y="64"/>
                  </a:lnTo>
                  <a:lnTo>
                    <a:pt x="37" y="64"/>
                  </a:lnTo>
                  <a:lnTo>
                    <a:pt x="29" y="59"/>
                  </a:lnTo>
                  <a:lnTo>
                    <a:pt x="29" y="59"/>
                  </a:lnTo>
                  <a:lnTo>
                    <a:pt x="21" y="53"/>
                  </a:lnTo>
                  <a:lnTo>
                    <a:pt x="19"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7" y="21"/>
                  </a:lnTo>
                  <a:lnTo>
                    <a:pt x="17"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7" name="Freeform 17"/>
            <p:cNvSpPr>
              <a:spLocks/>
            </p:cNvSpPr>
            <p:nvPr/>
          </p:nvSpPr>
          <p:spPr bwMode="auto">
            <a:xfrm>
              <a:off x="220"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19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19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7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5" y="89"/>
                  </a:lnTo>
                  <a:lnTo>
                    <a:pt x="10" y="86"/>
                  </a:lnTo>
                  <a:lnTo>
                    <a:pt x="6" y="81"/>
                  </a:lnTo>
                  <a:lnTo>
                    <a:pt x="0" y="77"/>
                  </a:lnTo>
                  <a:lnTo>
                    <a:pt x="0" y="77"/>
                  </a:lnTo>
                  <a:lnTo>
                    <a:pt x="6" y="77"/>
                  </a:lnTo>
                  <a:lnTo>
                    <a:pt x="10" y="77"/>
                  </a:lnTo>
                  <a:lnTo>
                    <a:pt x="19" y="80"/>
                  </a:lnTo>
                  <a:lnTo>
                    <a:pt x="27" y="84"/>
                  </a:lnTo>
                  <a:lnTo>
                    <a:pt x="37" y="87"/>
                  </a:lnTo>
                  <a:lnTo>
                    <a:pt x="37" y="87"/>
                  </a:lnTo>
                  <a:lnTo>
                    <a:pt x="47" y="89"/>
                  </a:lnTo>
                  <a:lnTo>
                    <a:pt x="55" y="89"/>
                  </a:lnTo>
                  <a:lnTo>
                    <a:pt x="73" y="86"/>
                  </a:lnTo>
                  <a:lnTo>
                    <a:pt x="90" y="80"/>
                  </a:lnTo>
                  <a:lnTo>
                    <a:pt x="106" y="74"/>
                  </a:lnTo>
                  <a:lnTo>
                    <a:pt x="106" y="74"/>
                  </a:lnTo>
                  <a:lnTo>
                    <a:pt x="92" y="73"/>
                  </a:lnTo>
                  <a:lnTo>
                    <a:pt x="79" y="74"/>
                  </a:lnTo>
                  <a:lnTo>
                    <a:pt x="53" y="79"/>
                  </a:lnTo>
                  <a:lnTo>
                    <a:pt x="39" y="79"/>
                  </a:lnTo>
                  <a:lnTo>
                    <a:pt x="25" y="79"/>
                  </a:lnTo>
                  <a:lnTo>
                    <a:pt x="19"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0" y="50"/>
                  </a:lnTo>
                  <a:lnTo>
                    <a:pt x="96" y="44"/>
                  </a:lnTo>
                  <a:lnTo>
                    <a:pt x="96" y="44"/>
                  </a:lnTo>
                  <a:lnTo>
                    <a:pt x="81" y="52"/>
                  </a:lnTo>
                  <a:lnTo>
                    <a:pt x="63" y="61"/>
                  </a:lnTo>
                  <a:lnTo>
                    <a:pt x="55" y="64"/>
                  </a:lnTo>
                  <a:lnTo>
                    <a:pt x="45" y="64"/>
                  </a:lnTo>
                  <a:lnTo>
                    <a:pt x="37" y="64"/>
                  </a:lnTo>
                  <a:lnTo>
                    <a:pt x="29" y="59"/>
                  </a:lnTo>
                  <a:lnTo>
                    <a:pt x="29" y="59"/>
                  </a:lnTo>
                  <a:lnTo>
                    <a:pt x="21" y="53"/>
                  </a:lnTo>
                  <a:lnTo>
                    <a:pt x="19"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7" y="21"/>
                  </a:lnTo>
                  <a:lnTo>
                    <a:pt x="17"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8" name="Freeform 18"/>
            <p:cNvSpPr>
              <a:spLocks/>
            </p:cNvSpPr>
            <p:nvPr/>
          </p:nvSpPr>
          <p:spPr bwMode="auto">
            <a:xfrm>
              <a:off x="417" y="1127"/>
              <a:ext cx="1" cy="68"/>
            </a:xfrm>
            <a:custGeom>
              <a:avLst/>
              <a:gdLst>
                <a:gd name="T0" fmla="*/ 70 h 70"/>
                <a:gd name="T1" fmla="*/ 0 h 70"/>
                <a:gd name="T2" fmla="*/ 70 h 70"/>
              </a:gdLst>
              <a:ahLst/>
              <a:cxnLst>
                <a:cxn ang="0">
                  <a:pos x="0" y="T0"/>
                </a:cxn>
                <a:cxn ang="0">
                  <a:pos x="0" y="T1"/>
                </a:cxn>
                <a:cxn ang="0">
                  <a:pos x="0" y="T2"/>
                </a:cxn>
              </a:cxnLst>
              <a:rect l="0" t="0" r="r" b="b"/>
              <a:pathLst>
                <a:path h="70">
                  <a:moveTo>
                    <a:pt x="0" y="70"/>
                  </a:moveTo>
                  <a:lnTo>
                    <a:pt x="0" y="0"/>
                  </a:lnTo>
                  <a:lnTo>
                    <a:pt x="0" y="7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9" name="Line 19"/>
            <p:cNvSpPr>
              <a:spLocks noChangeShapeType="1"/>
            </p:cNvSpPr>
            <p:nvPr/>
          </p:nvSpPr>
          <p:spPr bwMode="auto">
            <a:xfrm flipV="1">
              <a:off x="417" y="1127"/>
              <a:ext cx="1" cy="68"/>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Freeform 20"/>
            <p:cNvSpPr>
              <a:spLocks/>
            </p:cNvSpPr>
            <p:nvPr/>
          </p:nvSpPr>
          <p:spPr bwMode="auto">
            <a:xfrm>
              <a:off x="377" y="1109"/>
              <a:ext cx="77" cy="76"/>
            </a:xfrm>
            <a:custGeom>
              <a:avLst/>
              <a:gdLst>
                <a:gd name="T0" fmla="*/ 45 w 76"/>
                <a:gd name="T1" fmla="*/ 69 h 78"/>
                <a:gd name="T2" fmla="*/ 61 w 76"/>
                <a:gd name="T3" fmla="*/ 66 h 78"/>
                <a:gd name="T4" fmla="*/ 73 w 76"/>
                <a:gd name="T5" fmla="*/ 58 h 78"/>
                <a:gd name="T6" fmla="*/ 53 w 76"/>
                <a:gd name="T7" fmla="*/ 63 h 78"/>
                <a:gd name="T8" fmla="*/ 25 w 76"/>
                <a:gd name="T9" fmla="*/ 67 h 78"/>
                <a:gd name="T10" fmla="*/ 7 w 76"/>
                <a:gd name="T11" fmla="*/ 61 h 78"/>
                <a:gd name="T12" fmla="*/ 1 w 76"/>
                <a:gd name="T13" fmla="*/ 55 h 78"/>
                <a:gd name="T14" fmla="*/ 15 w 76"/>
                <a:gd name="T15" fmla="*/ 58 h 78"/>
                <a:gd name="T16" fmla="*/ 27 w 76"/>
                <a:gd name="T17" fmla="*/ 63 h 78"/>
                <a:gd name="T18" fmla="*/ 41 w 76"/>
                <a:gd name="T19" fmla="*/ 63 h 78"/>
                <a:gd name="T20" fmla="*/ 67 w 76"/>
                <a:gd name="T21" fmla="*/ 57 h 78"/>
                <a:gd name="T22" fmla="*/ 76 w 76"/>
                <a:gd name="T23" fmla="*/ 52 h 78"/>
                <a:gd name="T24" fmla="*/ 59 w 76"/>
                <a:gd name="T25" fmla="*/ 52 h 78"/>
                <a:gd name="T26" fmla="*/ 29 w 76"/>
                <a:gd name="T27" fmla="*/ 57 h 78"/>
                <a:gd name="T28" fmla="*/ 9 w 76"/>
                <a:gd name="T29" fmla="*/ 54 h 78"/>
                <a:gd name="T30" fmla="*/ 0 w 76"/>
                <a:gd name="T31" fmla="*/ 48 h 78"/>
                <a:gd name="T32" fmla="*/ 39 w 76"/>
                <a:gd name="T33" fmla="*/ 52 h 78"/>
                <a:gd name="T34" fmla="*/ 61 w 76"/>
                <a:gd name="T35" fmla="*/ 54 h 78"/>
                <a:gd name="T36" fmla="*/ 73 w 76"/>
                <a:gd name="T37" fmla="*/ 49 h 78"/>
                <a:gd name="T38" fmla="*/ 67 w 76"/>
                <a:gd name="T39" fmla="*/ 48 h 78"/>
                <a:gd name="T40" fmla="*/ 41 w 76"/>
                <a:gd name="T41" fmla="*/ 52 h 78"/>
                <a:gd name="T42" fmla="*/ 25 w 76"/>
                <a:gd name="T43" fmla="*/ 51 h 78"/>
                <a:gd name="T44" fmla="*/ 21 w 76"/>
                <a:gd name="T45" fmla="*/ 46 h 78"/>
                <a:gd name="T46" fmla="*/ 21 w 76"/>
                <a:gd name="T47" fmla="*/ 39 h 78"/>
                <a:gd name="T48" fmla="*/ 27 w 76"/>
                <a:gd name="T49" fmla="*/ 42 h 78"/>
                <a:gd name="T50" fmla="*/ 41 w 76"/>
                <a:gd name="T51" fmla="*/ 44 h 78"/>
                <a:gd name="T52" fmla="*/ 55 w 76"/>
                <a:gd name="T53" fmla="*/ 42 h 78"/>
                <a:gd name="T54" fmla="*/ 67 w 76"/>
                <a:gd name="T55" fmla="*/ 36 h 78"/>
                <a:gd name="T56" fmla="*/ 71 w 76"/>
                <a:gd name="T57" fmla="*/ 32 h 78"/>
                <a:gd name="T58" fmla="*/ 47 w 76"/>
                <a:gd name="T59" fmla="*/ 44 h 78"/>
                <a:gd name="T60" fmla="*/ 33 w 76"/>
                <a:gd name="T61" fmla="*/ 46 h 78"/>
                <a:gd name="T62" fmla="*/ 21 w 76"/>
                <a:gd name="T63" fmla="*/ 42 h 78"/>
                <a:gd name="T64" fmla="*/ 15 w 76"/>
                <a:gd name="T65" fmla="*/ 38 h 78"/>
                <a:gd name="T66" fmla="*/ 17 w 76"/>
                <a:gd name="T67" fmla="*/ 35 h 78"/>
                <a:gd name="T68" fmla="*/ 43 w 76"/>
                <a:gd name="T69" fmla="*/ 39 h 78"/>
                <a:gd name="T70" fmla="*/ 47 w 76"/>
                <a:gd name="T71" fmla="*/ 35 h 78"/>
                <a:gd name="T72" fmla="*/ 49 w 76"/>
                <a:gd name="T73" fmla="*/ 29 h 78"/>
                <a:gd name="T74" fmla="*/ 39 w 76"/>
                <a:gd name="T75" fmla="*/ 30 h 78"/>
                <a:gd name="T76" fmla="*/ 29 w 76"/>
                <a:gd name="T77" fmla="*/ 27 h 78"/>
                <a:gd name="T78" fmla="*/ 13 w 76"/>
                <a:gd name="T79" fmla="*/ 15 h 78"/>
                <a:gd name="T80" fmla="*/ 17 w 76"/>
                <a:gd name="T81" fmla="*/ 20 h 78"/>
                <a:gd name="T82" fmla="*/ 29 w 76"/>
                <a:gd name="T83" fmla="*/ 27 h 78"/>
                <a:gd name="T84" fmla="*/ 39 w 76"/>
                <a:gd name="T85" fmla="*/ 27 h 78"/>
                <a:gd name="T86" fmla="*/ 47 w 76"/>
                <a:gd name="T87" fmla="*/ 20 h 78"/>
                <a:gd name="T88" fmla="*/ 51 w 76"/>
                <a:gd name="T89" fmla="*/ 14 h 78"/>
                <a:gd name="T90" fmla="*/ 37 w 76"/>
                <a:gd name="T91" fmla="*/ 21 h 78"/>
                <a:gd name="T92" fmla="*/ 33 w 76"/>
                <a:gd name="T93" fmla="*/ 18 h 78"/>
                <a:gd name="T94" fmla="*/ 29 w 76"/>
                <a:gd name="T95" fmla="*/ 3 h 78"/>
                <a:gd name="T96" fmla="*/ 27 w 76"/>
                <a:gd name="T97" fmla="*/ 9 h 78"/>
                <a:gd name="T98" fmla="*/ 29 w 76"/>
                <a:gd name="T99" fmla="*/ 18 h 78"/>
                <a:gd name="T100" fmla="*/ 31 w 76"/>
                <a:gd name="T101" fmla="*/ 21 h 78"/>
                <a:gd name="T102" fmla="*/ 41 w 76"/>
                <a:gd name="T103" fmla="*/ 0 h 78"/>
                <a:gd name="T104" fmla="*/ 43 w 76"/>
                <a:gd name="T105" fmla="*/ 11 h 78"/>
                <a:gd name="T106" fmla="*/ 39 w 76"/>
                <a:gd name="T10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78">
                  <a:moveTo>
                    <a:pt x="39" y="78"/>
                  </a:moveTo>
                  <a:lnTo>
                    <a:pt x="45" y="69"/>
                  </a:lnTo>
                  <a:lnTo>
                    <a:pt x="45" y="69"/>
                  </a:lnTo>
                  <a:lnTo>
                    <a:pt x="61" y="66"/>
                  </a:lnTo>
                  <a:lnTo>
                    <a:pt x="67" y="63"/>
                  </a:lnTo>
                  <a:lnTo>
                    <a:pt x="73" y="58"/>
                  </a:lnTo>
                  <a:lnTo>
                    <a:pt x="73" y="58"/>
                  </a:lnTo>
                  <a:lnTo>
                    <a:pt x="53" y="63"/>
                  </a:lnTo>
                  <a:lnTo>
                    <a:pt x="33" y="66"/>
                  </a:lnTo>
                  <a:lnTo>
                    <a:pt x="25" y="67"/>
                  </a:lnTo>
                  <a:lnTo>
                    <a:pt x="15" y="66"/>
                  </a:lnTo>
                  <a:lnTo>
                    <a:pt x="7" y="61"/>
                  </a:lnTo>
                  <a:lnTo>
                    <a:pt x="1" y="55"/>
                  </a:lnTo>
                  <a:lnTo>
                    <a:pt x="1" y="55"/>
                  </a:lnTo>
                  <a:lnTo>
                    <a:pt x="9" y="55"/>
                  </a:lnTo>
                  <a:lnTo>
                    <a:pt x="15" y="58"/>
                  </a:lnTo>
                  <a:lnTo>
                    <a:pt x="21" y="60"/>
                  </a:lnTo>
                  <a:lnTo>
                    <a:pt x="27" y="63"/>
                  </a:lnTo>
                  <a:lnTo>
                    <a:pt x="27" y="63"/>
                  </a:lnTo>
                  <a:lnTo>
                    <a:pt x="41" y="63"/>
                  </a:lnTo>
                  <a:lnTo>
                    <a:pt x="53" y="61"/>
                  </a:lnTo>
                  <a:lnTo>
                    <a:pt x="67" y="57"/>
                  </a:lnTo>
                  <a:lnTo>
                    <a:pt x="76" y="52"/>
                  </a:lnTo>
                  <a:lnTo>
                    <a:pt x="76" y="52"/>
                  </a:lnTo>
                  <a:lnTo>
                    <a:pt x="69" y="52"/>
                  </a:lnTo>
                  <a:lnTo>
                    <a:pt x="59" y="52"/>
                  </a:lnTo>
                  <a:lnTo>
                    <a:pt x="39" y="55"/>
                  </a:lnTo>
                  <a:lnTo>
                    <a:pt x="29" y="57"/>
                  </a:lnTo>
                  <a:lnTo>
                    <a:pt x="19" y="57"/>
                  </a:lnTo>
                  <a:lnTo>
                    <a:pt x="9" y="54"/>
                  </a:lnTo>
                  <a:lnTo>
                    <a:pt x="0" y="48"/>
                  </a:lnTo>
                  <a:lnTo>
                    <a:pt x="0" y="48"/>
                  </a:lnTo>
                  <a:lnTo>
                    <a:pt x="17" y="49"/>
                  </a:lnTo>
                  <a:lnTo>
                    <a:pt x="39" y="52"/>
                  </a:lnTo>
                  <a:lnTo>
                    <a:pt x="51" y="54"/>
                  </a:lnTo>
                  <a:lnTo>
                    <a:pt x="61" y="54"/>
                  </a:lnTo>
                  <a:lnTo>
                    <a:pt x="69" y="52"/>
                  </a:lnTo>
                  <a:lnTo>
                    <a:pt x="73" y="49"/>
                  </a:lnTo>
                  <a:lnTo>
                    <a:pt x="73" y="49"/>
                  </a:lnTo>
                  <a:lnTo>
                    <a:pt x="67" y="48"/>
                  </a:lnTo>
                  <a:lnTo>
                    <a:pt x="59" y="49"/>
                  </a:lnTo>
                  <a:lnTo>
                    <a:pt x="41" y="52"/>
                  </a:lnTo>
                  <a:lnTo>
                    <a:pt x="31" y="52"/>
                  </a:lnTo>
                  <a:lnTo>
                    <a:pt x="25" y="51"/>
                  </a:lnTo>
                  <a:lnTo>
                    <a:pt x="21" y="49"/>
                  </a:lnTo>
                  <a:lnTo>
                    <a:pt x="21" y="46"/>
                  </a:lnTo>
                  <a:lnTo>
                    <a:pt x="19" y="44"/>
                  </a:lnTo>
                  <a:lnTo>
                    <a:pt x="21" y="39"/>
                  </a:lnTo>
                  <a:lnTo>
                    <a:pt x="21" y="39"/>
                  </a:lnTo>
                  <a:lnTo>
                    <a:pt x="27" y="42"/>
                  </a:lnTo>
                  <a:lnTo>
                    <a:pt x="33" y="44"/>
                  </a:lnTo>
                  <a:lnTo>
                    <a:pt x="41" y="44"/>
                  </a:lnTo>
                  <a:lnTo>
                    <a:pt x="47" y="44"/>
                  </a:lnTo>
                  <a:lnTo>
                    <a:pt x="55" y="42"/>
                  </a:lnTo>
                  <a:lnTo>
                    <a:pt x="61" y="39"/>
                  </a:lnTo>
                  <a:lnTo>
                    <a:pt x="67" y="36"/>
                  </a:lnTo>
                  <a:lnTo>
                    <a:pt x="71" y="32"/>
                  </a:lnTo>
                  <a:lnTo>
                    <a:pt x="71" y="32"/>
                  </a:lnTo>
                  <a:lnTo>
                    <a:pt x="59" y="38"/>
                  </a:lnTo>
                  <a:lnTo>
                    <a:pt x="47" y="44"/>
                  </a:lnTo>
                  <a:lnTo>
                    <a:pt x="41" y="45"/>
                  </a:lnTo>
                  <a:lnTo>
                    <a:pt x="33" y="46"/>
                  </a:lnTo>
                  <a:lnTo>
                    <a:pt x="27" y="45"/>
                  </a:lnTo>
                  <a:lnTo>
                    <a:pt x="21" y="42"/>
                  </a:lnTo>
                  <a:lnTo>
                    <a:pt x="21" y="42"/>
                  </a:lnTo>
                  <a:lnTo>
                    <a:pt x="15" y="38"/>
                  </a:lnTo>
                  <a:lnTo>
                    <a:pt x="15" y="36"/>
                  </a:lnTo>
                  <a:lnTo>
                    <a:pt x="17" y="35"/>
                  </a:lnTo>
                  <a:lnTo>
                    <a:pt x="21" y="35"/>
                  </a:lnTo>
                  <a:lnTo>
                    <a:pt x="43" y="39"/>
                  </a:lnTo>
                  <a:lnTo>
                    <a:pt x="43" y="39"/>
                  </a:lnTo>
                  <a:lnTo>
                    <a:pt x="47" y="35"/>
                  </a:lnTo>
                  <a:lnTo>
                    <a:pt x="49" y="29"/>
                  </a:lnTo>
                  <a:lnTo>
                    <a:pt x="49" y="29"/>
                  </a:lnTo>
                  <a:lnTo>
                    <a:pt x="45" y="30"/>
                  </a:lnTo>
                  <a:lnTo>
                    <a:pt x="39" y="30"/>
                  </a:lnTo>
                  <a:lnTo>
                    <a:pt x="33" y="29"/>
                  </a:lnTo>
                  <a:lnTo>
                    <a:pt x="29" y="27"/>
                  </a:lnTo>
                  <a:lnTo>
                    <a:pt x="21" y="21"/>
                  </a:lnTo>
                  <a:lnTo>
                    <a:pt x="13" y="15"/>
                  </a:lnTo>
                  <a:lnTo>
                    <a:pt x="13" y="15"/>
                  </a:lnTo>
                  <a:lnTo>
                    <a:pt x="17" y="20"/>
                  </a:lnTo>
                  <a:lnTo>
                    <a:pt x="23" y="24"/>
                  </a:lnTo>
                  <a:lnTo>
                    <a:pt x="29" y="27"/>
                  </a:lnTo>
                  <a:lnTo>
                    <a:pt x="35" y="29"/>
                  </a:lnTo>
                  <a:lnTo>
                    <a:pt x="39" y="27"/>
                  </a:lnTo>
                  <a:lnTo>
                    <a:pt x="45" y="24"/>
                  </a:lnTo>
                  <a:lnTo>
                    <a:pt x="47" y="20"/>
                  </a:lnTo>
                  <a:lnTo>
                    <a:pt x="51" y="14"/>
                  </a:lnTo>
                  <a:lnTo>
                    <a:pt x="51" y="14"/>
                  </a:lnTo>
                  <a:lnTo>
                    <a:pt x="43" y="18"/>
                  </a:lnTo>
                  <a:lnTo>
                    <a:pt x="37" y="21"/>
                  </a:lnTo>
                  <a:lnTo>
                    <a:pt x="37" y="21"/>
                  </a:lnTo>
                  <a:lnTo>
                    <a:pt x="33" y="18"/>
                  </a:lnTo>
                  <a:lnTo>
                    <a:pt x="31" y="14"/>
                  </a:lnTo>
                  <a:lnTo>
                    <a:pt x="29" y="3"/>
                  </a:lnTo>
                  <a:lnTo>
                    <a:pt x="29" y="3"/>
                  </a:lnTo>
                  <a:lnTo>
                    <a:pt x="27" y="9"/>
                  </a:lnTo>
                  <a:lnTo>
                    <a:pt x="27" y="14"/>
                  </a:lnTo>
                  <a:lnTo>
                    <a:pt x="29" y="18"/>
                  </a:lnTo>
                  <a:lnTo>
                    <a:pt x="31" y="21"/>
                  </a:lnTo>
                  <a:lnTo>
                    <a:pt x="31" y="21"/>
                  </a:lnTo>
                  <a:lnTo>
                    <a:pt x="37" y="11"/>
                  </a:lnTo>
                  <a:lnTo>
                    <a:pt x="41" y="0"/>
                  </a:lnTo>
                  <a:lnTo>
                    <a:pt x="41" y="0"/>
                  </a:lnTo>
                  <a:lnTo>
                    <a:pt x="43" y="11"/>
                  </a:lnTo>
                  <a:lnTo>
                    <a:pt x="43" y="21"/>
                  </a:lnTo>
                  <a:lnTo>
                    <a:pt x="39" y="7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 name="Freeform 21"/>
            <p:cNvSpPr>
              <a:spLocks/>
            </p:cNvSpPr>
            <p:nvPr/>
          </p:nvSpPr>
          <p:spPr bwMode="auto">
            <a:xfrm>
              <a:off x="377" y="1109"/>
              <a:ext cx="77" cy="76"/>
            </a:xfrm>
            <a:custGeom>
              <a:avLst/>
              <a:gdLst>
                <a:gd name="T0" fmla="*/ 45 w 76"/>
                <a:gd name="T1" fmla="*/ 69 h 78"/>
                <a:gd name="T2" fmla="*/ 61 w 76"/>
                <a:gd name="T3" fmla="*/ 66 h 78"/>
                <a:gd name="T4" fmla="*/ 73 w 76"/>
                <a:gd name="T5" fmla="*/ 58 h 78"/>
                <a:gd name="T6" fmla="*/ 53 w 76"/>
                <a:gd name="T7" fmla="*/ 63 h 78"/>
                <a:gd name="T8" fmla="*/ 25 w 76"/>
                <a:gd name="T9" fmla="*/ 67 h 78"/>
                <a:gd name="T10" fmla="*/ 7 w 76"/>
                <a:gd name="T11" fmla="*/ 61 h 78"/>
                <a:gd name="T12" fmla="*/ 1 w 76"/>
                <a:gd name="T13" fmla="*/ 55 h 78"/>
                <a:gd name="T14" fmla="*/ 15 w 76"/>
                <a:gd name="T15" fmla="*/ 58 h 78"/>
                <a:gd name="T16" fmla="*/ 27 w 76"/>
                <a:gd name="T17" fmla="*/ 63 h 78"/>
                <a:gd name="T18" fmla="*/ 41 w 76"/>
                <a:gd name="T19" fmla="*/ 63 h 78"/>
                <a:gd name="T20" fmla="*/ 67 w 76"/>
                <a:gd name="T21" fmla="*/ 57 h 78"/>
                <a:gd name="T22" fmla="*/ 76 w 76"/>
                <a:gd name="T23" fmla="*/ 52 h 78"/>
                <a:gd name="T24" fmla="*/ 59 w 76"/>
                <a:gd name="T25" fmla="*/ 52 h 78"/>
                <a:gd name="T26" fmla="*/ 29 w 76"/>
                <a:gd name="T27" fmla="*/ 57 h 78"/>
                <a:gd name="T28" fmla="*/ 9 w 76"/>
                <a:gd name="T29" fmla="*/ 54 h 78"/>
                <a:gd name="T30" fmla="*/ 0 w 76"/>
                <a:gd name="T31" fmla="*/ 48 h 78"/>
                <a:gd name="T32" fmla="*/ 39 w 76"/>
                <a:gd name="T33" fmla="*/ 52 h 78"/>
                <a:gd name="T34" fmla="*/ 61 w 76"/>
                <a:gd name="T35" fmla="*/ 54 h 78"/>
                <a:gd name="T36" fmla="*/ 73 w 76"/>
                <a:gd name="T37" fmla="*/ 49 h 78"/>
                <a:gd name="T38" fmla="*/ 67 w 76"/>
                <a:gd name="T39" fmla="*/ 48 h 78"/>
                <a:gd name="T40" fmla="*/ 41 w 76"/>
                <a:gd name="T41" fmla="*/ 52 h 78"/>
                <a:gd name="T42" fmla="*/ 25 w 76"/>
                <a:gd name="T43" fmla="*/ 51 h 78"/>
                <a:gd name="T44" fmla="*/ 21 w 76"/>
                <a:gd name="T45" fmla="*/ 46 h 78"/>
                <a:gd name="T46" fmla="*/ 21 w 76"/>
                <a:gd name="T47" fmla="*/ 39 h 78"/>
                <a:gd name="T48" fmla="*/ 27 w 76"/>
                <a:gd name="T49" fmla="*/ 42 h 78"/>
                <a:gd name="T50" fmla="*/ 41 w 76"/>
                <a:gd name="T51" fmla="*/ 44 h 78"/>
                <a:gd name="T52" fmla="*/ 55 w 76"/>
                <a:gd name="T53" fmla="*/ 42 h 78"/>
                <a:gd name="T54" fmla="*/ 67 w 76"/>
                <a:gd name="T55" fmla="*/ 36 h 78"/>
                <a:gd name="T56" fmla="*/ 71 w 76"/>
                <a:gd name="T57" fmla="*/ 32 h 78"/>
                <a:gd name="T58" fmla="*/ 47 w 76"/>
                <a:gd name="T59" fmla="*/ 44 h 78"/>
                <a:gd name="T60" fmla="*/ 33 w 76"/>
                <a:gd name="T61" fmla="*/ 46 h 78"/>
                <a:gd name="T62" fmla="*/ 21 w 76"/>
                <a:gd name="T63" fmla="*/ 42 h 78"/>
                <a:gd name="T64" fmla="*/ 15 w 76"/>
                <a:gd name="T65" fmla="*/ 38 h 78"/>
                <a:gd name="T66" fmla="*/ 17 w 76"/>
                <a:gd name="T67" fmla="*/ 35 h 78"/>
                <a:gd name="T68" fmla="*/ 43 w 76"/>
                <a:gd name="T69" fmla="*/ 39 h 78"/>
                <a:gd name="T70" fmla="*/ 47 w 76"/>
                <a:gd name="T71" fmla="*/ 35 h 78"/>
                <a:gd name="T72" fmla="*/ 49 w 76"/>
                <a:gd name="T73" fmla="*/ 29 h 78"/>
                <a:gd name="T74" fmla="*/ 39 w 76"/>
                <a:gd name="T75" fmla="*/ 30 h 78"/>
                <a:gd name="T76" fmla="*/ 29 w 76"/>
                <a:gd name="T77" fmla="*/ 27 h 78"/>
                <a:gd name="T78" fmla="*/ 13 w 76"/>
                <a:gd name="T79" fmla="*/ 15 h 78"/>
                <a:gd name="T80" fmla="*/ 17 w 76"/>
                <a:gd name="T81" fmla="*/ 20 h 78"/>
                <a:gd name="T82" fmla="*/ 29 w 76"/>
                <a:gd name="T83" fmla="*/ 27 h 78"/>
                <a:gd name="T84" fmla="*/ 39 w 76"/>
                <a:gd name="T85" fmla="*/ 27 h 78"/>
                <a:gd name="T86" fmla="*/ 47 w 76"/>
                <a:gd name="T87" fmla="*/ 20 h 78"/>
                <a:gd name="T88" fmla="*/ 51 w 76"/>
                <a:gd name="T89" fmla="*/ 14 h 78"/>
                <a:gd name="T90" fmla="*/ 37 w 76"/>
                <a:gd name="T91" fmla="*/ 21 h 78"/>
                <a:gd name="T92" fmla="*/ 33 w 76"/>
                <a:gd name="T93" fmla="*/ 18 h 78"/>
                <a:gd name="T94" fmla="*/ 29 w 76"/>
                <a:gd name="T95" fmla="*/ 3 h 78"/>
                <a:gd name="T96" fmla="*/ 27 w 76"/>
                <a:gd name="T97" fmla="*/ 9 h 78"/>
                <a:gd name="T98" fmla="*/ 29 w 76"/>
                <a:gd name="T99" fmla="*/ 18 h 78"/>
                <a:gd name="T100" fmla="*/ 31 w 76"/>
                <a:gd name="T101" fmla="*/ 21 h 78"/>
                <a:gd name="T102" fmla="*/ 41 w 76"/>
                <a:gd name="T103" fmla="*/ 0 h 78"/>
                <a:gd name="T104" fmla="*/ 43 w 76"/>
                <a:gd name="T10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78">
                  <a:moveTo>
                    <a:pt x="39" y="78"/>
                  </a:moveTo>
                  <a:lnTo>
                    <a:pt x="45" y="69"/>
                  </a:lnTo>
                  <a:lnTo>
                    <a:pt x="45" y="69"/>
                  </a:lnTo>
                  <a:lnTo>
                    <a:pt x="61" y="66"/>
                  </a:lnTo>
                  <a:lnTo>
                    <a:pt x="67" y="63"/>
                  </a:lnTo>
                  <a:lnTo>
                    <a:pt x="73" y="58"/>
                  </a:lnTo>
                  <a:lnTo>
                    <a:pt x="73" y="58"/>
                  </a:lnTo>
                  <a:lnTo>
                    <a:pt x="53" y="63"/>
                  </a:lnTo>
                  <a:lnTo>
                    <a:pt x="33" y="66"/>
                  </a:lnTo>
                  <a:lnTo>
                    <a:pt x="25" y="67"/>
                  </a:lnTo>
                  <a:lnTo>
                    <a:pt x="15" y="66"/>
                  </a:lnTo>
                  <a:lnTo>
                    <a:pt x="7" y="61"/>
                  </a:lnTo>
                  <a:lnTo>
                    <a:pt x="1" y="55"/>
                  </a:lnTo>
                  <a:lnTo>
                    <a:pt x="1" y="55"/>
                  </a:lnTo>
                  <a:lnTo>
                    <a:pt x="9" y="55"/>
                  </a:lnTo>
                  <a:lnTo>
                    <a:pt x="15" y="58"/>
                  </a:lnTo>
                  <a:lnTo>
                    <a:pt x="21" y="60"/>
                  </a:lnTo>
                  <a:lnTo>
                    <a:pt x="27" y="63"/>
                  </a:lnTo>
                  <a:lnTo>
                    <a:pt x="27" y="63"/>
                  </a:lnTo>
                  <a:lnTo>
                    <a:pt x="41" y="63"/>
                  </a:lnTo>
                  <a:lnTo>
                    <a:pt x="53" y="61"/>
                  </a:lnTo>
                  <a:lnTo>
                    <a:pt x="67" y="57"/>
                  </a:lnTo>
                  <a:lnTo>
                    <a:pt x="76" y="52"/>
                  </a:lnTo>
                  <a:lnTo>
                    <a:pt x="76" y="52"/>
                  </a:lnTo>
                  <a:lnTo>
                    <a:pt x="69" y="52"/>
                  </a:lnTo>
                  <a:lnTo>
                    <a:pt x="59" y="52"/>
                  </a:lnTo>
                  <a:lnTo>
                    <a:pt x="39" y="55"/>
                  </a:lnTo>
                  <a:lnTo>
                    <a:pt x="29" y="57"/>
                  </a:lnTo>
                  <a:lnTo>
                    <a:pt x="19" y="57"/>
                  </a:lnTo>
                  <a:lnTo>
                    <a:pt x="9" y="54"/>
                  </a:lnTo>
                  <a:lnTo>
                    <a:pt x="0" y="48"/>
                  </a:lnTo>
                  <a:lnTo>
                    <a:pt x="0" y="48"/>
                  </a:lnTo>
                  <a:lnTo>
                    <a:pt x="17" y="49"/>
                  </a:lnTo>
                  <a:lnTo>
                    <a:pt x="39" y="52"/>
                  </a:lnTo>
                  <a:lnTo>
                    <a:pt x="51" y="54"/>
                  </a:lnTo>
                  <a:lnTo>
                    <a:pt x="61" y="54"/>
                  </a:lnTo>
                  <a:lnTo>
                    <a:pt x="69" y="52"/>
                  </a:lnTo>
                  <a:lnTo>
                    <a:pt x="73" y="49"/>
                  </a:lnTo>
                  <a:lnTo>
                    <a:pt x="73" y="49"/>
                  </a:lnTo>
                  <a:lnTo>
                    <a:pt x="67" y="48"/>
                  </a:lnTo>
                  <a:lnTo>
                    <a:pt x="59" y="49"/>
                  </a:lnTo>
                  <a:lnTo>
                    <a:pt x="41" y="52"/>
                  </a:lnTo>
                  <a:lnTo>
                    <a:pt x="31" y="52"/>
                  </a:lnTo>
                  <a:lnTo>
                    <a:pt x="25" y="51"/>
                  </a:lnTo>
                  <a:lnTo>
                    <a:pt x="21" y="49"/>
                  </a:lnTo>
                  <a:lnTo>
                    <a:pt x="21" y="46"/>
                  </a:lnTo>
                  <a:lnTo>
                    <a:pt x="19" y="44"/>
                  </a:lnTo>
                  <a:lnTo>
                    <a:pt x="21" y="39"/>
                  </a:lnTo>
                  <a:lnTo>
                    <a:pt x="21" y="39"/>
                  </a:lnTo>
                  <a:lnTo>
                    <a:pt x="27" y="42"/>
                  </a:lnTo>
                  <a:lnTo>
                    <a:pt x="33" y="44"/>
                  </a:lnTo>
                  <a:lnTo>
                    <a:pt x="41" y="44"/>
                  </a:lnTo>
                  <a:lnTo>
                    <a:pt x="47" y="44"/>
                  </a:lnTo>
                  <a:lnTo>
                    <a:pt x="55" y="42"/>
                  </a:lnTo>
                  <a:lnTo>
                    <a:pt x="61" y="39"/>
                  </a:lnTo>
                  <a:lnTo>
                    <a:pt x="67" y="36"/>
                  </a:lnTo>
                  <a:lnTo>
                    <a:pt x="71" y="32"/>
                  </a:lnTo>
                  <a:lnTo>
                    <a:pt x="71" y="32"/>
                  </a:lnTo>
                  <a:lnTo>
                    <a:pt x="59" y="38"/>
                  </a:lnTo>
                  <a:lnTo>
                    <a:pt x="47" y="44"/>
                  </a:lnTo>
                  <a:lnTo>
                    <a:pt x="41" y="45"/>
                  </a:lnTo>
                  <a:lnTo>
                    <a:pt x="33" y="46"/>
                  </a:lnTo>
                  <a:lnTo>
                    <a:pt x="27" y="45"/>
                  </a:lnTo>
                  <a:lnTo>
                    <a:pt x="21" y="42"/>
                  </a:lnTo>
                  <a:lnTo>
                    <a:pt x="21" y="42"/>
                  </a:lnTo>
                  <a:lnTo>
                    <a:pt x="15" y="38"/>
                  </a:lnTo>
                  <a:lnTo>
                    <a:pt x="15" y="36"/>
                  </a:lnTo>
                  <a:lnTo>
                    <a:pt x="17" y="35"/>
                  </a:lnTo>
                  <a:lnTo>
                    <a:pt x="21" y="35"/>
                  </a:lnTo>
                  <a:lnTo>
                    <a:pt x="43" y="39"/>
                  </a:lnTo>
                  <a:lnTo>
                    <a:pt x="43" y="39"/>
                  </a:lnTo>
                  <a:lnTo>
                    <a:pt x="47" y="35"/>
                  </a:lnTo>
                  <a:lnTo>
                    <a:pt x="49" y="29"/>
                  </a:lnTo>
                  <a:lnTo>
                    <a:pt x="49" y="29"/>
                  </a:lnTo>
                  <a:lnTo>
                    <a:pt x="45" y="30"/>
                  </a:lnTo>
                  <a:lnTo>
                    <a:pt x="39" y="30"/>
                  </a:lnTo>
                  <a:lnTo>
                    <a:pt x="33" y="29"/>
                  </a:lnTo>
                  <a:lnTo>
                    <a:pt x="29" y="27"/>
                  </a:lnTo>
                  <a:lnTo>
                    <a:pt x="21" y="21"/>
                  </a:lnTo>
                  <a:lnTo>
                    <a:pt x="13" y="15"/>
                  </a:lnTo>
                  <a:lnTo>
                    <a:pt x="13" y="15"/>
                  </a:lnTo>
                  <a:lnTo>
                    <a:pt x="17" y="20"/>
                  </a:lnTo>
                  <a:lnTo>
                    <a:pt x="23" y="24"/>
                  </a:lnTo>
                  <a:lnTo>
                    <a:pt x="29" y="27"/>
                  </a:lnTo>
                  <a:lnTo>
                    <a:pt x="35" y="29"/>
                  </a:lnTo>
                  <a:lnTo>
                    <a:pt x="39" y="27"/>
                  </a:lnTo>
                  <a:lnTo>
                    <a:pt x="45" y="24"/>
                  </a:lnTo>
                  <a:lnTo>
                    <a:pt x="47" y="20"/>
                  </a:lnTo>
                  <a:lnTo>
                    <a:pt x="51" y="14"/>
                  </a:lnTo>
                  <a:lnTo>
                    <a:pt x="51" y="14"/>
                  </a:lnTo>
                  <a:lnTo>
                    <a:pt x="43" y="18"/>
                  </a:lnTo>
                  <a:lnTo>
                    <a:pt x="37" y="21"/>
                  </a:lnTo>
                  <a:lnTo>
                    <a:pt x="37" y="21"/>
                  </a:lnTo>
                  <a:lnTo>
                    <a:pt x="33" y="18"/>
                  </a:lnTo>
                  <a:lnTo>
                    <a:pt x="31" y="14"/>
                  </a:lnTo>
                  <a:lnTo>
                    <a:pt x="29" y="3"/>
                  </a:lnTo>
                  <a:lnTo>
                    <a:pt x="29" y="3"/>
                  </a:lnTo>
                  <a:lnTo>
                    <a:pt x="27" y="9"/>
                  </a:lnTo>
                  <a:lnTo>
                    <a:pt x="27" y="14"/>
                  </a:lnTo>
                  <a:lnTo>
                    <a:pt x="29" y="18"/>
                  </a:lnTo>
                  <a:lnTo>
                    <a:pt x="31" y="21"/>
                  </a:lnTo>
                  <a:lnTo>
                    <a:pt x="31" y="21"/>
                  </a:lnTo>
                  <a:lnTo>
                    <a:pt x="37" y="11"/>
                  </a:lnTo>
                  <a:lnTo>
                    <a:pt x="41" y="0"/>
                  </a:lnTo>
                  <a:lnTo>
                    <a:pt x="41" y="0"/>
                  </a:lnTo>
                  <a:lnTo>
                    <a:pt x="43" y="11"/>
                  </a:lnTo>
                  <a:lnTo>
                    <a:pt x="43" y="21"/>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2" name="Freeform 22"/>
            <p:cNvSpPr>
              <a:spLocks/>
            </p:cNvSpPr>
            <p:nvPr/>
          </p:nvSpPr>
          <p:spPr bwMode="auto">
            <a:xfrm>
              <a:off x="559"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 name="Line 23"/>
            <p:cNvSpPr>
              <a:spLocks noChangeShapeType="1"/>
            </p:cNvSpPr>
            <p:nvPr/>
          </p:nvSpPr>
          <p:spPr bwMode="auto">
            <a:xfrm flipV="1">
              <a:off x="559"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 name="Freeform 24"/>
            <p:cNvSpPr>
              <a:spLocks/>
            </p:cNvSpPr>
            <p:nvPr/>
          </p:nvSpPr>
          <p:spPr bwMode="auto">
            <a:xfrm>
              <a:off x="506"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19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19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7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6" y="89"/>
                  </a:lnTo>
                  <a:lnTo>
                    <a:pt x="10" y="86"/>
                  </a:lnTo>
                  <a:lnTo>
                    <a:pt x="6" y="81"/>
                  </a:lnTo>
                  <a:lnTo>
                    <a:pt x="0" y="77"/>
                  </a:lnTo>
                  <a:lnTo>
                    <a:pt x="0" y="77"/>
                  </a:lnTo>
                  <a:lnTo>
                    <a:pt x="6" y="77"/>
                  </a:lnTo>
                  <a:lnTo>
                    <a:pt x="10" y="77"/>
                  </a:lnTo>
                  <a:lnTo>
                    <a:pt x="19" y="80"/>
                  </a:lnTo>
                  <a:lnTo>
                    <a:pt x="27" y="84"/>
                  </a:lnTo>
                  <a:lnTo>
                    <a:pt x="37" y="87"/>
                  </a:lnTo>
                  <a:lnTo>
                    <a:pt x="37" y="87"/>
                  </a:lnTo>
                  <a:lnTo>
                    <a:pt x="47" y="89"/>
                  </a:lnTo>
                  <a:lnTo>
                    <a:pt x="55" y="89"/>
                  </a:lnTo>
                  <a:lnTo>
                    <a:pt x="73" y="86"/>
                  </a:lnTo>
                  <a:lnTo>
                    <a:pt x="90" y="80"/>
                  </a:lnTo>
                  <a:lnTo>
                    <a:pt x="106" y="74"/>
                  </a:lnTo>
                  <a:lnTo>
                    <a:pt x="106" y="74"/>
                  </a:lnTo>
                  <a:lnTo>
                    <a:pt x="92" y="73"/>
                  </a:lnTo>
                  <a:lnTo>
                    <a:pt x="79" y="74"/>
                  </a:lnTo>
                  <a:lnTo>
                    <a:pt x="53" y="79"/>
                  </a:lnTo>
                  <a:lnTo>
                    <a:pt x="39" y="79"/>
                  </a:lnTo>
                  <a:lnTo>
                    <a:pt x="25" y="79"/>
                  </a:lnTo>
                  <a:lnTo>
                    <a:pt x="19"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0" y="50"/>
                  </a:lnTo>
                  <a:lnTo>
                    <a:pt x="96" y="44"/>
                  </a:lnTo>
                  <a:lnTo>
                    <a:pt x="96" y="44"/>
                  </a:lnTo>
                  <a:lnTo>
                    <a:pt x="81" y="52"/>
                  </a:lnTo>
                  <a:lnTo>
                    <a:pt x="63" y="61"/>
                  </a:lnTo>
                  <a:lnTo>
                    <a:pt x="55" y="64"/>
                  </a:lnTo>
                  <a:lnTo>
                    <a:pt x="45" y="64"/>
                  </a:lnTo>
                  <a:lnTo>
                    <a:pt x="37" y="64"/>
                  </a:lnTo>
                  <a:lnTo>
                    <a:pt x="29" y="59"/>
                  </a:lnTo>
                  <a:lnTo>
                    <a:pt x="29" y="59"/>
                  </a:lnTo>
                  <a:lnTo>
                    <a:pt x="21" y="53"/>
                  </a:lnTo>
                  <a:lnTo>
                    <a:pt x="19"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7" y="21"/>
                  </a:lnTo>
                  <a:lnTo>
                    <a:pt x="17"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5" name="Freeform 25"/>
            <p:cNvSpPr>
              <a:spLocks/>
            </p:cNvSpPr>
            <p:nvPr/>
          </p:nvSpPr>
          <p:spPr bwMode="auto">
            <a:xfrm>
              <a:off x="506"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19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19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7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6" y="89"/>
                  </a:lnTo>
                  <a:lnTo>
                    <a:pt x="10" y="86"/>
                  </a:lnTo>
                  <a:lnTo>
                    <a:pt x="6" y="81"/>
                  </a:lnTo>
                  <a:lnTo>
                    <a:pt x="0" y="77"/>
                  </a:lnTo>
                  <a:lnTo>
                    <a:pt x="0" y="77"/>
                  </a:lnTo>
                  <a:lnTo>
                    <a:pt x="6" y="77"/>
                  </a:lnTo>
                  <a:lnTo>
                    <a:pt x="10" y="77"/>
                  </a:lnTo>
                  <a:lnTo>
                    <a:pt x="19" y="80"/>
                  </a:lnTo>
                  <a:lnTo>
                    <a:pt x="27" y="84"/>
                  </a:lnTo>
                  <a:lnTo>
                    <a:pt x="37" y="87"/>
                  </a:lnTo>
                  <a:lnTo>
                    <a:pt x="37" y="87"/>
                  </a:lnTo>
                  <a:lnTo>
                    <a:pt x="47" y="89"/>
                  </a:lnTo>
                  <a:lnTo>
                    <a:pt x="55" y="89"/>
                  </a:lnTo>
                  <a:lnTo>
                    <a:pt x="73" y="86"/>
                  </a:lnTo>
                  <a:lnTo>
                    <a:pt x="90" y="80"/>
                  </a:lnTo>
                  <a:lnTo>
                    <a:pt x="106" y="74"/>
                  </a:lnTo>
                  <a:lnTo>
                    <a:pt x="106" y="74"/>
                  </a:lnTo>
                  <a:lnTo>
                    <a:pt x="92" y="73"/>
                  </a:lnTo>
                  <a:lnTo>
                    <a:pt x="79" y="74"/>
                  </a:lnTo>
                  <a:lnTo>
                    <a:pt x="53" y="79"/>
                  </a:lnTo>
                  <a:lnTo>
                    <a:pt x="39" y="79"/>
                  </a:lnTo>
                  <a:lnTo>
                    <a:pt x="25" y="79"/>
                  </a:lnTo>
                  <a:lnTo>
                    <a:pt x="19"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0" y="50"/>
                  </a:lnTo>
                  <a:lnTo>
                    <a:pt x="96" y="44"/>
                  </a:lnTo>
                  <a:lnTo>
                    <a:pt x="96" y="44"/>
                  </a:lnTo>
                  <a:lnTo>
                    <a:pt x="81" y="52"/>
                  </a:lnTo>
                  <a:lnTo>
                    <a:pt x="63" y="61"/>
                  </a:lnTo>
                  <a:lnTo>
                    <a:pt x="55" y="64"/>
                  </a:lnTo>
                  <a:lnTo>
                    <a:pt x="45" y="64"/>
                  </a:lnTo>
                  <a:lnTo>
                    <a:pt x="37" y="64"/>
                  </a:lnTo>
                  <a:lnTo>
                    <a:pt x="29" y="59"/>
                  </a:lnTo>
                  <a:lnTo>
                    <a:pt x="29" y="59"/>
                  </a:lnTo>
                  <a:lnTo>
                    <a:pt x="21" y="53"/>
                  </a:lnTo>
                  <a:lnTo>
                    <a:pt x="19"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7" y="21"/>
                  </a:lnTo>
                  <a:lnTo>
                    <a:pt x="17"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6" name="Freeform 26"/>
            <p:cNvSpPr>
              <a:spLocks/>
            </p:cNvSpPr>
            <p:nvPr/>
          </p:nvSpPr>
          <p:spPr bwMode="auto">
            <a:xfrm>
              <a:off x="702" y="1060"/>
              <a:ext cx="1" cy="135"/>
            </a:xfrm>
            <a:custGeom>
              <a:avLst/>
              <a:gdLst>
                <a:gd name="T0" fmla="*/ 138 h 138"/>
                <a:gd name="T1" fmla="*/ 0 h 138"/>
                <a:gd name="T2" fmla="*/ 138 h 138"/>
              </a:gdLst>
              <a:ahLst/>
              <a:cxnLst>
                <a:cxn ang="0">
                  <a:pos x="0" y="T0"/>
                </a:cxn>
                <a:cxn ang="0">
                  <a:pos x="0" y="T1"/>
                </a:cxn>
                <a:cxn ang="0">
                  <a:pos x="0" y="T2"/>
                </a:cxn>
              </a:cxnLst>
              <a:rect l="0" t="0" r="r" b="b"/>
              <a:pathLst>
                <a:path h="138">
                  <a:moveTo>
                    <a:pt x="0" y="138"/>
                  </a:moveTo>
                  <a:lnTo>
                    <a:pt x="0" y="0"/>
                  </a:lnTo>
                  <a:lnTo>
                    <a:pt x="0" y="13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7" name="Line 27"/>
            <p:cNvSpPr>
              <a:spLocks noChangeShapeType="1"/>
            </p:cNvSpPr>
            <p:nvPr/>
          </p:nvSpPr>
          <p:spPr bwMode="auto">
            <a:xfrm flipV="1">
              <a:off x="702" y="1060"/>
              <a:ext cx="1" cy="135"/>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Freeform 28"/>
            <p:cNvSpPr>
              <a:spLocks/>
            </p:cNvSpPr>
            <p:nvPr/>
          </p:nvSpPr>
          <p:spPr bwMode="auto">
            <a:xfrm>
              <a:off x="625" y="1025"/>
              <a:ext cx="153" cy="149"/>
            </a:xfrm>
            <a:custGeom>
              <a:avLst/>
              <a:gdLst>
                <a:gd name="T0" fmla="*/ 89 w 152"/>
                <a:gd name="T1" fmla="*/ 135 h 153"/>
                <a:gd name="T2" fmla="*/ 138 w 152"/>
                <a:gd name="T3" fmla="*/ 121 h 153"/>
                <a:gd name="T4" fmla="*/ 124 w 152"/>
                <a:gd name="T5" fmla="*/ 119 h 153"/>
                <a:gd name="T6" fmla="*/ 67 w 152"/>
                <a:gd name="T7" fmla="*/ 131 h 153"/>
                <a:gd name="T8" fmla="*/ 32 w 152"/>
                <a:gd name="T9" fmla="*/ 128 h 153"/>
                <a:gd name="T10" fmla="*/ 10 w 152"/>
                <a:gd name="T11" fmla="*/ 115 h 153"/>
                <a:gd name="T12" fmla="*/ 10 w 152"/>
                <a:gd name="T13" fmla="*/ 107 h 153"/>
                <a:gd name="T14" fmla="*/ 42 w 152"/>
                <a:gd name="T15" fmla="*/ 119 h 153"/>
                <a:gd name="T16" fmla="*/ 67 w 152"/>
                <a:gd name="T17" fmla="*/ 125 h 153"/>
                <a:gd name="T18" fmla="*/ 107 w 152"/>
                <a:gd name="T19" fmla="*/ 121 h 153"/>
                <a:gd name="T20" fmla="*/ 152 w 152"/>
                <a:gd name="T21" fmla="*/ 104 h 153"/>
                <a:gd name="T22" fmla="*/ 115 w 152"/>
                <a:gd name="T23" fmla="*/ 103 h 153"/>
                <a:gd name="T24" fmla="*/ 47 w 152"/>
                <a:gd name="T25" fmla="*/ 112 h 153"/>
                <a:gd name="T26" fmla="*/ 20 w 152"/>
                <a:gd name="T27" fmla="*/ 104 h 153"/>
                <a:gd name="T28" fmla="*/ 0 w 152"/>
                <a:gd name="T29" fmla="*/ 94 h 153"/>
                <a:gd name="T30" fmla="*/ 101 w 152"/>
                <a:gd name="T31" fmla="*/ 106 h 153"/>
                <a:gd name="T32" fmla="*/ 134 w 152"/>
                <a:gd name="T33" fmla="*/ 103 h 153"/>
                <a:gd name="T34" fmla="*/ 144 w 152"/>
                <a:gd name="T35" fmla="*/ 97 h 153"/>
                <a:gd name="T36" fmla="*/ 118 w 152"/>
                <a:gd name="T37" fmla="*/ 97 h 153"/>
                <a:gd name="T38" fmla="*/ 55 w 152"/>
                <a:gd name="T39" fmla="*/ 101 h 153"/>
                <a:gd name="T40" fmla="*/ 42 w 152"/>
                <a:gd name="T41" fmla="*/ 91 h 153"/>
                <a:gd name="T42" fmla="*/ 42 w 152"/>
                <a:gd name="T43" fmla="*/ 76 h 153"/>
                <a:gd name="T44" fmla="*/ 79 w 152"/>
                <a:gd name="T45" fmla="*/ 85 h 153"/>
                <a:gd name="T46" fmla="*/ 118 w 152"/>
                <a:gd name="T47" fmla="*/ 76 h 153"/>
                <a:gd name="T48" fmla="*/ 140 w 152"/>
                <a:gd name="T49" fmla="*/ 63 h 153"/>
                <a:gd name="T50" fmla="*/ 91 w 152"/>
                <a:gd name="T51" fmla="*/ 85 h 153"/>
                <a:gd name="T52" fmla="*/ 61 w 152"/>
                <a:gd name="T53" fmla="*/ 89 h 153"/>
                <a:gd name="T54" fmla="*/ 42 w 152"/>
                <a:gd name="T55" fmla="*/ 82 h 153"/>
                <a:gd name="T56" fmla="*/ 30 w 152"/>
                <a:gd name="T57" fmla="*/ 72 h 153"/>
                <a:gd name="T58" fmla="*/ 34 w 152"/>
                <a:gd name="T59" fmla="*/ 69 h 153"/>
                <a:gd name="T60" fmla="*/ 83 w 152"/>
                <a:gd name="T61" fmla="*/ 78 h 153"/>
                <a:gd name="T62" fmla="*/ 97 w 152"/>
                <a:gd name="T63" fmla="*/ 61 h 153"/>
                <a:gd name="T64" fmla="*/ 87 w 152"/>
                <a:gd name="T65" fmla="*/ 58 h 153"/>
                <a:gd name="T66" fmla="*/ 57 w 152"/>
                <a:gd name="T67" fmla="*/ 52 h 153"/>
                <a:gd name="T68" fmla="*/ 26 w 152"/>
                <a:gd name="T69" fmla="*/ 29 h 153"/>
                <a:gd name="T70" fmla="*/ 45 w 152"/>
                <a:gd name="T71" fmla="*/ 48 h 153"/>
                <a:gd name="T72" fmla="*/ 79 w 152"/>
                <a:gd name="T73" fmla="*/ 52 h 153"/>
                <a:gd name="T74" fmla="*/ 99 w 152"/>
                <a:gd name="T75" fmla="*/ 27 h 153"/>
                <a:gd name="T76" fmla="*/ 87 w 152"/>
                <a:gd name="T77" fmla="*/ 35 h 153"/>
                <a:gd name="T78" fmla="*/ 65 w 152"/>
                <a:gd name="T79" fmla="*/ 35 h 153"/>
                <a:gd name="T80" fmla="*/ 55 w 152"/>
                <a:gd name="T81" fmla="*/ 6 h 153"/>
                <a:gd name="T82" fmla="*/ 55 w 152"/>
                <a:gd name="T83" fmla="*/ 36 h 153"/>
                <a:gd name="T84" fmla="*/ 69 w 152"/>
                <a:gd name="T85" fmla="*/ 33 h 153"/>
                <a:gd name="T86" fmla="*/ 81 w 152"/>
                <a:gd name="T87" fmla="*/ 0 h 153"/>
                <a:gd name="T88" fmla="*/ 87 w 152"/>
                <a:gd name="T89" fmla="*/ 4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153">
                  <a:moveTo>
                    <a:pt x="77" y="153"/>
                  </a:moveTo>
                  <a:lnTo>
                    <a:pt x="89" y="135"/>
                  </a:lnTo>
                  <a:lnTo>
                    <a:pt x="89" y="135"/>
                  </a:lnTo>
                  <a:lnTo>
                    <a:pt x="118" y="128"/>
                  </a:lnTo>
                  <a:lnTo>
                    <a:pt x="132" y="124"/>
                  </a:lnTo>
                  <a:lnTo>
                    <a:pt x="138" y="121"/>
                  </a:lnTo>
                  <a:lnTo>
                    <a:pt x="142" y="116"/>
                  </a:lnTo>
                  <a:lnTo>
                    <a:pt x="142" y="116"/>
                  </a:lnTo>
                  <a:lnTo>
                    <a:pt x="124" y="119"/>
                  </a:lnTo>
                  <a:lnTo>
                    <a:pt x="105" y="124"/>
                  </a:lnTo>
                  <a:lnTo>
                    <a:pt x="87" y="128"/>
                  </a:lnTo>
                  <a:lnTo>
                    <a:pt x="67" y="131"/>
                  </a:lnTo>
                  <a:lnTo>
                    <a:pt x="49" y="131"/>
                  </a:lnTo>
                  <a:lnTo>
                    <a:pt x="40" y="131"/>
                  </a:lnTo>
                  <a:lnTo>
                    <a:pt x="32" y="128"/>
                  </a:lnTo>
                  <a:lnTo>
                    <a:pt x="24" y="125"/>
                  </a:lnTo>
                  <a:lnTo>
                    <a:pt x="16" y="121"/>
                  </a:lnTo>
                  <a:lnTo>
                    <a:pt x="10" y="115"/>
                  </a:lnTo>
                  <a:lnTo>
                    <a:pt x="2" y="107"/>
                  </a:lnTo>
                  <a:lnTo>
                    <a:pt x="2" y="107"/>
                  </a:lnTo>
                  <a:lnTo>
                    <a:pt x="10" y="107"/>
                  </a:lnTo>
                  <a:lnTo>
                    <a:pt x="16" y="109"/>
                  </a:lnTo>
                  <a:lnTo>
                    <a:pt x="30" y="113"/>
                  </a:lnTo>
                  <a:lnTo>
                    <a:pt x="42" y="119"/>
                  </a:lnTo>
                  <a:lnTo>
                    <a:pt x="55" y="124"/>
                  </a:lnTo>
                  <a:lnTo>
                    <a:pt x="55" y="124"/>
                  </a:lnTo>
                  <a:lnTo>
                    <a:pt x="67" y="125"/>
                  </a:lnTo>
                  <a:lnTo>
                    <a:pt x="81" y="125"/>
                  </a:lnTo>
                  <a:lnTo>
                    <a:pt x="93" y="124"/>
                  </a:lnTo>
                  <a:lnTo>
                    <a:pt x="107" y="121"/>
                  </a:lnTo>
                  <a:lnTo>
                    <a:pt x="130" y="113"/>
                  </a:lnTo>
                  <a:lnTo>
                    <a:pt x="152" y="104"/>
                  </a:lnTo>
                  <a:lnTo>
                    <a:pt x="152" y="104"/>
                  </a:lnTo>
                  <a:lnTo>
                    <a:pt x="144" y="103"/>
                  </a:lnTo>
                  <a:lnTo>
                    <a:pt x="134" y="101"/>
                  </a:lnTo>
                  <a:lnTo>
                    <a:pt x="115" y="103"/>
                  </a:lnTo>
                  <a:lnTo>
                    <a:pt x="77" y="110"/>
                  </a:lnTo>
                  <a:lnTo>
                    <a:pt x="57" y="112"/>
                  </a:lnTo>
                  <a:lnTo>
                    <a:pt x="47" y="112"/>
                  </a:lnTo>
                  <a:lnTo>
                    <a:pt x="38" y="110"/>
                  </a:lnTo>
                  <a:lnTo>
                    <a:pt x="28" y="109"/>
                  </a:lnTo>
                  <a:lnTo>
                    <a:pt x="20" y="104"/>
                  </a:lnTo>
                  <a:lnTo>
                    <a:pt x="10" y="100"/>
                  </a:lnTo>
                  <a:lnTo>
                    <a:pt x="0" y="94"/>
                  </a:lnTo>
                  <a:lnTo>
                    <a:pt x="0" y="94"/>
                  </a:lnTo>
                  <a:lnTo>
                    <a:pt x="34" y="98"/>
                  </a:lnTo>
                  <a:lnTo>
                    <a:pt x="77" y="104"/>
                  </a:lnTo>
                  <a:lnTo>
                    <a:pt x="101" y="106"/>
                  </a:lnTo>
                  <a:lnTo>
                    <a:pt x="120" y="106"/>
                  </a:lnTo>
                  <a:lnTo>
                    <a:pt x="128" y="104"/>
                  </a:lnTo>
                  <a:lnTo>
                    <a:pt x="134" y="103"/>
                  </a:lnTo>
                  <a:lnTo>
                    <a:pt x="140" y="100"/>
                  </a:lnTo>
                  <a:lnTo>
                    <a:pt x="144" y="97"/>
                  </a:lnTo>
                  <a:lnTo>
                    <a:pt x="144" y="97"/>
                  </a:lnTo>
                  <a:lnTo>
                    <a:pt x="140" y="95"/>
                  </a:lnTo>
                  <a:lnTo>
                    <a:pt x="134" y="95"/>
                  </a:lnTo>
                  <a:lnTo>
                    <a:pt x="118" y="97"/>
                  </a:lnTo>
                  <a:lnTo>
                    <a:pt x="79" y="103"/>
                  </a:lnTo>
                  <a:lnTo>
                    <a:pt x="61" y="103"/>
                  </a:lnTo>
                  <a:lnTo>
                    <a:pt x="55" y="101"/>
                  </a:lnTo>
                  <a:lnTo>
                    <a:pt x="47" y="100"/>
                  </a:lnTo>
                  <a:lnTo>
                    <a:pt x="43" y="95"/>
                  </a:lnTo>
                  <a:lnTo>
                    <a:pt x="42" y="91"/>
                  </a:lnTo>
                  <a:lnTo>
                    <a:pt x="40" y="85"/>
                  </a:lnTo>
                  <a:lnTo>
                    <a:pt x="42" y="76"/>
                  </a:lnTo>
                  <a:lnTo>
                    <a:pt x="42" y="76"/>
                  </a:lnTo>
                  <a:lnTo>
                    <a:pt x="53" y="82"/>
                  </a:lnTo>
                  <a:lnTo>
                    <a:pt x="65" y="85"/>
                  </a:lnTo>
                  <a:lnTo>
                    <a:pt x="79" y="85"/>
                  </a:lnTo>
                  <a:lnTo>
                    <a:pt x="93" y="84"/>
                  </a:lnTo>
                  <a:lnTo>
                    <a:pt x="107" y="81"/>
                  </a:lnTo>
                  <a:lnTo>
                    <a:pt x="118" y="76"/>
                  </a:lnTo>
                  <a:lnTo>
                    <a:pt x="130" y="70"/>
                  </a:lnTo>
                  <a:lnTo>
                    <a:pt x="140" y="63"/>
                  </a:lnTo>
                  <a:lnTo>
                    <a:pt x="140" y="63"/>
                  </a:lnTo>
                  <a:lnTo>
                    <a:pt x="128" y="67"/>
                  </a:lnTo>
                  <a:lnTo>
                    <a:pt x="116" y="73"/>
                  </a:lnTo>
                  <a:lnTo>
                    <a:pt x="91" y="85"/>
                  </a:lnTo>
                  <a:lnTo>
                    <a:pt x="79" y="88"/>
                  </a:lnTo>
                  <a:lnTo>
                    <a:pt x="67" y="91"/>
                  </a:lnTo>
                  <a:lnTo>
                    <a:pt x="61" y="89"/>
                  </a:lnTo>
                  <a:lnTo>
                    <a:pt x="53" y="88"/>
                  </a:lnTo>
                  <a:lnTo>
                    <a:pt x="47" y="86"/>
                  </a:lnTo>
                  <a:lnTo>
                    <a:pt x="42" y="82"/>
                  </a:lnTo>
                  <a:lnTo>
                    <a:pt x="42" y="82"/>
                  </a:lnTo>
                  <a:lnTo>
                    <a:pt x="32" y="75"/>
                  </a:lnTo>
                  <a:lnTo>
                    <a:pt x="30" y="72"/>
                  </a:lnTo>
                  <a:lnTo>
                    <a:pt x="30" y="70"/>
                  </a:lnTo>
                  <a:lnTo>
                    <a:pt x="32" y="69"/>
                  </a:lnTo>
                  <a:lnTo>
                    <a:pt x="34" y="69"/>
                  </a:lnTo>
                  <a:lnTo>
                    <a:pt x="42" y="69"/>
                  </a:lnTo>
                  <a:lnTo>
                    <a:pt x="65" y="73"/>
                  </a:lnTo>
                  <a:lnTo>
                    <a:pt x="83" y="78"/>
                  </a:lnTo>
                  <a:lnTo>
                    <a:pt x="83" y="78"/>
                  </a:lnTo>
                  <a:lnTo>
                    <a:pt x="93" y="67"/>
                  </a:lnTo>
                  <a:lnTo>
                    <a:pt x="97" y="61"/>
                  </a:lnTo>
                  <a:lnTo>
                    <a:pt x="99" y="55"/>
                  </a:lnTo>
                  <a:lnTo>
                    <a:pt x="99" y="55"/>
                  </a:lnTo>
                  <a:lnTo>
                    <a:pt x="87" y="58"/>
                  </a:lnTo>
                  <a:lnTo>
                    <a:pt x="77" y="58"/>
                  </a:lnTo>
                  <a:lnTo>
                    <a:pt x="65" y="57"/>
                  </a:lnTo>
                  <a:lnTo>
                    <a:pt x="57" y="52"/>
                  </a:lnTo>
                  <a:lnTo>
                    <a:pt x="47" y="48"/>
                  </a:lnTo>
                  <a:lnTo>
                    <a:pt x="40" y="42"/>
                  </a:lnTo>
                  <a:lnTo>
                    <a:pt x="26" y="29"/>
                  </a:lnTo>
                  <a:lnTo>
                    <a:pt x="26" y="29"/>
                  </a:lnTo>
                  <a:lnTo>
                    <a:pt x="36" y="39"/>
                  </a:lnTo>
                  <a:lnTo>
                    <a:pt x="45" y="48"/>
                  </a:lnTo>
                  <a:lnTo>
                    <a:pt x="57" y="52"/>
                  </a:lnTo>
                  <a:lnTo>
                    <a:pt x="67" y="55"/>
                  </a:lnTo>
                  <a:lnTo>
                    <a:pt x="79" y="52"/>
                  </a:lnTo>
                  <a:lnTo>
                    <a:pt x="87" y="48"/>
                  </a:lnTo>
                  <a:lnTo>
                    <a:pt x="95" y="39"/>
                  </a:lnTo>
                  <a:lnTo>
                    <a:pt x="99" y="27"/>
                  </a:lnTo>
                  <a:lnTo>
                    <a:pt x="99" y="27"/>
                  </a:lnTo>
                  <a:lnTo>
                    <a:pt x="93" y="32"/>
                  </a:lnTo>
                  <a:lnTo>
                    <a:pt x="87" y="35"/>
                  </a:lnTo>
                  <a:lnTo>
                    <a:pt x="73" y="42"/>
                  </a:lnTo>
                  <a:lnTo>
                    <a:pt x="73" y="42"/>
                  </a:lnTo>
                  <a:lnTo>
                    <a:pt x="65" y="35"/>
                  </a:lnTo>
                  <a:lnTo>
                    <a:pt x="61" y="26"/>
                  </a:lnTo>
                  <a:lnTo>
                    <a:pt x="55" y="6"/>
                  </a:lnTo>
                  <a:lnTo>
                    <a:pt x="55" y="6"/>
                  </a:lnTo>
                  <a:lnTo>
                    <a:pt x="53" y="17"/>
                  </a:lnTo>
                  <a:lnTo>
                    <a:pt x="53" y="27"/>
                  </a:lnTo>
                  <a:lnTo>
                    <a:pt x="55" y="36"/>
                  </a:lnTo>
                  <a:lnTo>
                    <a:pt x="63" y="42"/>
                  </a:lnTo>
                  <a:lnTo>
                    <a:pt x="63" y="42"/>
                  </a:lnTo>
                  <a:lnTo>
                    <a:pt x="69" y="33"/>
                  </a:lnTo>
                  <a:lnTo>
                    <a:pt x="75" y="21"/>
                  </a:lnTo>
                  <a:lnTo>
                    <a:pt x="81" y="0"/>
                  </a:lnTo>
                  <a:lnTo>
                    <a:pt x="81" y="0"/>
                  </a:lnTo>
                  <a:lnTo>
                    <a:pt x="85" y="9"/>
                  </a:lnTo>
                  <a:lnTo>
                    <a:pt x="87" y="20"/>
                  </a:lnTo>
                  <a:lnTo>
                    <a:pt x="87" y="40"/>
                  </a:lnTo>
                  <a:lnTo>
                    <a:pt x="77"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9" name="Freeform 29"/>
            <p:cNvSpPr>
              <a:spLocks/>
            </p:cNvSpPr>
            <p:nvPr/>
          </p:nvSpPr>
          <p:spPr bwMode="auto">
            <a:xfrm>
              <a:off x="625" y="1025"/>
              <a:ext cx="153" cy="149"/>
            </a:xfrm>
            <a:custGeom>
              <a:avLst/>
              <a:gdLst>
                <a:gd name="T0" fmla="*/ 89 w 152"/>
                <a:gd name="T1" fmla="*/ 135 h 153"/>
                <a:gd name="T2" fmla="*/ 138 w 152"/>
                <a:gd name="T3" fmla="*/ 121 h 153"/>
                <a:gd name="T4" fmla="*/ 124 w 152"/>
                <a:gd name="T5" fmla="*/ 119 h 153"/>
                <a:gd name="T6" fmla="*/ 67 w 152"/>
                <a:gd name="T7" fmla="*/ 131 h 153"/>
                <a:gd name="T8" fmla="*/ 32 w 152"/>
                <a:gd name="T9" fmla="*/ 128 h 153"/>
                <a:gd name="T10" fmla="*/ 10 w 152"/>
                <a:gd name="T11" fmla="*/ 115 h 153"/>
                <a:gd name="T12" fmla="*/ 10 w 152"/>
                <a:gd name="T13" fmla="*/ 107 h 153"/>
                <a:gd name="T14" fmla="*/ 42 w 152"/>
                <a:gd name="T15" fmla="*/ 119 h 153"/>
                <a:gd name="T16" fmla="*/ 67 w 152"/>
                <a:gd name="T17" fmla="*/ 125 h 153"/>
                <a:gd name="T18" fmla="*/ 107 w 152"/>
                <a:gd name="T19" fmla="*/ 121 h 153"/>
                <a:gd name="T20" fmla="*/ 152 w 152"/>
                <a:gd name="T21" fmla="*/ 104 h 153"/>
                <a:gd name="T22" fmla="*/ 115 w 152"/>
                <a:gd name="T23" fmla="*/ 103 h 153"/>
                <a:gd name="T24" fmla="*/ 47 w 152"/>
                <a:gd name="T25" fmla="*/ 112 h 153"/>
                <a:gd name="T26" fmla="*/ 20 w 152"/>
                <a:gd name="T27" fmla="*/ 104 h 153"/>
                <a:gd name="T28" fmla="*/ 0 w 152"/>
                <a:gd name="T29" fmla="*/ 94 h 153"/>
                <a:gd name="T30" fmla="*/ 101 w 152"/>
                <a:gd name="T31" fmla="*/ 106 h 153"/>
                <a:gd name="T32" fmla="*/ 134 w 152"/>
                <a:gd name="T33" fmla="*/ 103 h 153"/>
                <a:gd name="T34" fmla="*/ 144 w 152"/>
                <a:gd name="T35" fmla="*/ 97 h 153"/>
                <a:gd name="T36" fmla="*/ 118 w 152"/>
                <a:gd name="T37" fmla="*/ 97 h 153"/>
                <a:gd name="T38" fmla="*/ 55 w 152"/>
                <a:gd name="T39" fmla="*/ 101 h 153"/>
                <a:gd name="T40" fmla="*/ 42 w 152"/>
                <a:gd name="T41" fmla="*/ 91 h 153"/>
                <a:gd name="T42" fmla="*/ 42 w 152"/>
                <a:gd name="T43" fmla="*/ 76 h 153"/>
                <a:gd name="T44" fmla="*/ 79 w 152"/>
                <a:gd name="T45" fmla="*/ 85 h 153"/>
                <a:gd name="T46" fmla="*/ 118 w 152"/>
                <a:gd name="T47" fmla="*/ 76 h 153"/>
                <a:gd name="T48" fmla="*/ 140 w 152"/>
                <a:gd name="T49" fmla="*/ 63 h 153"/>
                <a:gd name="T50" fmla="*/ 91 w 152"/>
                <a:gd name="T51" fmla="*/ 85 h 153"/>
                <a:gd name="T52" fmla="*/ 61 w 152"/>
                <a:gd name="T53" fmla="*/ 89 h 153"/>
                <a:gd name="T54" fmla="*/ 42 w 152"/>
                <a:gd name="T55" fmla="*/ 82 h 153"/>
                <a:gd name="T56" fmla="*/ 30 w 152"/>
                <a:gd name="T57" fmla="*/ 72 h 153"/>
                <a:gd name="T58" fmla="*/ 34 w 152"/>
                <a:gd name="T59" fmla="*/ 69 h 153"/>
                <a:gd name="T60" fmla="*/ 83 w 152"/>
                <a:gd name="T61" fmla="*/ 78 h 153"/>
                <a:gd name="T62" fmla="*/ 97 w 152"/>
                <a:gd name="T63" fmla="*/ 61 h 153"/>
                <a:gd name="T64" fmla="*/ 87 w 152"/>
                <a:gd name="T65" fmla="*/ 58 h 153"/>
                <a:gd name="T66" fmla="*/ 57 w 152"/>
                <a:gd name="T67" fmla="*/ 52 h 153"/>
                <a:gd name="T68" fmla="*/ 26 w 152"/>
                <a:gd name="T69" fmla="*/ 29 h 153"/>
                <a:gd name="T70" fmla="*/ 45 w 152"/>
                <a:gd name="T71" fmla="*/ 48 h 153"/>
                <a:gd name="T72" fmla="*/ 79 w 152"/>
                <a:gd name="T73" fmla="*/ 52 h 153"/>
                <a:gd name="T74" fmla="*/ 99 w 152"/>
                <a:gd name="T75" fmla="*/ 27 h 153"/>
                <a:gd name="T76" fmla="*/ 87 w 152"/>
                <a:gd name="T77" fmla="*/ 35 h 153"/>
                <a:gd name="T78" fmla="*/ 65 w 152"/>
                <a:gd name="T79" fmla="*/ 35 h 153"/>
                <a:gd name="T80" fmla="*/ 55 w 152"/>
                <a:gd name="T81" fmla="*/ 6 h 153"/>
                <a:gd name="T82" fmla="*/ 55 w 152"/>
                <a:gd name="T83" fmla="*/ 36 h 153"/>
                <a:gd name="T84" fmla="*/ 69 w 152"/>
                <a:gd name="T85" fmla="*/ 33 h 153"/>
                <a:gd name="T86" fmla="*/ 81 w 152"/>
                <a:gd name="T87" fmla="*/ 0 h 153"/>
                <a:gd name="T88" fmla="*/ 87 w 152"/>
                <a:gd name="T89" fmla="*/ 4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153">
                  <a:moveTo>
                    <a:pt x="77" y="153"/>
                  </a:moveTo>
                  <a:lnTo>
                    <a:pt x="89" y="135"/>
                  </a:lnTo>
                  <a:lnTo>
                    <a:pt x="89" y="135"/>
                  </a:lnTo>
                  <a:lnTo>
                    <a:pt x="118" y="128"/>
                  </a:lnTo>
                  <a:lnTo>
                    <a:pt x="132" y="124"/>
                  </a:lnTo>
                  <a:lnTo>
                    <a:pt x="138" y="121"/>
                  </a:lnTo>
                  <a:lnTo>
                    <a:pt x="142" y="116"/>
                  </a:lnTo>
                  <a:lnTo>
                    <a:pt x="142" y="116"/>
                  </a:lnTo>
                  <a:lnTo>
                    <a:pt x="124" y="119"/>
                  </a:lnTo>
                  <a:lnTo>
                    <a:pt x="105" y="124"/>
                  </a:lnTo>
                  <a:lnTo>
                    <a:pt x="87" y="128"/>
                  </a:lnTo>
                  <a:lnTo>
                    <a:pt x="67" y="131"/>
                  </a:lnTo>
                  <a:lnTo>
                    <a:pt x="49" y="131"/>
                  </a:lnTo>
                  <a:lnTo>
                    <a:pt x="40" y="131"/>
                  </a:lnTo>
                  <a:lnTo>
                    <a:pt x="32" y="128"/>
                  </a:lnTo>
                  <a:lnTo>
                    <a:pt x="24" y="125"/>
                  </a:lnTo>
                  <a:lnTo>
                    <a:pt x="16" y="121"/>
                  </a:lnTo>
                  <a:lnTo>
                    <a:pt x="10" y="115"/>
                  </a:lnTo>
                  <a:lnTo>
                    <a:pt x="2" y="107"/>
                  </a:lnTo>
                  <a:lnTo>
                    <a:pt x="2" y="107"/>
                  </a:lnTo>
                  <a:lnTo>
                    <a:pt x="10" y="107"/>
                  </a:lnTo>
                  <a:lnTo>
                    <a:pt x="16" y="109"/>
                  </a:lnTo>
                  <a:lnTo>
                    <a:pt x="30" y="113"/>
                  </a:lnTo>
                  <a:lnTo>
                    <a:pt x="42" y="119"/>
                  </a:lnTo>
                  <a:lnTo>
                    <a:pt x="55" y="124"/>
                  </a:lnTo>
                  <a:lnTo>
                    <a:pt x="55" y="124"/>
                  </a:lnTo>
                  <a:lnTo>
                    <a:pt x="67" y="125"/>
                  </a:lnTo>
                  <a:lnTo>
                    <a:pt x="81" y="125"/>
                  </a:lnTo>
                  <a:lnTo>
                    <a:pt x="93" y="124"/>
                  </a:lnTo>
                  <a:lnTo>
                    <a:pt x="107" y="121"/>
                  </a:lnTo>
                  <a:lnTo>
                    <a:pt x="130" y="113"/>
                  </a:lnTo>
                  <a:lnTo>
                    <a:pt x="152" y="104"/>
                  </a:lnTo>
                  <a:lnTo>
                    <a:pt x="152" y="104"/>
                  </a:lnTo>
                  <a:lnTo>
                    <a:pt x="144" y="103"/>
                  </a:lnTo>
                  <a:lnTo>
                    <a:pt x="134" y="101"/>
                  </a:lnTo>
                  <a:lnTo>
                    <a:pt x="115" y="103"/>
                  </a:lnTo>
                  <a:lnTo>
                    <a:pt x="77" y="110"/>
                  </a:lnTo>
                  <a:lnTo>
                    <a:pt x="57" y="112"/>
                  </a:lnTo>
                  <a:lnTo>
                    <a:pt x="47" y="112"/>
                  </a:lnTo>
                  <a:lnTo>
                    <a:pt x="38" y="110"/>
                  </a:lnTo>
                  <a:lnTo>
                    <a:pt x="28" y="109"/>
                  </a:lnTo>
                  <a:lnTo>
                    <a:pt x="20" y="104"/>
                  </a:lnTo>
                  <a:lnTo>
                    <a:pt x="10" y="100"/>
                  </a:lnTo>
                  <a:lnTo>
                    <a:pt x="0" y="94"/>
                  </a:lnTo>
                  <a:lnTo>
                    <a:pt x="0" y="94"/>
                  </a:lnTo>
                  <a:lnTo>
                    <a:pt x="34" y="98"/>
                  </a:lnTo>
                  <a:lnTo>
                    <a:pt x="77" y="104"/>
                  </a:lnTo>
                  <a:lnTo>
                    <a:pt x="101" y="106"/>
                  </a:lnTo>
                  <a:lnTo>
                    <a:pt x="120" y="106"/>
                  </a:lnTo>
                  <a:lnTo>
                    <a:pt x="128" y="104"/>
                  </a:lnTo>
                  <a:lnTo>
                    <a:pt x="134" y="103"/>
                  </a:lnTo>
                  <a:lnTo>
                    <a:pt x="140" y="100"/>
                  </a:lnTo>
                  <a:lnTo>
                    <a:pt x="144" y="97"/>
                  </a:lnTo>
                  <a:lnTo>
                    <a:pt x="144" y="97"/>
                  </a:lnTo>
                  <a:lnTo>
                    <a:pt x="140" y="95"/>
                  </a:lnTo>
                  <a:lnTo>
                    <a:pt x="134" y="95"/>
                  </a:lnTo>
                  <a:lnTo>
                    <a:pt x="118" y="97"/>
                  </a:lnTo>
                  <a:lnTo>
                    <a:pt x="79" y="103"/>
                  </a:lnTo>
                  <a:lnTo>
                    <a:pt x="61" y="103"/>
                  </a:lnTo>
                  <a:lnTo>
                    <a:pt x="55" y="101"/>
                  </a:lnTo>
                  <a:lnTo>
                    <a:pt x="47" y="100"/>
                  </a:lnTo>
                  <a:lnTo>
                    <a:pt x="43" y="95"/>
                  </a:lnTo>
                  <a:lnTo>
                    <a:pt x="42" y="91"/>
                  </a:lnTo>
                  <a:lnTo>
                    <a:pt x="40" y="85"/>
                  </a:lnTo>
                  <a:lnTo>
                    <a:pt x="42" y="76"/>
                  </a:lnTo>
                  <a:lnTo>
                    <a:pt x="42" y="76"/>
                  </a:lnTo>
                  <a:lnTo>
                    <a:pt x="53" y="82"/>
                  </a:lnTo>
                  <a:lnTo>
                    <a:pt x="65" y="85"/>
                  </a:lnTo>
                  <a:lnTo>
                    <a:pt x="79" y="85"/>
                  </a:lnTo>
                  <a:lnTo>
                    <a:pt x="93" y="84"/>
                  </a:lnTo>
                  <a:lnTo>
                    <a:pt x="107" y="81"/>
                  </a:lnTo>
                  <a:lnTo>
                    <a:pt x="118" y="76"/>
                  </a:lnTo>
                  <a:lnTo>
                    <a:pt x="130" y="70"/>
                  </a:lnTo>
                  <a:lnTo>
                    <a:pt x="140" y="63"/>
                  </a:lnTo>
                  <a:lnTo>
                    <a:pt x="140" y="63"/>
                  </a:lnTo>
                  <a:lnTo>
                    <a:pt x="128" y="67"/>
                  </a:lnTo>
                  <a:lnTo>
                    <a:pt x="116" y="73"/>
                  </a:lnTo>
                  <a:lnTo>
                    <a:pt x="91" y="85"/>
                  </a:lnTo>
                  <a:lnTo>
                    <a:pt x="79" y="88"/>
                  </a:lnTo>
                  <a:lnTo>
                    <a:pt x="67" y="91"/>
                  </a:lnTo>
                  <a:lnTo>
                    <a:pt x="61" y="89"/>
                  </a:lnTo>
                  <a:lnTo>
                    <a:pt x="53" y="88"/>
                  </a:lnTo>
                  <a:lnTo>
                    <a:pt x="47" y="86"/>
                  </a:lnTo>
                  <a:lnTo>
                    <a:pt x="42" y="82"/>
                  </a:lnTo>
                  <a:lnTo>
                    <a:pt x="42" y="82"/>
                  </a:lnTo>
                  <a:lnTo>
                    <a:pt x="32" y="75"/>
                  </a:lnTo>
                  <a:lnTo>
                    <a:pt x="30" y="72"/>
                  </a:lnTo>
                  <a:lnTo>
                    <a:pt x="30" y="70"/>
                  </a:lnTo>
                  <a:lnTo>
                    <a:pt x="32" y="69"/>
                  </a:lnTo>
                  <a:lnTo>
                    <a:pt x="34" y="69"/>
                  </a:lnTo>
                  <a:lnTo>
                    <a:pt x="42" y="69"/>
                  </a:lnTo>
                  <a:lnTo>
                    <a:pt x="65" y="73"/>
                  </a:lnTo>
                  <a:lnTo>
                    <a:pt x="83" y="78"/>
                  </a:lnTo>
                  <a:lnTo>
                    <a:pt x="83" y="78"/>
                  </a:lnTo>
                  <a:lnTo>
                    <a:pt x="93" y="67"/>
                  </a:lnTo>
                  <a:lnTo>
                    <a:pt x="97" y="61"/>
                  </a:lnTo>
                  <a:lnTo>
                    <a:pt x="99" y="55"/>
                  </a:lnTo>
                  <a:lnTo>
                    <a:pt x="99" y="55"/>
                  </a:lnTo>
                  <a:lnTo>
                    <a:pt x="87" y="58"/>
                  </a:lnTo>
                  <a:lnTo>
                    <a:pt x="77" y="58"/>
                  </a:lnTo>
                  <a:lnTo>
                    <a:pt x="65" y="57"/>
                  </a:lnTo>
                  <a:lnTo>
                    <a:pt x="57" y="52"/>
                  </a:lnTo>
                  <a:lnTo>
                    <a:pt x="47" y="48"/>
                  </a:lnTo>
                  <a:lnTo>
                    <a:pt x="40" y="42"/>
                  </a:lnTo>
                  <a:lnTo>
                    <a:pt x="26" y="29"/>
                  </a:lnTo>
                  <a:lnTo>
                    <a:pt x="26" y="29"/>
                  </a:lnTo>
                  <a:lnTo>
                    <a:pt x="36" y="39"/>
                  </a:lnTo>
                  <a:lnTo>
                    <a:pt x="45" y="48"/>
                  </a:lnTo>
                  <a:lnTo>
                    <a:pt x="57" y="52"/>
                  </a:lnTo>
                  <a:lnTo>
                    <a:pt x="67" y="55"/>
                  </a:lnTo>
                  <a:lnTo>
                    <a:pt x="79" y="52"/>
                  </a:lnTo>
                  <a:lnTo>
                    <a:pt x="87" y="48"/>
                  </a:lnTo>
                  <a:lnTo>
                    <a:pt x="95" y="39"/>
                  </a:lnTo>
                  <a:lnTo>
                    <a:pt x="99" y="27"/>
                  </a:lnTo>
                  <a:lnTo>
                    <a:pt x="99" y="27"/>
                  </a:lnTo>
                  <a:lnTo>
                    <a:pt x="93" y="32"/>
                  </a:lnTo>
                  <a:lnTo>
                    <a:pt x="87" y="35"/>
                  </a:lnTo>
                  <a:lnTo>
                    <a:pt x="73" y="42"/>
                  </a:lnTo>
                  <a:lnTo>
                    <a:pt x="73" y="42"/>
                  </a:lnTo>
                  <a:lnTo>
                    <a:pt x="65" y="35"/>
                  </a:lnTo>
                  <a:lnTo>
                    <a:pt x="61" y="26"/>
                  </a:lnTo>
                  <a:lnTo>
                    <a:pt x="55" y="6"/>
                  </a:lnTo>
                  <a:lnTo>
                    <a:pt x="55" y="6"/>
                  </a:lnTo>
                  <a:lnTo>
                    <a:pt x="53" y="17"/>
                  </a:lnTo>
                  <a:lnTo>
                    <a:pt x="53" y="27"/>
                  </a:lnTo>
                  <a:lnTo>
                    <a:pt x="55" y="36"/>
                  </a:lnTo>
                  <a:lnTo>
                    <a:pt x="63" y="42"/>
                  </a:lnTo>
                  <a:lnTo>
                    <a:pt x="63" y="42"/>
                  </a:lnTo>
                  <a:lnTo>
                    <a:pt x="69" y="33"/>
                  </a:lnTo>
                  <a:lnTo>
                    <a:pt x="75" y="21"/>
                  </a:lnTo>
                  <a:lnTo>
                    <a:pt x="81" y="0"/>
                  </a:lnTo>
                  <a:lnTo>
                    <a:pt x="81" y="0"/>
                  </a:lnTo>
                  <a:lnTo>
                    <a:pt x="85" y="9"/>
                  </a:lnTo>
                  <a:lnTo>
                    <a:pt x="87" y="20"/>
                  </a:lnTo>
                  <a:lnTo>
                    <a:pt x="87" y="4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0" name="Freeform 30"/>
            <p:cNvSpPr>
              <a:spLocks/>
            </p:cNvSpPr>
            <p:nvPr/>
          </p:nvSpPr>
          <p:spPr bwMode="auto">
            <a:xfrm>
              <a:off x="774"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1" name="Line 31"/>
            <p:cNvSpPr>
              <a:spLocks noChangeShapeType="1"/>
            </p:cNvSpPr>
            <p:nvPr/>
          </p:nvSpPr>
          <p:spPr bwMode="auto">
            <a:xfrm flipV="1">
              <a:off x="774"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2" name="Freeform 32"/>
            <p:cNvSpPr>
              <a:spLocks/>
            </p:cNvSpPr>
            <p:nvPr/>
          </p:nvSpPr>
          <p:spPr bwMode="auto">
            <a:xfrm>
              <a:off x="720"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2" y="73"/>
                  </a:lnTo>
                  <a:lnTo>
                    <a:pt x="79" y="74"/>
                  </a:lnTo>
                  <a:lnTo>
                    <a:pt x="53" y="79"/>
                  </a:lnTo>
                  <a:lnTo>
                    <a:pt x="39" y="79"/>
                  </a:lnTo>
                  <a:lnTo>
                    <a:pt x="25" y="79"/>
                  </a:lnTo>
                  <a:lnTo>
                    <a:pt x="20"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6" y="44"/>
                  </a:lnTo>
                  <a:lnTo>
                    <a:pt x="96" y="44"/>
                  </a:lnTo>
                  <a:lnTo>
                    <a:pt x="81" y="52"/>
                  </a:lnTo>
                  <a:lnTo>
                    <a:pt x="63" y="61"/>
                  </a:lnTo>
                  <a:lnTo>
                    <a:pt x="55" y="64"/>
                  </a:lnTo>
                  <a:lnTo>
                    <a:pt x="45" y="64"/>
                  </a:lnTo>
                  <a:lnTo>
                    <a:pt x="37" y="64"/>
                  </a:lnTo>
                  <a:lnTo>
                    <a:pt x="29" y="59"/>
                  </a:lnTo>
                  <a:lnTo>
                    <a:pt x="29" y="59"/>
                  </a:lnTo>
                  <a:lnTo>
                    <a:pt x="21" y="53"/>
                  </a:lnTo>
                  <a:lnTo>
                    <a:pt x="20"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 name="Freeform 33"/>
            <p:cNvSpPr>
              <a:spLocks/>
            </p:cNvSpPr>
            <p:nvPr/>
          </p:nvSpPr>
          <p:spPr bwMode="auto">
            <a:xfrm>
              <a:off x="720"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1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2 w 106"/>
                <a:gd name="T29" fmla="*/ 73 h 108"/>
                <a:gd name="T30" fmla="*/ 53 w 106"/>
                <a:gd name="T31" fmla="*/ 79 h 108"/>
                <a:gd name="T32" fmla="*/ 25 w 106"/>
                <a:gd name="T33" fmla="*/ 79 h 108"/>
                <a:gd name="T34" fmla="*/ 12 w 106"/>
                <a:gd name="T35" fmla="*/ 74 h 108"/>
                <a:gd name="T36" fmla="*/ 0 w 106"/>
                <a:gd name="T37" fmla="*/ 67 h 108"/>
                <a:gd name="T38" fmla="*/ 21 w 106"/>
                <a:gd name="T39" fmla="*/ 70 h 108"/>
                <a:gd name="T40" fmla="*/ 69 w 106"/>
                <a:gd name="T41" fmla="*/ 76 h 108"/>
                <a:gd name="T42" fmla="*/ 94 w 106"/>
                <a:gd name="T43" fmla="*/ 73 h 108"/>
                <a:gd name="T44" fmla="*/ 100 w 106"/>
                <a:gd name="T45" fmla="*/ 68 h 108"/>
                <a:gd name="T46" fmla="*/ 92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2" y="87"/>
                  </a:lnTo>
                  <a:lnTo>
                    <a:pt x="100" y="83"/>
                  </a:lnTo>
                  <a:lnTo>
                    <a:pt x="100" y="83"/>
                  </a:lnTo>
                  <a:lnTo>
                    <a:pt x="73" y="87"/>
                  </a:lnTo>
                  <a:lnTo>
                    <a:pt x="59" y="90"/>
                  </a:lnTo>
                  <a:lnTo>
                    <a:pt x="45" y="93"/>
                  </a:lnTo>
                  <a:lnTo>
                    <a:pt x="33" y="93"/>
                  </a:lnTo>
                  <a:lnTo>
                    <a:pt x="21"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2" y="73"/>
                  </a:lnTo>
                  <a:lnTo>
                    <a:pt x="79" y="74"/>
                  </a:lnTo>
                  <a:lnTo>
                    <a:pt x="53" y="79"/>
                  </a:lnTo>
                  <a:lnTo>
                    <a:pt x="39" y="79"/>
                  </a:lnTo>
                  <a:lnTo>
                    <a:pt x="25" y="79"/>
                  </a:lnTo>
                  <a:lnTo>
                    <a:pt x="20" y="77"/>
                  </a:lnTo>
                  <a:lnTo>
                    <a:pt x="12" y="74"/>
                  </a:lnTo>
                  <a:lnTo>
                    <a:pt x="6" y="71"/>
                  </a:lnTo>
                  <a:lnTo>
                    <a:pt x="0" y="67"/>
                  </a:lnTo>
                  <a:lnTo>
                    <a:pt x="0" y="67"/>
                  </a:lnTo>
                  <a:lnTo>
                    <a:pt x="21" y="70"/>
                  </a:lnTo>
                  <a:lnTo>
                    <a:pt x="53" y="74"/>
                  </a:lnTo>
                  <a:lnTo>
                    <a:pt x="69" y="76"/>
                  </a:lnTo>
                  <a:lnTo>
                    <a:pt x="83" y="76"/>
                  </a:lnTo>
                  <a:lnTo>
                    <a:pt x="94" y="73"/>
                  </a:lnTo>
                  <a:lnTo>
                    <a:pt x="98" y="71"/>
                  </a:lnTo>
                  <a:lnTo>
                    <a:pt x="100" y="68"/>
                  </a:lnTo>
                  <a:lnTo>
                    <a:pt x="100" y="68"/>
                  </a:lnTo>
                  <a:lnTo>
                    <a:pt x="92"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6" y="44"/>
                  </a:lnTo>
                  <a:lnTo>
                    <a:pt x="96" y="44"/>
                  </a:lnTo>
                  <a:lnTo>
                    <a:pt x="81" y="52"/>
                  </a:lnTo>
                  <a:lnTo>
                    <a:pt x="63" y="61"/>
                  </a:lnTo>
                  <a:lnTo>
                    <a:pt x="55" y="64"/>
                  </a:lnTo>
                  <a:lnTo>
                    <a:pt x="45" y="64"/>
                  </a:lnTo>
                  <a:lnTo>
                    <a:pt x="37" y="64"/>
                  </a:lnTo>
                  <a:lnTo>
                    <a:pt x="29" y="59"/>
                  </a:lnTo>
                  <a:lnTo>
                    <a:pt x="29" y="59"/>
                  </a:lnTo>
                  <a:lnTo>
                    <a:pt x="21" y="53"/>
                  </a:lnTo>
                  <a:lnTo>
                    <a:pt x="20" y="50"/>
                  </a:lnTo>
                  <a:lnTo>
                    <a:pt x="23"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3"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 name="Freeform 34"/>
            <p:cNvSpPr>
              <a:spLocks/>
            </p:cNvSpPr>
            <p:nvPr/>
          </p:nvSpPr>
          <p:spPr bwMode="auto">
            <a:xfrm>
              <a:off x="5107"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5" name="Line 35"/>
            <p:cNvSpPr>
              <a:spLocks noChangeShapeType="1"/>
            </p:cNvSpPr>
            <p:nvPr/>
          </p:nvSpPr>
          <p:spPr bwMode="auto">
            <a:xfrm flipV="1">
              <a:off x="5107"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6" name="Freeform 36"/>
            <p:cNvSpPr>
              <a:spLocks/>
            </p:cNvSpPr>
            <p:nvPr/>
          </p:nvSpPr>
          <p:spPr bwMode="auto">
            <a:xfrm>
              <a:off x="5054" y="1075"/>
              <a:ext cx="106"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2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7" name="Freeform 37"/>
            <p:cNvSpPr>
              <a:spLocks/>
            </p:cNvSpPr>
            <p:nvPr/>
          </p:nvSpPr>
          <p:spPr bwMode="auto">
            <a:xfrm>
              <a:off x="5054" y="1075"/>
              <a:ext cx="106"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2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8" name="Freeform 38"/>
            <p:cNvSpPr>
              <a:spLocks/>
            </p:cNvSpPr>
            <p:nvPr/>
          </p:nvSpPr>
          <p:spPr bwMode="auto">
            <a:xfrm>
              <a:off x="5250" y="1127"/>
              <a:ext cx="1" cy="68"/>
            </a:xfrm>
            <a:custGeom>
              <a:avLst/>
              <a:gdLst>
                <a:gd name="T0" fmla="*/ 70 h 70"/>
                <a:gd name="T1" fmla="*/ 0 h 70"/>
                <a:gd name="T2" fmla="*/ 70 h 70"/>
              </a:gdLst>
              <a:ahLst/>
              <a:cxnLst>
                <a:cxn ang="0">
                  <a:pos x="0" y="T0"/>
                </a:cxn>
                <a:cxn ang="0">
                  <a:pos x="0" y="T1"/>
                </a:cxn>
                <a:cxn ang="0">
                  <a:pos x="0" y="T2"/>
                </a:cxn>
              </a:cxnLst>
              <a:rect l="0" t="0" r="r" b="b"/>
              <a:pathLst>
                <a:path h="70">
                  <a:moveTo>
                    <a:pt x="0" y="70"/>
                  </a:moveTo>
                  <a:lnTo>
                    <a:pt x="0" y="0"/>
                  </a:lnTo>
                  <a:lnTo>
                    <a:pt x="0" y="7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9" name="Line 39"/>
            <p:cNvSpPr>
              <a:spLocks noChangeShapeType="1"/>
            </p:cNvSpPr>
            <p:nvPr/>
          </p:nvSpPr>
          <p:spPr bwMode="auto">
            <a:xfrm flipV="1">
              <a:off x="5250" y="1127"/>
              <a:ext cx="1" cy="68"/>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0" name="Freeform 40"/>
            <p:cNvSpPr>
              <a:spLocks/>
            </p:cNvSpPr>
            <p:nvPr/>
          </p:nvSpPr>
          <p:spPr bwMode="auto">
            <a:xfrm>
              <a:off x="5211" y="1109"/>
              <a:ext cx="77" cy="76"/>
            </a:xfrm>
            <a:custGeom>
              <a:avLst/>
              <a:gdLst>
                <a:gd name="T0" fmla="*/ 45 w 77"/>
                <a:gd name="T1" fmla="*/ 69 h 78"/>
                <a:gd name="T2" fmla="*/ 61 w 77"/>
                <a:gd name="T3" fmla="*/ 66 h 78"/>
                <a:gd name="T4" fmla="*/ 73 w 77"/>
                <a:gd name="T5" fmla="*/ 58 h 78"/>
                <a:gd name="T6" fmla="*/ 53 w 77"/>
                <a:gd name="T7" fmla="*/ 63 h 78"/>
                <a:gd name="T8" fmla="*/ 25 w 77"/>
                <a:gd name="T9" fmla="*/ 67 h 78"/>
                <a:gd name="T10" fmla="*/ 8 w 77"/>
                <a:gd name="T11" fmla="*/ 61 h 78"/>
                <a:gd name="T12" fmla="*/ 2 w 77"/>
                <a:gd name="T13" fmla="*/ 55 h 78"/>
                <a:gd name="T14" fmla="*/ 16 w 77"/>
                <a:gd name="T15" fmla="*/ 58 h 78"/>
                <a:gd name="T16" fmla="*/ 27 w 77"/>
                <a:gd name="T17" fmla="*/ 63 h 78"/>
                <a:gd name="T18" fmla="*/ 41 w 77"/>
                <a:gd name="T19" fmla="*/ 63 h 78"/>
                <a:gd name="T20" fmla="*/ 67 w 77"/>
                <a:gd name="T21" fmla="*/ 57 h 78"/>
                <a:gd name="T22" fmla="*/ 77 w 77"/>
                <a:gd name="T23" fmla="*/ 52 h 78"/>
                <a:gd name="T24" fmla="*/ 59 w 77"/>
                <a:gd name="T25" fmla="*/ 52 h 78"/>
                <a:gd name="T26" fmla="*/ 29 w 77"/>
                <a:gd name="T27" fmla="*/ 57 h 78"/>
                <a:gd name="T28" fmla="*/ 10 w 77"/>
                <a:gd name="T29" fmla="*/ 54 h 78"/>
                <a:gd name="T30" fmla="*/ 0 w 77"/>
                <a:gd name="T31" fmla="*/ 48 h 78"/>
                <a:gd name="T32" fmla="*/ 39 w 77"/>
                <a:gd name="T33" fmla="*/ 52 h 78"/>
                <a:gd name="T34" fmla="*/ 61 w 77"/>
                <a:gd name="T35" fmla="*/ 54 h 78"/>
                <a:gd name="T36" fmla="*/ 73 w 77"/>
                <a:gd name="T37" fmla="*/ 49 h 78"/>
                <a:gd name="T38" fmla="*/ 67 w 77"/>
                <a:gd name="T39" fmla="*/ 48 h 78"/>
                <a:gd name="T40" fmla="*/ 41 w 77"/>
                <a:gd name="T41" fmla="*/ 52 h 78"/>
                <a:gd name="T42" fmla="*/ 25 w 77"/>
                <a:gd name="T43" fmla="*/ 51 h 78"/>
                <a:gd name="T44" fmla="*/ 21 w 77"/>
                <a:gd name="T45" fmla="*/ 46 h 78"/>
                <a:gd name="T46" fmla="*/ 21 w 77"/>
                <a:gd name="T47" fmla="*/ 39 h 78"/>
                <a:gd name="T48" fmla="*/ 27 w 77"/>
                <a:gd name="T49" fmla="*/ 42 h 78"/>
                <a:gd name="T50" fmla="*/ 41 w 77"/>
                <a:gd name="T51" fmla="*/ 44 h 78"/>
                <a:gd name="T52" fmla="*/ 55 w 77"/>
                <a:gd name="T53" fmla="*/ 42 h 78"/>
                <a:gd name="T54" fmla="*/ 67 w 77"/>
                <a:gd name="T55" fmla="*/ 36 h 78"/>
                <a:gd name="T56" fmla="*/ 71 w 77"/>
                <a:gd name="T57" fmla="*/ 32 h 78"/>
                <a:gd name="T58" fmla="*/ 47 w 77"/>
                <a:gd name="T59" fmla="*/ 44 h 78"/>
                <a:gd name="T60" fmla="*/ 33 w 77"/>
                <a:gd name="T61" fmla="*/ 46 h 78"/>
                <a:gd name="T62" fmla="*/ 21 w 77"/>
                <a:gd name="T63" fmla="*/ 42 h 78"/>
                <a:gd name="T64" fmla="*/ 16 w 77"/>
                <a:gd name="T65" fmla="*/ 38 h 78"/>
                <a:gd name="T66" fmla="*/ 18 w 77"/>
                <a:gd name="T67" fmla="*/ 35 h 78"/>
                <a:gd name="T68" fmla="*/ 43 w 77"/>
                <a:gd name="T69" fmla="*/ 39 h 78"/>
                <a:gd name="T70" fmla="*/ 47 w 77"/>
                <a:gd name="T71" fmla="*/ 35 h 78"/>
                <a:gd name="T72" fmla="*/ 49 w 77"/>
                <a:gd name="T73" fmla="*/ 29 h 78"/>
                <a:gd name="T74" fmla="*/ 39 w 77"/>
                <a:gd name="T75" fmla="*/ 30 h 78"/>
                <a:gd name="T76" fmla="*/ 29 w 77"/>
                <a:gd name="T77" fmla="*/ 27 h 78"/>
                <a:gd name="T78" fmla="*/ 14 w 77"/>
                <a:gd name="T79" fmla="*/ 15 h 78"/>
                <a:gd name="T80" fmla="*/ 18 w 77"/>
                <a:gd name="T81" fmla="*/ 20 h 78"/>
                <a:gd name="T82" fmla="*/ 29 w 77"/>
                <a:gd name="T83" fmla="*/ 27 h 78"/>
                <a:gd name="T84" fmla="*/ 39 w 77"/>
                <a:gd name="T85" fmla="*/ 27 h 78"/>
                <a:gd name="T86" fmla="*/ 47 w 77"/>
                <a:gd name="T87" fmla="*/ 20 h 78"/>
                <a:gd name="T88" fmla="*/ 51 w 77"/>
                <a:gd name="T89" fmla="*/ 14 h 78"/>
                <a:gd name="T90" fmla="*/ 37 w 77"/>
                <a:gd name="T91" fmla="*/ 21 h 78"/>
                <a:gd name="T92" fmla="*/ 33 w 77"/>
                <a:gd name="T93" fmla="*/ 18 h 78"/>
                <a:gd name="T94" fmla="*/ 29 w 77"/>
                <a:gd name="T95" fmla="*/ 3 h 78"/>
                <a:gd name="T96" fmla="*/ 27 w 77"/>
                <a:gd name="T97" fmla="*/ 9 h 78"/>
                <a:gd name="T98" fmla="*/ 29 w 77"/>
                <a:gd name="T99" fmla="*/ 18 h 78"/>
                <a:gd name="T100" fmla="*/ 31 w 77"/>
                <a:gd name="T101" fmla="*/ 21 h 78"/>
                <a:gd name="T102" fmla="*/ 41 w 77"/>
                <a:gd name="T103" fmla="*/ 0 h 78"/>
                <a:gd name="T104" fmla="*/ 43 w 77"/>
                <a:gd name="T105" fmla="*/ 11 h 78"/>
                <a:gd name="T106" fmla="*/ 39 w 77"/>
                <a:gd name="T10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78">
                  <a:moveTo>
                    <a:pt x="39" y="78"/>
                  </a:moveTo>
                  <a:lnTo>
                    <a:pt x="45" y="69"/>
                  </a:lnTo>
                  <a:lnTo>
                    <a:pt x="45" y="69"/>
                  </a:lnTo>
                  <a:lnTo>
                    <a:pt x="61" y="66"/>
                  </a:lnTo>
                  <a:lnTo>
                    <a:pt x="67" y="63"/>
                  </a:lnTo>
                  <a:lnTo>
                    <a:pt x="73" y="58"/>
                  </a:lnTo>
                  <a:lnTo>
                    <a:pt x="73" y="58"/>
                  </a:lnTo>
                  <a:lnTo>
                    <a:pt x="53" y="63"/>
                  </a:lnTo>
                  <a:lnTo>
                    <a:pt x="33" y="66"/>
                  </a:lnTo>
                  <a:lnTo>
                    <a:pt x="25" y="67"/>
                  </a:lnTo>
                  <a:lnTo>
                    <a:pt x="16" y="66"/>
                  </a:lnTo>
                  <a:lnTo>
                    <a:pt x="8" y="61"/>
                  </a:lnTo>
                  <a:lnTo>
                    <a:pt x="2" y="55"/>
                  </a:lnTo>
                  <a:lnTo>
                    <a:pt x="2" y="55"/>
                  </a:lnTo>
                  <a:lnTo>
                    <a:pt x="10" y="55"/>
                  </a:lnTo>
                  <a:lnTo>
                    <a:pt x="16" y="58"/>
                  </a:lnTo>
                  <a:lnTo>
                    <a:pt x="21" y="60"/>
                  </a:lnTo>
                  <a:lnTo>
                    <a:pt x="27" y="63"/>
                  </a:lnTo>
                  <a:lnTo>
                    <a:pt x="27" y="63"/>
                  </a:lnTo>
                  <a:lnTo>
                    <a:pt x="41" y="63"/>
                  </a:lnTo>
                  <a:lnTo>
                    <a:pt x="53" y="61"/>
                  </a:lnTo>
                  <a:lnTo>
                    <a:pt x="67" y="57"/>
                  </a:lnTo>
                  <a:lnTo>
                    <a:pt x="77" y="52"/>
                  </a:lnTo>
                  <a:lnTo>
                    <a:pt x="77" y="52"/>
                  </a:lnTo>
                  <a:lnTo>
                    <a:pt x="69" y="52"/>
                  </a:lnTo>
                  <a:lnTo>
                    <a:pt x="59" y="52"/>
                  </a:lnTo>
                  <a:lnTo>
                    <a:pt x="39" y="55"/>
                  </a:lnTo>
                  <a:lnTo>
                    <a:pt x="29" y="57"/>
                  </a:lnTo>
                  <a:lnTo>
                    <a:pt x="20" y="57"/>
                  </a:lnTo>
                  <a:lnTo>
                    <a:pt x="10" y="54"/>
                  </a:lnTo>
                  <a:lnTo>
                    <a:pt x="0" y="48"/>
                  </a:lnTo>
                  <a:lnTo>
                    <a:pt x="0" y="48"/>
                  </a:lnTo>
                  <a:lnTo>
                    <a:pt x="18" y="49"/>
                  </a:lnTo>
                  <a:lnTo>
                    <a:pt x="39" y="52"/>
                  </a:lnTo>
                  <a:lnTo>
                    <a:pt x="51" y="54"/>
                  </a:lnTo>
                  <a:lnTo>
                    <a:pt x="61" y="54"/>
                  </a:lnTo>
                  <a:lnTo>
                    <a:pt x="69" y="52"/>
                  </a:lnTo>
                  <a:lnTo>
                    <a:pt x="73" y="49"/>
                  </a:lnTo>
                  <a:lnTo>
                    <a:pt x="73" y="49"/>
                  </a:lnTo>
                  <a:lnTo>
                    <a:pt x="67" y="48"/>
                  </a:lnTo>
                  <a:lnTo>
                    <a:pt x="59" y="49"/>
                  </a:lnTo>
                  <a:lnTo>
                    <a:pt x="41" y="52"/>
                  </a:lnTo>
                  <a:lnTo>
                    <a:pt x="31" y="52"/>
                  </a:lnTo>
                  <a:lnTo>
                    <a:pt x="25" y="51"/>
                  </a:lnTo>
                  <a:lnTo>
                    <a:pt x="21" y="49"/>
                  </a:lnTo>
                  <a:lnTo>
                    <a:pt x="21" y="46"/>
                  </a:lnTo>
                  <a:lnTo>
                    <a:pt x="20" y="44"/>
                  </a:lnTo>
                  <a:lnTo>
                    <a:pt x="21" y="39"/>
                  </a:lnTo>
                  <a:lnTo>
                    <a:pt x="21" y="39"/>
                  </a:lnTo>
                  <a:lnTo>
                    <a:pt x="27" y="42"/>
                  </a:lnTo>
                  <a:lnTo>
                    <a:pt x="33" y="44"/>
                  </a:lnTo>
                  <a:lnTo>
                    <a:pt x="41" y="44"/>
                  </a:lnTo>
                  <a:lnTo>
                    <a:pt x="47" y="44"/>
                  </a:lnTo>
                  <a:lnTo>
                    <a:pt x="55" y="42"/>
                  </a:lnTo>
                  <a:lnTo>
                    <a:pt x="61" y="39"/>
                  </a:lnTo>
                  <a:lnTo>
                    <a:pt x="67" y="36"/>
                  </a:lnTo>
                  <a:lnTo>
                    <a:pt x="71" y="32"/>
                  </a:lnTo>
                  <a:lnTo>
                    <a:pt x="71" y="32"/>
                  </a:lnTo>
                  <a:lnTo>
                    <a:pt x="59" y="38"/>
                  </a:lnTo>
                  <a:lnTo>
                    <a:pt x="47" y="44"/>
                  </a:lnTo>
                  <a:lnTo>
                    <a:pt x="41" y="45"/>
                  </a:lnTo>
                  <a:lnTo>
                    <a:pt x="33" y="46"/>
                  </a:lnTo>
                  <a:lnTo>
                    <a:pt x="27" y="45"/>
                  </a:lnTo>
                  <a:lnTo>
                    <a:pt x="21" y="42"/>
                  </a:lnTo>
                  <a:lnTo>
                    <a:pt x="21" y="42"/>
                  </a:lnTo>
                  <a:lnTo>
                    <a:pt x="16" y="38"/>
                  </a:lnTo>
                  <a:lnTo>
                    <a:pt x="16" y="36"/>
                  </a:lnTo>
                  <a:lnTo>
                    <a:pt x="18" y="35"/>
                  </a:lnTo>
                  <a:lnTo>
                    <a:pt x="21" y="35"/>
                  </a:lnTo>
                  <a:lnTo>
                    <a:pt x="43" y="39"/>
                  </a:lnTo>
                  <a:lnTo>
                    <a:pt x="43" y="39"/>
                  </a:lnTo>
                  <a:lnTo>
                    <a:pt x="47" y="35"/>
                  </a:lnTo>
                  <a:lnTo>
                    <a:pt x="49" y="29"/>
                  </a:lnTo>
                  <a:lnTo>
                    <a:pt x="49" y="29"/>
                  </a:lnTo>
                  <a:lnTo>
                    <a:pt x="45" y="30"/>
                  </a:lnTo>
                  <a:lnTo>
                    <a:pt x="39" y="30"/>
                  </a:lnTo>
                  <a:lnTo>
                    <a:pt x="33" y="29"/>
                  </a:lnTo>
                  <a:lnTo>
                    <a:pt x="29" y="27"/>
                  </a:lnTo>
                  <a:lnTo>
                    <a:pt x="21" y="21"/>
                  </a:lnTo>
                  <a:lnTo>
                    <a:pt x="14" y="15"/>
                  </a:lnTo>
                  <a:lnTo>
                    <a:pt x="14" y="15"/>
                  </a:lnTo>
                  <a:lnTo>
                    <a:pt x="18" y="20"/>
                  </a:lnTo>
                  <a:lnTo>
                    <a:pt x="23" y="24"/>
                  </a:lnTo>
                  <a:lnTo>
                    <a:pt x="29" y="27"/>
                  </a:lnTo>
                  <a:lnTo>
                    <a:pt x="35" y="29"/>
                  </a:lnTo>
                  <a:lnTo>
                    <a:pt x="39" y="27"/>
                  </a:lnTo>
                  <a:lnTo>
                    <a:pt x="45" y="24"/>
                  </a:lnTo>
                  <a:lnTo>
                    <a:pt x="47" y="20"/>
                  </a:lnTo>
                  <a:lnTo>
                    <a:pt x="51" y="14"/>
                  </a:lnTo>
                  <a:lnTo>
                    <a:pt x="51" y="14"/>
                  </a:lnTo>
                  <a:lnTo>
                    <a:pt x="43" y="18"/>
                  </a:lnTo>
                  <a:lnTo>
                    <a:pt x="37" y="21"/>
                  </a:lnTo>
                  <a:lnTo>
                    <a:pt x="37" y="21"/>
                  </a:lnTo>
                  <a:lnTo>
                    <a:pt x="33" y="18"/>
                  </a:lnTo>
                  <a:lnTo>
                    <a:pt x="31" y="14"/>
                  </a:lnTo>
                  <a:lnTo>
                    <a:pt x="29" y="3"/>
                  </a:lnTo>
                  <a:lnTo>
                    <a:pt x="29" y="3"/>
                  </a:lnTo>
                  <a:lnTo>
                    <a:pt x="27" y="9"/>
                  </a:lnTo>
                  <a:lnTo>
                    <a:pt x="27" y="14"/>
                  </a:lnTo>
                  <a:lnTo>
                    <a:pt x="29" y="18"/>
                  </a:lnTo>
                  <a:lnTo>
                    <a:pt x="31" y="21"/>
                  </a:lnTo>
                  <a:lnTo>
                    <a:pt x="31" y="21"/>
                  </a:lnTo>
                  <a:lnTo>
                    <a:pt x="37" y="11"/>
                  </a:lnTo>
                  <a:lnTo>
                    <a:pt x="41" y="0"/>
                  </a:lnTo>
                  <a:lnTo>
                    <a:pt x="41" y="0"/>
                  </a:lnTo>
                  <a:lnTo>
                    <a:pt x="43" y="11"/>
                  </a:lnTo>
                  <a:lnTo>
                    <a:pt x="43" y="21"/>
                  </a:lnTo>
                  <a:lnTo>
                    <a:pt x="39" y="7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1" name="Freeform 41"/>
            <p:cNvSpPr>
              <a:spLocks/>
            </p:cNvSpPr>
            <p:nvPr/>
          </p:nvSpPr>
          <p:spPr bwMode="auto">
            <a:xfrm>
              <a:off x="5211" y="1109"/>
              <a:ext cx="77" cy="76"/>
            </a:xfrm>
            <a:custGeom>
              <a:avLst/>
              <a:gdLst>
                <a:gd name="T0" fmla="*/ 45 w 77"/>
                <a:gd name="T1" fmla="*/ 69 h 78"/>
                <a:gd name="T2" fmla="*/ 61 w 77"/>
                <a:gd name="T3" fmla="*/ 66 h 78"/>
                <a:gd name="T4" fmla="*/ 73 w 77"/>
                <a:gd name="T5" fmla="*/ 58 h 78"/>
                <a:gd name="T6" fmla="*/ 53 w 77"/>
                <a:gd name="T7" fmla="*/ 63 h 78"/>
                <a:gd name="T8" fmla="*/ 25 w 77"/>
                <a:gd name="T9" fmla="*/ 67 h 78"/>
                <a:gd name="T10" fmla="*/ 8 w 77"/>
                <a:gd name="T11" fmla="*/ 61 h 78"/>
                <a:gd name="T12" fmla="*/ 2 w 77"/>
                <a:gd name="T13" fmla="*/ 55 h 78"/>
                <a:gd name="T14" fmla="*/ 16 w 77"/>
                <a:gd name="T15" fmla="*/ 58 h 78"/>
                <a:gd name="T16" fmla="*/ 27 w 77"/>
                <a:gd name="T17" fmla="*/ 63 h 78"/>
                <a:gd name="T18" fmla="*/ 41 w 77"/>
                <a:gd name="T19" fmla="*/ 63 h 78"/>
                <a:gd name="T20" fmla="*/ 67 w 77"/>
                <a:gd name="T21" fmla="*/ 57 h 78"/>
                <a:gd name="T22" fmla="*/ 77 w 77"/>
                <a:gd name="T23" fmla="*/ 52 h 78"/>
                <a:gd name="T24" fmla="*/ 59 w 77"/>
                <a:gd name="T25" fmla="*/ 52 h 78"/>
                <a:gd name="T26" fmla="*/ 29 w 77"/>
                <a:gd name="T27" fmla="*/ 57 h 78"/>
                <a:gd name="T28" fmla="*/ 10 w 77"/>
                <a:gd name="T29" fmla="*/ 54 h 78"/>
                <a:gd name="T30" fmla="*/ 0 w 77"/>
                <a:gd name="T31" fmla="*/ 48 h 78"/>
                <a:gd name="T32" fmla="*/ 39 w 77"/>
                <a:gd name="T33" fmla="*/ 52 h 78"/>
                <a:gd name="T34" fmla="*/ 61 w 77"/>
                <a:gd name="T35" fmla="*/ 54 h 78"/>
                <a:gd name="T36" fmla="*/ 73 w 77"/>
                <a:gd name="T37" fmla="*/ 49 h 78"/>
                <a:gd name="T38" fmla="*/ 67 w 77"/>
                <a:gd name="T39" fmla="*/ 48 h 78"/>
                <a:gd name="T40" fmla="*/ 41 w 77"/>
                <a:gd name="T41" fmla="*/ 52 h 78"/>
                <a:gd name="T42" fmla="*/ 25 w 77"/>
                <a:gd name="T43" fmla="*/ 51 h 78"/>
                <a:gd name="T44" fmla="*/ 21 w 77"/>
                <a:gd name="T45" fmla="*/ 46 h 78"/>
                <a:gd name="T46" fmla="*/ 21 w 77"/>
                <a:gd name="T47" fmla="*/ 39 h 78"/>
                <a:gd name="T48" fmla="*/ 27 w 77"/>
                <a:gd name="T49" fmla="*/ 42 h 78"/>
                <a:gd name="T50" fmla="*/ 41 w 77"/>
                <a:gd name="T51" fmla="*/ 44 h 78"/>
                <a:gd name="T52" fmla="*/ 55 w 77"/>
                <a:gd name="T53" fmla="*/ 42 h 78"/>
                <a:gd name="T54" fmla="*/ 67 w 77"/>
                <a:gd name="T55" fmla="*/ 36 h 78"/>
                <a:gd name="T56" fmla="*/ 71 w 77"/>
                <a:gd name="T57" fmla="*/ 32 h 78"/>
                <a:gd name="T58" fmla="*/ 47 w 77"/>
                <a:gd name="T59" fmla="*/ 44 h 78"/>
                <a:gd name="T60" fmla="*/ 33 w 77"/>
                <a:gd name="T61" fmla="*/ 46 h 78"/>
                <a:gd name="T62" fmla="*/ 21 w 77"/>
                <a:gd name="T63" fmla="*/ 42 h 78"/>
                <a:gd name="T64" fmla="*/ 16 w 77"/>
                <a:gd name="T65" fmla="*/ 38 h 78"/>
                <a:gd name="T66" fmla="*/ 18 w 77"/>
                <a:gd name="T67" fmla="*/ 35 h 78"/>
                <a:gd name="T68" fmla="*/ 43 w 77"/>
                <a:gd name="T69" fmla="*/ 39 h 78"/>
                <a:gd name="T70" fmla="*/ 47 w 77"/>
                <a:gd name="T71" fmla="*/ 35 h 78"/>
                <a:gd name="T72" fmla="*/ 49 w 77"/>
                <a:gd name="T73" fmla="*/ 29 h 78"/>
                <a:gd name="T74" fmla="*/ 39 w 77"/>
                <a:gd name="T75" fmla="*/ 30 h 78"/>
                <a:gd name="T76" fmla="*/ 29 w 77"/>
                <a:gd name="T77" fmla="*/ 27 h 78"/>
                <a:gd name="T78" fmla="*/ 14 w 77"/>
                <a:gd name="T79" fmla="*/ 15 h 78"/>
                <a:gd name="T80" fmla="*/ 18 w 77"/>
                <a:gd name="T81" fmla="*/ 20 h 78"/>
                <a:gd name="T82" fmla="*/ 29 w 77"/>
                <a:gd name="T83" fmla="*/ 27 h 78"/>
                <a:gd name="T84" fmla="*/ 39 w 77"/>
                <a:gd name="T85" fmla="*/ 27 h 78"/>
                <a:gd name="T86" fmla="*/ 47 w 77"/>
                <a:gd name="T87" fmla="*/ 20 h 78"/>
                <a:gd name="T88" fmla="*/ 51 w 77"/>
                <a:gd name="T89" fmla="*/ 14 h 78"/>
                <a:gd name="T90" fmla="*/ 37 w 77"/>
                <a:gd name="T91" fmla="*/ 21 h 78"/>
                <a:gd name="T92" fmla="*/ 33 w 77"/>
                <a:gd name="T93" fmla="*/ 18 h 78"/>
                <a:gd name="T94" fmla="*/ 29 w 77"/>
                <a:gd name="T95" fmla="*/ 3 h 78"/>
                <a:gd name="T96" fmla="*/ 27 w 77"/>
                <a:gd name="T97" fmla="*/ 9 h 78"/>
                <a:gd name="T98" fmla="*/ 29 w 77"/>
                <a:gd name="T99" fmla="*/ 18 h 78"/>
                <a:gd name="T100" fmla="*/ 31 w 77"/>
                <a:gd name="T101" fmla="*/ 21 h 78"/>
                <a:gd name="T102" fmla="*/ 41 w 77"/>
                <a:gd name="T103" fmla="*/ 0 h 78"/>
                <a:gd name="T104" fmla="*/ 43 w 77"/>
                <a:gd name="T10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78">
                  <a:moveTo>
                    <a:pt x="39" y="78"/>
                  </a:moveTo>
                  <a:lnTo>
                    <a:pt x="45" y="69"/>
                  </a:lnTo>
                  <a:lnTo>
                    <a:pt x="45" y="69"/>
                  </a:lnTo>
                  <a:lnTo>
                    <a:pt x="61" y="66"/>
                  </a:lnTo>
                  <a:lnTo>
                    <a:pt x="67" y="63"/>
                  </a:lnTo>
                  <a:lnTo>
                    <a:pt x="73" y="58"/>
                  </a:lnTo>
                  <a:lnTo>
                    <a:pt x="73" y="58"/>
                  </a:lnTo>
                  <a:lnTo>
                    <a:pt x="53" y="63"/>
                  </a:lnTo>
                  <a:lnTo>
                    <a:pt x="33" y="66"/>
                  </a:lnTo>
                  <a:lnTo>
                    <a:pt x="25" y="67"/>
                  </a:lnTo>
                  <a:lnTo>
                    <a:pt x="16" y="66"/>
                  </a:lnTo>
                  <a:lnTo>
                    <a:pt x="8" y="61"/>
                  </a:lnTo>
                  <a:lnTo>
                    <a:pt x="2" y="55"/>
                  </a:lnTo>
                  <a:lnTo>
                    <a:pt x="2" y="55"/>
                  </a:lnTo>
                  <a:lnTo>
                    <a:pt x="10" y="55"/>
                  </a:lnTo>
                  <a:lnTo>
                    <a:pt x="16" y="58"/>
                  </a:lnTo>
                  <a:lnTo>
                    <a:pt x="21" y="60"/>
                  </a:lnTo>
                  <a:lnTo>
                    <a:pt x="27" y="63"/>
                  </a:lnTo>
                  <a:lnTo>
                    <a:pt x="27" y="63"/>
                  </a:lnTo>
                  <a:lnTo>
                    <a:pt x="41" y="63"/>
                  </a:lnTo>
                  <a:lnTo>
                    <a:pt x="53" y="61"/>
                  </a:lnTo>
                  <a:lnTo>
                    <a:pt x="67" y="57"/>
                  </a:lnTo>
                  <a:lnTo>
                    <a:pt x="77" y="52"/>
                  </a:lnTo>
                  <a:lnTo>
                    <a:pt x="77" y="52"/>
                  </a:lnTo>
                  <a:lnTo>
                    <a:pt x="69" y="52"/>
                  </a:lnTo>
                  <a:lnTo>
                    <a:pt x="59" y="52"/>
                  </a:lnTo>
                  <a:lnTo>
                    <a:pt x="39" y="55"/>
                  </a:lnTo>
                  <a:lnTo>
                    <a:pt x="29" y="57"/>
                  </a:lnTo>
                  <a:lnTo>
                    <a:pt x="20" y="57"/>
                  </a:lnTo>
                  <a:lnTo>
                    <a:pt x="10" y="54"/>
                  </a:lnTo>
                  <a:lnTo>
                    <a:pt x="0" y="48"/>
                  </a:lnTo>
                  <a:lnTo>
                    <a:pt x="0" y="48"/>
                  </a:lnTo>
                  <a:lnTo>
                    <a:pt x="18" y="49"/>
                  </a:lnTo>
                  <a:lnTo>
                    <a:pt x="39" y="52"/>
                  </a:lnTo>
                  <a:lnTo>
                    <a:pt x="51" y="54"/>
                  </a:lnTo>
                  <a:lnTo>
                    <a:pt x="61" y="54"/>
                  </a:lnTo>
                  <a:lnTo>
                    <a:pt x="69" y="52"/>
                  </a:lnTo>
                  <a:lnTo>
                    <a:pt x="73" y="49"/>
                  </a:lnTo>
                  <a:lnTo>
                    <a:pt x="73" y="49"/>
                  </a:lnTo>
                  <a:lnTo>
                    <a:pt x="67" y="48"/>
                  </a:lnTo>
                  <a:lnTo>
                    <a:pt x="59" y="49"/>
                  </a:lnTo>
                  <a:lnTo>
                    <a:pt x="41" y="52"/>
                  </a:lnTo>
                  <a:lnTo>
                    <a:pt x="31" y="52"/>
                  </a:lnTo>
                  <a:lnTo>
                    <a:pt x="25" y="51"/>
                  </a:lnTo>
                  <a:lnTo>
                    <a:pt x="21" y="49"/>
                  </a:lnTo>
                  <a:lnTo>
                    <a:pt x="21" y="46"/>
                  </a:lnTo>
                  <a:lnTo>
                    <a:pt x="20" y="44"/>
                  </a:lnTo>
                  <a:lnTo>
                    <a:pt x="21" y="39"/>
                  </a:lnTo>
                  <a:lnTo>
                    <a:pt x="21" y="39"/>
                  </a:lnTo>
                  <a:lnTo>
                    <a:pt x="27" y="42"/>
                  </a:lnTo>
                  <a:lnTo>
                    <a:pt x="33" y="44"/>
                  </a:lnTo>
                  <a:lnTo>
                    <a:pt x="41" y="44"/>
                  </a:lnTo>
                  <a:lnTo>
                    <a:pt x="47" y="44"/>
                  </a:lnTo>
                  <a:lnTo>
                    <a:pt x="55" y="42"/>
                  </a:lnTo>
                  <a:lnTo>
                    <a:pt x="61" y="39"/>
                  </a:lnTo>
                  <a:lnTo>
                    <a:pt x="67" y="36"/>
                  </a:lnTo>
                  <a:lnTo>
                    <a:pt x="71" y="32"/>
                  </a:lnTo>
                  <a:lnTo>
                    <a:pt x="71" y="32"/>
                  </a:lnTo>
                  <a:lnTo>
                    <a:pt x="59" y="38"/>
                  </a:lnTo>
                  <a:lnTo>
                    <a:pt x="47" y="44"/>
                  </a:lnTo>
                  <a:lnTo>
                    <a:pt x="41" y="45"/>
                  </a:lnTo>
                  <a:lnTo>
                    <a:pt x="33" y="46"/>
                  </a:lnTo>
                  <a:lnTo>
                    <a:pt x="27" y="45"/>
                  </a:lnTo>
                  <a:lnTo>
                    <a:pt x="21" y="42"/>
                  </a:lnTo>
                  <a:lnTo>
                    <a:pt x="21" y="42"/>
                  </a:lnTo>
                  <a:lnTo>
                    <a:pt x="16" y="38"/>
                  </a:lnTo>
                  <a:lnTo>
                    <a:pt x="16" y="36"/>
                  </a:lnTo>
                  <a:lnTo>
                    <a:pt x="18" y="35"/>
                  </a:lnTo>
                  <a:lnTo>
                    <a:pt x="21" y="35"/>
                  </a:lnTo>
                  <a:lnTo>
                    <a:pt x="43" y="39"/>
                  </a:lnTo>
                  <a:lnTo>
                    <a:pt x="43" y="39"/>
                  </a:lnTo>
                  <a:lnTo>
                    <a:pt x="47" y="35"/>
                  </a:lnTo>
                  <a:lnTo>
                    <a:pt x="49" y="29"/>
                  </a:lnTo>
                  <a:lnTo>
                    <a:pt x="49" y="29"/>
                  </a:lnTo>
                  <a:lnTo>
                    <a:pt x="45" y="30"/>
                  </a:lnTo>
                  <a:lnTo>
                    <a:pt x="39" y="30"/>
                  </a:lnTo>
                  <a:lnTo>
                    <a:pt x="33" y="29"/>
                  </a:lnTo>
                  <a:lnTo>
                    <a:pt x="29" y="27"/>
                  </a:lnTo>
                  <a:lnTo>
                    <a:pt x="21" y="21"/>
                  </a:lnTo>
                  <a:lnTo>
                    <a:pt x="14" y="15"/>
                  </a:lnTo>
                  <a:lnTo>
                    <a:pt x="14" y="15"/>
                  </a:lnTo>
                  <a:lnTo>
                    <a:pt x="18" y="20"/>
                  </a:lnTo>
                  <a:lnTo>
                    <a:pt x="23" y="24"/>
                  </a:lnTo>
                  <a:lnTo>
                    <a:pt x="29" y="27"/>
                  </a:lnTo>
                  <a:lnTo>
                    <a:pt x="35" y="29"/>
                  </a:lnTo>
                  <a:lnTo>
                    <a:pt x="39" y="27"/>
                  </a:lnTo>
                  <a:lnTo>
                    <a:pt x="45" y="24"/>
                  </a:lnTo>
                  <a:lnTo>
                    <a:pt x="47" y="20"/>
                  </a:lnTo>
                  <a:lnTo>
                    <a:pt x="51" y="14"/>
                  </a:lnTo>
                  <a:lnTo>
                    <a:pt x="51" y="14"/>
                  </a:lnTo>
                  <a:lnTo>
                    <a:pt x="43" y="18"/>
                  </a:lnTo>
                  <a:lnTo>
                    <a:pt x="37" y="21"/>
                  </a:lnTo>
                  <a:lnTo>
                    <a:pt x="37" y="21"/>
                  </a:lnTo>
                  <a:lnTo>
                    <a:pt x="33" y="18"/>
                  </a:lnTo>
                  <a:lnTo>
                    <a:pt x="31" y="14"/>
                  </a:lnTo>
                  <a:lnTo>
                    <a:pt x="29" y="3"/>
                  </a:lnTo>
                  <a:lnTo>
                    <a:pt x="29" y="3"/>
                  </a:lnTo>
                  <a:lnTo>
                    <a:pt x="27" y="9"/>
                  </a:lnTo>
                  <a:lnTo>
                    <a:pt x="27" y="14"/>
                  </a:lnTo>
                  <a:lnTo>
                    <a:pt x="29" y="18"/>
                  </a:lnTo>
                  <a:lnTo>
                    <a:pt x="31" y="21"/>
                  </a:lnTo>
                  <a:lnTo>
                    <a:pt x="31" y="21"/>
                  </a:lnTo>
                  <a:lnTo>
                    <a:pt x="37" y="11"/>
                  </a:lnTo>
                  <a:lnTo>
                    <a:pt x="41" y="0"/>
                  </a:lnTo>
                  <a:lnTo>
                    <a:pt x="41" y="0"/>
                  </a:lnTo>
                  <a:lnTo>
                    <a:pt x="43" y="11"/>
                  </a:lnTo>
                  <a:lnTo>
                    <a:pt x="43" y="21"/>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2" name="Freeform 42"/>
            <p:cNvSpPr>
              <a:spLocks/>
            </p:cNvSpPr>
            <p:nvPr/>
          </p:nvSpPr>
          <p:spPr bwMode="auto">
            <a:xfrm>
              <a:off x="5393"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 name="Line 43"/>
            <p:cNvSpPr>
              <a:spLocks noChangeShapeType="1"/>
            </p:cNvSpPr>
            <p:nvPr/>
          </p:nvSpPr>
          <p:spPr bwMode="auto">
            <a:xfrm flipV="1">
              <a:off x="5393"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 name="Freeform 44"/>
            <p:cNvSpPr>
              <a:spLocks/>
            </p:cNvSpPr>
            <p:nvPr/>
          </p:nvSpPr>
          <p:spPr bwMode="auto">
            <a:xfrm>
              <a:off x="5339" y="1075"/>
              <a:ext cx="108"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7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7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7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7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6" y="12"/>
                  </a:lnTo>
                  <a:lnTo>
                    <a:pt x="36"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5" name="Freeform 45"/>
            <p:cNvSpPr>
              <a:spLocks/>
            </p:cNvSpPr>
            <p:nvPr/>
          </p:nvSpPr>
          <p:spPr bwMode="auto">
            <a:xfrm>
              <a:off x="5339" y="1075"/>
              <a:ext cx="108"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7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7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7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7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6" y="12"/>
                  </a:lnTo>
                  <a:lnTo>
                    <a:pt x="36"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6" name="Freeform 46"/>
            <p:cNvSpPr>
              <a:spLocks/>
            </p:cNvSpPr>
            <p:nvPr/>
          </p:nvSpPr>
          <p:spPr bwMode="auto">
            <a:xfrm>
              <a:off x="5536" y="1060"/>
              <a:ext cx="1" cy="135"/>
            </a:xfrm>
            <a:custGeom>
              <a:avLst/>
              <a:gdLst>
                <a:gd name="T0" fmla="*/ 138 h 138"/>
                <a:gd name="T1" fmla="*/ 0 h 138"/>
                <a:gd name="T2" fmla="*/ 138 h 138"/>
              </a:gdLst>
              <a:ahLst/>
              <a:cxnLst>
                <a:cxn ang="0">
                  <a:pos x="0" y="T0"/>
                </a:cxn>
                <a:cxn ang="0">
                  <a:pos x="0" y="T1"/>
                </a:cxn>
                <a:cxn ang="0">
                  <a:pos x="0" y="T2"/>
                </a:cxn>
              </a:cxnLst>
              <a:rect l="0" t="0" r="r" b="b"/>
              <a:pathLst>
                <a:path h="138">
                  <a:moveTo>
                    <a:pt x="0" y="138"/>
                  </a:moveTo>
                  <a:lnTo>
                    <a:pt x="0" y="0"/>
                  </a:lnTo>
                  <a:lnTo>
                    <a:pt x="0" y="13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7" name="Line 47"/>
            <p:cNvSpPr>
              <a:spLocks noChangeShapeType="1"/>
            </p:cNvSpPr>
            <p:nvPr/>
          </p:nvSpPr>
          <p:spPr bwMode="auto">
            <a:xfrm flipV="1">
              <a:off x="5536" y="1060"/>
              <a:ext cx="1" cy="135"/>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Freeform 48"/>
            <p:cNvSpPr>
              <a:spLocks/>
            </p:cNvSpPr>
            <p:nvPr/>
          </p:nvSpPr>
          <p:spPr bwMode="auto">
            <a:xfrm>
              <a:off x="5458" y="1025"/>
              <a:ext cx="153" cy="149"/>
            </a:xfrm>
            <a:custGeom>
              <a:avLst/>
              <a:gdLst>
                <a:gd name="T0" fmla="*/ 89 w 152"/>
                <a:gd name="T1" fmla="*/ 135 h 153"/>
                <a:gd name="T2" fmla="*/ 138 w 152"/>
                <a:gd name="T3" fmla="*/ 121 h 153"/>
                <a:gd name="T4" fmla="*/ 125 w 152"/>
                <a:gd name="T5" fmla="*/ 119 h 153"/>
                <a:gd name="T6" fmla="*/ 67 w 152"/>
                <a:gd name="T7" fmla="*/ 131 h 153"/>
                <a:gd name="T8" fmla="*/ 32 w 152"/>
                <a:gd name="T9" fmla="*/ 128 h 153"/>
                <a:gd name="T10" fmla="*/ 10 w 152"/>
                <a:gd name="T11" fmla="*/ 115 h 153"/>
                <a:gd name="T12" fmla="*/ 10 w 152"/>
                <a:gd name="T13" fmla="*/ 107 h 153"/>
                <a:gd name="T14" fmla="*/ 42 w 152"/>
                <a:gd name="T15" fmla="*/ 119 h 153"/>
                <a:gd name="T16" fmla="*/ 67 w 152"/>
                <a:gd name="T17" fmla="*/ 125 h 153"/>
                <a:gd name="T18" fmla="*/ 107 w 152"/>
                <a:gd name="T19" fmla="*/ 121 h 153"/>
                <a:gd name="T20" fmla="*/ 152 w 152"/>
                <a:gd name="T21" fmla="*/ 104 h 153"/>
                <a:gd name="T22" fmla="*/ 115 w 152"/>
                <a:gd name="T23" fmla="*/ 103 h 153"/>
                <a:gd name="T24" fmla="*/ 48 w 152"/>
                <a:gd name="T25" fmla="*/ 112 h 153"/>
                <a:gd name="T26" fmla="*/ 20 w 152"/>
                <a:gd name="T27" fmla="*/ 104 h 153"/>
                <a:gd name="T28" fmla="*/ 0 w 152"/>
                <a:gd name="T29" fmla="*/ 94 h 153"/>
                <a:gd name="T30" fmla="*/ 101 w 152"/>
                <a:gd name="T31" fmla="*/ 106 h 153"/>
                <a:gd name="T32" fmla="*/ 134 w 152"/>
                <a:gd name="T33" fmla="*/ 103 h 153"/>
                <a:gd name="T34" fmla="*/ 144 w 152"/>
                <a:gd name="T35" fmla="*/ 97 h 153"/>
                <a:gd name="T36" fmla="*/ 119 w 152"/>
                <a:gd name="T37" fmla="*/ 97 h 153"/>
                <a:gd name="T38" fmla="*/ 56 w 152"/>
                <a:gd name="T39" fmla="*/ 101 h 153"/>
                <a:gd name="T40" fmla="*/ 42 w 152"/>
                <a:gd name="T41" fmla="*/ 91 h 153"/>
                <a:gd name="T42" fmla="*/ 42 w 152"/>
                <a:gd name="T43" fmla="*/ 76 h 153"/>
                <a:gd name="T44" fmla="*/ 79 w 152"/>
                <a:gd name="T45" fmla="*/ 85 h 153"/>
                <a:gd name="T46" fmla="*/ 119 w 152"/>
                <a:gd name="T47" fmla="*/ 76 h 153"/>
                <a:gd name="T48" fmla="*/ 140 w 152"/>
                <a:gd name="T49" fmla="*/ 63 h 153"/>
                <a:gd name="T50" fmla="*/ 91 w 152"/>
                <a:gd name="T51" fmla="*/ 85 h 153"/>
                <a:gd name="T52" fmla="*/ 62 w 152"/>
                <a:gd name="T53" fmla="*/ 89 h 153"/>
                <a:gd name="T54" fmla="*/ 42 w 152"/>
                <a:gd name="T55" fmla="*/ 82 h 153"/>
                <a:gd name="T56" fmla="*/ 30 w 152"/>
                <a:gd name="T57" fmla="*/ 72 h 153"/>
                <a:gd name="T58" fmla="*/ 34 w 152"/>
                <a:gd name="T59" fmla="*/ 69 h 153"/>
                <a:gd name="T60" fmla="*/ 83 w 152"/>
                <a:gd name="T61" fmla="*/ 78 h 153"/>
                <a:gd name="T62" fmla="*/ 97 w 152"/>
                <a:gd name="T63" fmla="*/ 61 h 153"/>
                <a:gd name="T64" fmla="*/ 87 w 152"/>
                <a:gd name="T65" fmla="*/ 58 h 153"/>
                <a:gd name="T66" fmla="*/ 58 w 152"/>
                <a:gd name="T67" fmla="*/ 52 h 153"/>
                <a:gd name="T68" fmla="*/ 26 w 152"/>
                <a:gd name="T69" fmla="*/ 29 h 153"/>
                <a:gd name="T70" fmla="*/ 46 w 152"/>
                <a:gd name="T71" fmla="*/ 48 h 153"/>
                <a:gd name="T72" fmla="*/ 79 w 152"/>
                <a:gd name="T73" fmla="*/ 52 h 153"/>
                <a:gd name="T74" fmla="*/ 99 w 152"/>
                <a:gd name="T75" fmla="*/ 27 h 153"/>
                <a:gd name="T76" fmla="*/ 87 w 152"/>
                <a:gd name="T77" fmla="*/ 35 h 153"/>
                <a:gd name="T78" fmla="*/ 65 w 152"/>
                <a:gd name="T79" fmla="*/ 35 h 153"/>
                <a:gd name="T80" fmla="*/ 56 w 152"/>
                <a:gd name="T81" fmla="*/ 6 h 153"/>
                <a:gd name="T82" fmla="*/ 56 w 152"/>
                <a:gd name="T83" fmla="*/ 36 h 153"/>
                <a:gd name="T84" fmla="*/ 69 w 152"/>
                <a:gd name="T85" fmla="*/ 33 h 153"/>
                <a:gd name="T86" fmla="*/ 81 w 152"/>
                <a:gd name="T87" fmla="*/ 0 h 153"/>
                <a:gd name="T88" fmla="*/ 87 w 152"/>
                <a:gd name="T89" fmla="*/ 4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153">
                  <a:moveTo>
                    <a:pt x="77" y="153"/>
                  </a:moveTo>
                  <a:lnTo>
                    <a:pt x="89" y="135"/>
                  </a:lnTo>
                  <a:lnTo>
                    <a:pt x="89" y="135"/>
                  </a:lnTo>
                  <a:lnTo>
                    <a:pt x="119" y="128"/>
                  </a:lnTo>
                  <a:lnTo>
                    <a:pt x="133" y="124"/>
                  </a:lnTo>
                  <a:lnTo>
                    <a:pt x="138" y="121"/>
                  </a:lnTo>
                  <a:lnTo>
                    <a:pt x="142" y="116"/>
                  </a:lnTo>
                  <a:lnTo>
                    <a:pt x="142" y="116"/>
                  </a:lnTo>
                  <a:lnTo>
                    <a:pt x="125" y="119"/>
                  </a:lnTo>
                  <a:lnTo>
                    <a:pt x="105" y="124"/>
                  </a:lnTo>
                  <a:lnTo>
                    <a:pt x="87" y="128"/>
                  </a:lnTo>
                  <a:lnTo>
                    <a:pt x="67" y="131"/>
                  </a:lnTo>
                  <a:lnTo>
                    <a:pt x="50" y="131"/>
                  </a:lnTo>
                  <a:lnTo>
                    <a:pt x="40" y="131"/>
                  </a:lnTo>
                  <a:lnTo>
                    <a:pt x="32" y="128"/>
                  </a:lnTo>
                  <a:lnTo>
                    <a:pt x="24" y="125"/>
                  </a:lnTo>
                  <a:lnTo>
                    <a:pt x="16" y="121"/>
                  </a:lnTo>
                  <a:lnTo>
                    <a:pt x="10" y="115"/>
                  </a:lnTo>
                  <a:lnTo>
                    <a:pt x="2" y="107"/>
                  </a:lnTo>
                  <a:lnTo>
                    <a:pt x="2" y="107"/>
                  </a:lnTo>
                  <a:lnTo>
                    <a:pt x="10" y="107"/>
                  </a:lnTo>
                  <a:lnTo>
                    <a:pt x="16" y="109"/>
                  </a:lnTo>
                  <a:lnTo>
                    <a:pt x="30" y="113"/>
                  </a:lnTo>
                  <a:lnTo>
                    <a:pt x="42" y="119"/>
                  </a:lnTo>
                  <a:lnTo>
                    <a:pt x="56" y="124"/>
                  </a:lnTo>
                  <a:lnTo>
                    <a:pt x="56" y="124"/>
                  </a:lnTo>
                  <a:lnTo>
                    <a:pt x="67" y="125"/>
                  </a:lnTo>
                  <a:lnTo>
                    <a:pt x="81" y="125"/>
                  </a:lnTo>
                  <a:lnTo>
                    <a:pt x="93" y="124"/>
                  </a:lnTo>
                  <a:lnTo>
                    <a:pt x="107" y="121"/>
                  </a:lnTo>
                  <a:lnTo>
                    <a:pt x="131" y="113"/>
                  </a:lnTo>
                  <a:lnTo>
                    <a:pt x="152" y="104"/>
                  </a:lnTo>
                  <a:lnTo>
                    <a:pt x="152" y="104"/>
                  </a:lnTo>
                  <a:lnTo>
                    <a:pt x="144" y="103"/>
                  </a:lnTo>
                  <a:lnTo>
                    <a:pt x="134" y="101"/>
                  </a:lnTo>
                  <a:lnTo>
                    <a:pt x="115" y="103"/>
                  </a:lnTo>
                  <a:lnTo>
                    <a:pt x="77" y="110"/>
                  </a:lnTo>
                  <a:lnTo>
                    <a:pt x="58" y="112"/>
                  </a:lnTo>
                  <a:lnTo>
                    <a:pt x="48" y="112"/>
                  </a:lnTo>
                  <a:lnTo>
                    <a:pt x="38" y="110"/>
                  </a:lnTo>
                  <a:lnTo>
                    <a:pt x="28" y="109"/>
                  </a:lnTo>
                  <a:lnTo>
                    <a:pt x="20" y="104"/>
                  </a:lnTo>
                  <a:lnTo>
                    <a:pt x="10" y="100"/>
                  </a:lnTo>
                  <a:lnTo>
                    <a:pt x="0" y="94"/>
                  </a:lnTo>
                  <a:lnTo>
                    <a:pt x="0" y="94"/>
                  </a:lnTo>
                  <a:lnTo>
                    <a:pt x="34" y="98"/>
                  </a:lnTo>
                  <a:lnTo>
                    <a:pt x="77" y="104"/>
                  </a:lnTo>
                  <a:lnTo>
                    <a:pt x="101" y="106"/>
                  </a:lnTo>
                  <a:lnTo>
                    <a:pt x="121" y="106"/>
                  </a:lnTo>
                  <a:lnTo>
                    <a:pt x="129" y="104"/>
                  </a:lnTo>
                  <a:lnTo>
                    <a:pt x="134" y="103"/>
                  </a:lnTo>
                  <a:lnTo>
                    <a:pt x="140" y="100"/>
                  </a:lnTo>
                  <a:lnTo>
                    <a:pt x="144" y="97"/>
                  </a:lnTo>
                  <a:lnTo>
                    <a:pt x="144" y="97"/>
                  </a:lnTo>
                  <a:lnTo>
                    <a:pt x="140" y="95"/>
                  </a:lnTo>
                  <a:lnTo>
                    <a:pt x="134" y="95"/>
                  </a:lnTo>
                  <a:lnTo>
                    <a:pt x="119" y="97"/>
                  </a:lnTo>
                  <a:lnTo>
                    <a:pt x="79" y="103"/>
                  </a:lnTo>
                  <a:lnTo>
                    <a:pt x="62" y="103"/>
                  </a:lnTo>
                  <a:lnTo>
                    <a:pt x="56" y="101"/>
                  </a:lnTo>
                  <a:lnTo>
                    <a:pt x="48" y="100"/>
                  </a:lnTo>
                  <a:lnTo>
                    <a:pt x="44" y="95"/>
                  </a:lnTo>
                  <a:lnTo>
                    <a:pt x="42" y="91"/>
                  </a:lnTo>
                  <a:lnTo>
                    <a:pt x="40" y="85"/>
                  </a:lnTo>
                  <a:lnTo>
                    <a:pt x="42" y="76"/>
                  </a:lnTo>
                  <a:lnTo>
                    <a:pt x="42" y="76"/>
                  </a:lnTo>
                  <a:lnTo>
                    <a:pt x="54" y="82"/>
                  </a:lnTo>
                  <a:lnTo>
                    <a:pt x="65" y="85"/>
                  </a:lnTo>
                  <a:lnTo>
                    <a:pt x="79" y="85"/>
                  </a:lnTo>
                  <a:lnTo>
                    <a:pt x="93" y="84"/>
                  </a:lnTo>
                  <a:lnTo>
                    <a:pt x="107" y="81"/>
                  </a:lnTo>
                  <a:lnTo>
                    <a:pt x="119" y="76"/>
                  </a:lnTo>
                  <a:lnTo>
                    <a:pt x="131" y="70"/>
                  </a:lnTo>
                  <a:lnTo>
                    <a:pt x="140" y="63"/>
                  </a:lnTo>
                  <a:lnTo>
                    <a:pt x="140" y="63"/>
                  </a:lnTo>
                  <a:lnTo>
                    <a:pt x="129" y="67"/>
                  </a:lnTo>
                  <a:lnTo>
                    <a:pt x="117" y="73"/>
                  </a:lnTo>
                  <a:lnTo>
                    <a:pt x="91" y="85"/>
                  </a:lnTo>
                  <a:lnTo>
                    <a:pt x="79" y="88"/>
                  </a:lnTo>
                  <a:lnTo>
                    <a:pt x="67" y="91"/>
                  </a:lnTo>
                  <a:lnTo>
                    <a:pt x="62" y="89"/>
                  </a:lnTo>
                  <a:lnTo>
                    <a:pt x="54" y="88"/>
                  </a:lnTo>
                  <a:lnTo>
                    <a:pt x="48" y="86"/>
                  </a:lnTo>
                  <a:lnTo>
                    <a:pt x="42" y="82"/>
                  </a:lnTo>
                  <a:lnTo>
                    <a:pt x="42" y="82"/>
                  </a:lnTo>
                  <a:lnTo>
                    <a:pt x="32" y="75"/>
                  </a:lnTo>
                  <a:lnTo>
                    <a:pt x="30" y="72"/>
                  </a:lnTo>
                  <a:lnTo>
                    <a:pt x="30" y="70"/>
                  </a:lnTo>
                  <a:lnTo>
                    <a:pt x="32" y="69"/>
                  </a:lnTo>
                  <a:lnTo>
                    <a:pt x="34" y="69"/>
                  </a:lnTo>
                  <a:lnTo>
                    <a:pt x="42" y="69"/>
                  </a:lnTo>
                  <a:lnTo>
                    <a:pt x="65" y="73"/>
                  </a:lnTo>
                  <a:lnTo>
                    <a:pt x="83" y="78"/>
                  </a:lnTo>
                  <a:lnTo>
                    <a:pt x="83" y="78"/>
                  </a:lnTo>
                  <a:lnTo>
                    <a:pt x="93" y="67"/>
                  </a:lnTo>
                  <a:lnTo>
                    <a:pt x="97" y="61"/>
                  </a:lnTo>
                  <a:lnTo>
                    <a:pt x="99" y="55"/>
                  </a:lnTo>
                  <a:lnTo>
                    <a:pt x="99" y="55"/>
                  </a:lnTo>
                  <a:lnTo>
                    <a:pt x="87" y="58"/>
                  </a:lnTo>
                  <a:lnTo>
                    <a:pt x="77" y="58"/>
                  </a:lnTo>
                  <a:lnTo>
                    <a:pt x="65" y="57"/>
                  </a:lnTo>
                  <a:lnTo>
                    <a:pt x="58" y="52"/>
                  </a:lnTo>
                  <a:lnTo>
                    <a:pt x="48" y="48"/>
                  </a:lnTo>
                  <a:lnTo>
                    <a:pt x="40" y="42"/>
                  </a:lnTo>
                  <a:lnTo>
                    <a:pt x="26" y="29"/>
                  </a:lnTo>
                  <a:lnTo>
                    <a:pt x="26" y="29"/>
                  </a:lnTo>
                  <a:lnTo>
                    <a:pt x="36" y="39"/>
                  </a:lnTo>
                  <a:lnTo>
                    <a:pt x="46" y="48"/>
                  </a:lnTo>
                  <a:lnTo>
                    <a:pt x="58" y="52"/>
                  </a:lnTo>
                  <a:lnTo>
                    <a:pt x="67" y="55"/>
                  </a:lnTo>
                  <a:lnTo>
                    <a:pt x="79" y="52"/>
                  </a:lnTo>
                  <a:lnTo>
                    <a:pt x="87" y="48"/>
                  </a:lnTo>
                  <a:lnTo>
                    <a:pt x="95" y="39"/>
                  </a:lnTo>
                  <a:lnTo>
                    <a:pt x="99" y="27"/>
                  </a:lnTo>
                  <a:lnTo>
                    <a:pt x="99" y="27"/>
                  </a:lnTo>
                  <a:lnTo>
                    <a:pt x="93" y="32"/>
                  </a:lnTo>
                  <a:lnTo>
                    <a:pt x="87" y="35"/>
                  </a:lnTo>
                  <a:lnTo>
                    <a:pt x="73" y="42"/>
                  </a:lnTo>
                  <a:lnTo>
                    <a:pt x="73" y="42"/>
                  </a:lnTo>
                  <a:lnTo>
                    <a:pt x="65" y="35"/>
                  </a:lnTo>
                  <a:lnTo>
                    <a:pt x="62" y="26"/>
                  </a:lnTo>
                  <a:lnTo>
                    <a:pt x="56" y="6"/>
                  </a:lnTo>
                  <a:lnTo>
                    <a:pt x="56" y="6"/>
                  </a:lnTo>
                  <a:lnTo>
                    <a:pt x="54" y="17"/>
                  </a:lnTo>
                  <a:lnTo>
                    <a:pt x="54" y="27"/>
                  </a:lnTo>
                  <a:lnTo>
                    <a:pt x="56" y="36"/>
                  </a:lnTo>
                  <a:lnTo>
                    <a:pt x="63" y="42"/>
                  </a:lnTo>
                  <a:lnTo>
                    <a:pt x="63" y="42"/>
                  </a:lnTo>
                  <a:lnTo>
                    <a:pt x="69" y="33"/>
                  </a:lnTo>
                  <a:lnTo>
                    <a:pt x="75" y="21"/>
                  </a:lnTo>
                  <a:lnTo>
                    <a:pt x="81" y="0"/>
                  </a:lnTo>
                  <a:lnTo>
                    <a:pt x="81" y="0"/>
                  </a:lnTo>
                  <a:lnTo>
                    <a:pt x="85" y="9"/>
                  </a:lnTo>
                  <a:lnTo>
                    <a:pt x="87" y="20"/>
                  </a:lnTo>
                  <a:lnTo>
                    <a:pt x="87" y="40"/>
                  </a:lnTo>
                  <a:lnTo>
                    <a:pt x="77"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9" name="Freeform 49"/>
            <p:cNvSpPr>
              <a:spLocks/>
            </p:cNvSpPr>
            <p:nvPr/>
          </p:nvSpPr>
          <p:spPr bwMode="auto">
            <a:xfrm>
              <a:off x="5458" y="1025"/>
              <a:ext cx="153" cy="149"/>
            </a:xfrm>
            <a:custGeom>
              <a:avLst/>
              <a:gdLst>
                <a:gd name="T0" fmla="*/ 89 w 152"/>
                <a:gd name="T1" fmla="*/ 135 h 153"/>
                <a:gd name="T2" fmla="*/ 138 w 152"/>
                <a:gd name="T3" fmla="*/ 121 h 153"/>
                <a:gd name="T4" fmla="*/ 125 w 152"/>
                <a:gd name="T5" fmla="*/ 119 h 153"/>
                <a:gd name="T6" fmla="*/ 67 w 152"/>
                <a:gd name="T7" fmla="*/ 131 h 153"/>
                <a:gd name="T8" fmla="*/ 32 w 152"/>
                <a:gd name="T9" fmla="*/ 128 h 153"/>
                <a:gd name="T10" fmla="*/ 10 w 152"/>
                <a:gd name="T11" fmla="*/ 115 h 153"/>
                <a:gd name="T12" fmla="*/ 10 w 152"/>
                <a:gd name="T13" fmla="*/ 107 h 153"/>
                <a:gd name="T14" fmla="*/ 42 w 152"/>
                <a:gd name="T15" fmla="*/ 119 h 153"/>
                <a:gd name="T16" fmla="*/ 67 w 152"/>
                <a:gd name="T17" fmla="*/ 125 h 153"/>
                <a:gd name="T18" fmla="*/ 107 w 152"/>
                <a:gd name="T19" fmla="*/ 121 h 153"/>
                <a:gd name="T20" fmla="*/ 152 w 152"/>
                <a:gd name="T21" fmla="*/ 104 h 153"/>
                <a:gd name="T22" fmla="*/ 115 w 152"/>
                <a:gd name="T23" fmla="*/ 103 h 153"/>
                <a:gd name="T24" fmla="*/ 48 w 152"/>
                <a:gd name="T25" fmla="*/ 112 h 153"/>
                <a:gd name="T26" fmla="*/ 20 w 152"/>
                <a:gd name="T27" fmla="*/ 104 h 153"/>
                <a:gd name="T28" fmla="*/ 0 w 152"/>
                <a:gd name="T29" fmla="*/ 94 h 153"/>
                <a:gd name="T30" fmla="*/ 101 w 152"/>
                <a:gd name="T31" fmla="*/ 106 h 153"/>
                <a:gd name="T32" fmla="*/ 134 w 152"/>
                <a:gd name="T33" fmla="*/ 103 h 153"/>
                <a:gd name="T34" fmla="*/ 144 w 152"/>
                <a:gd name="T35" fmla="*/ 97 h 153"/>
                <a:gd name="T36" fmla="*/ 119 w 152"/>
                <a:gd name="T37" fmla="*/ 97 h 153"/>
                <a:gd name="T38" fmla="*/ 56 w 152"/>
                <a:gd name="T39" fmla="*/ 101 h 153"/>
                <a:gd name="T40" fmla="*/ 42 w 152"/>
                <a:gd name="T41" fmla="*/ 91 h 153"/>
                <a:gd name="T42" fmla="*/ 42 w 152"/>
                <a:gd name="T43" fmla="*/ 76 h 153"/>
                <a:gd name="T44" fmla="*/ 79 w 152"/>
                <a:gd name="T45" fmla="*/ 85 h 153"/>
                <a:gd name="T46" fmla="*/ 119 w 152"/>
                <a:gd name="T47" fmla="*/ 76 h 153"/>
                <a:gd name="T48" fmla="*/ 140 w 152"/>
                <a:gd name="T49" fmla="*/ 63 h 153"/>
                <a:gd name="T50" fmla="*/ 91 w 152"/>
                <a:gd name="T51" fmla="*/ 85 h 153"/>
                <a:gd name="T52" fmla="*/ 62 w 152"/>
                <a:gd name="T53" fmla="*/ 89 h 153"/>
                <a:gd name="T54" fmla="*/ 42 w 152"/>
                <a:gd name="T55" fmla="*/ 82 h 153"/>
                <a:gd name="T56" fmla="*/ 30 w 152"/>
                <a:gd name="T57" fmla="*/ 72 h 153"/>
                <a:gd name="T58" fmla="*/ 34 w 152"/>
                <a:gd name="T59" fmla="*/ 69 h 153"/>
                <a:gd name="T60" fmla="*/ 83 w 152"/>
                <a:gd name="T61" fmla="*/ 78 h 153"/>
                <a:gd name="T62" fmla="*/ 97 w 152"/>
                <a:gd name="T63" fmla="*/ 61 h 153"/>
                <a:gd name="T64" fmla="*/ 87 w 152"/>
                <a:gd name="T65" fmla="*/ 58 h 153"/>
                <a:gd name="T66" fmla="*/ 58 w 152"/>
                <a:gd name="T67" fmla="*/ 52 h 153"/>
                <a:gd name="T68" fmla="*/ 26 w 152"/>
                <a:gd name="T69" fmla="*/ 29 h 153"/>
                <a:gd name="T70" fmla="*/ 46 w 152"/>
                <a:gd name="T71" fmla="*/ 48 h 153"/>
                <a:gd name="T72" fmla="*/ 79 w 152"/>
                <a:gd name="T73" fmla="*/ 52 h 153"/>
                <a:gd name="T74" fmla="*/ 99 w 152"/>
                <a:gd name="T75" fmla="*/ 27 h 153"/>
                <a:gd name="T76" fmla="*/ 87 w 152"/>
                <a:gd name="T77" fmla="*/ 35 h 153"/>
                <a:gd name="T78" fmla="*/ 65 w 152"/>
                <a:gd name="T79" fmla="*/ 35 h 153"/>
                <a:gd name="T80" fmla="*/ 56 w 152"/>
                <a:gd name="T81" fmla="*/ 6 h 153"/>
                <a:gd name="T82" fmla="*/ 56 w 152"/>
                <a:gd name="T83" fmla="*/ 36 h 153"/>
                <a:gd name="T84" fmla="*/ 69 w 152"/>
                <a:gd name="T85" fmla="*/ 33 h 153"/>
                <a:gd name="T86" fmla="*/ 81 w 152"/>
                <a:gd name="T87" fmla="*/ 0 h 153"/>
                <a:gd name="T88" fmla="*/ 87 w 152"/>
                <a:gd name="T89" fmla="*/ 4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153">
                  <a:moveTo>
                    <a:pt x="77" y="153"/>
                  </a:moveTo>
                  <a:lnTo>
                    <a:pt x="89" y="135"/>
                  </a:lnTo>
                  <a:lnTo>
                    <a:pt x="89" y="135"/>
                  </a:lnTo>
                  <a:lnTo>
                    <a:pt x="119" y="128"/>
                  </a:lnTo>
                  <a:lnTo>
                    <a:pt x="133" y="124"/>
                  </a:lnTo>
                  <a:lnTo>
                    <a:pt x="138" y="121"/>
                  </a:lnTo>
                  <a:lnTo>
                    <a:pt x="142" y="116"/>
                  </a:lnTo>
                  <a:lnTo>
                    <a:pt x="142" y="116"/>
                  </a:lnTo>
                  <a:lnTo>
                    <a:pt x="125" y="119"/>
                  </a:lnTo>
                  <a:lnTo>
                    <a:pt x="105" y="124"/>
                  </a:lnTo>
                  <a:lnTo>
                    <a:pt x="87" y="128"/>
                  </a:lnTo>
                  <a:lnTo>
                    <a:pt x="67" y="131"/>
                  </a:lnTo>
                  <a:lnTo>
                    <a:pt x="50" y="131"/>
                  </a:lnTo>
                  <a:lnTo>
                    <a:pt x="40" y="131"/>
                  </a:lnTo>
                  <a:lnTo>
                    <a:pt x="32" y="128"/>
                  </a:lnTo>
                  <a:lnTo>
                    <a:pt x="24" y="125"/>
                  </a:lnTo>
                  <a:lnTo>
                    <a:pt x="16" y="121"/>
                  </a:lnTo>
                  <a:lnTo>
                    <a:pt x="10" y="115"/>
                  </a:lnTo>
                  <a:lnTo>
                    <a:pt x="2" y="107"/>
                  </a:lnTo>
                  <a:lnTo>
                    <a:pt x="2" y="107"/>
                  </a:lnTo>
                  <a:lnTo>
                    <a:pt x="10" y="107"/>
                  </a:lnTo>
                  <a:lnTo>
                    <a:pt x="16" y="109"/>
                  </a:lnTo>
                  <a:lnTo>
                    <a:pt x="30" y="113"/>
                  </a:lnTo>
                  <a:lnTo>
                    <a:pt x="42" y="119"/>
                  </a:lnTo>
                  <a:lnTo>
                    <a:pt x="56" y="124"/>
                  </a:lnTo>
                  <a:lnTo>
                    <a:pt x="56" y="124"/>
                  </a:lnTo>
                  <a:lnTo>
                    <a:pt x="67" y="125"/>
                  </a:lnTo>
                  <a:lnTo>
                    <a:pt x="81" y="125"/>
                  </a:lnTo>
                  <a:lnTo>
                    <a:pt x="93" y="124"/>
                  </a:lnTo>
                  <a:lnTo>
                    <a:pt x="107" y="121"/>
                  </a:lnTo>
                  <a:lnTo>
                    <a:pt x="131" y="113"/>
                  </a:lnTo>
                  <a:lnTo>
                    <a:pt x="152" y="104"/>
                  </a:lnTo>
                  <a:lnTo>
                    <a:pt x="152" y="104"/>
                  </a:lnTo>
                  <a:lnTo>
                    <a:pt x="144" y="103"/>
                  </a:lnTo>
                  <a:lnTo>
                    <a:pt x="134" y="101"/>
                  </a:lnTo>
                  <a:lnTo>
                    <a:pt x="115" y="103"/>
                  </a:lnTo>
                  <a:lnTo>
                    <a:pt x="77" y="110"/>
                  </a:lnTo>
                  <a:lnTo>
                    <a:pt x="58" y="112"/>
                  </a:lnTo>
                  <a:lnTo>
                    <a:pt x="48" y="112"/>
                  </a:lnTo>
                  <a:lnTo>
                    <a:pt x="38" y="110"/>
                  </a:lnTo>
                  <a:lnTo>
                    <a:pt x="28" y="109"/>
                  </a:lnTo>
                  <a:lnTo>
                    <a:pt x="20" y="104"/>
                  </a:lnTo>
                  <a:lnTo>
                    <a:pt x="10" y="100"/>
                  </a:lnTo>
                  <a:lnTo>
                    <a:pt x="0" y="94"/>
                  </a:lnTo>
                  <a:lnTo>
                    <a:pt x="0" y="94"/>
                  </a:lnTo>
                  <a:lnTo>
                    <a:pt x="34" y="98"/>
                  </a:lnTo>
                  <a:lnTo>
                    <a:pt x="77" y="104"/>
                  </a:lnTo>
                  <a:lnTo>
                    <a:pt x="101" y="106"/>
                  </a:lnTo>
                  <a:lnTo>
                    <a:pt x="121" y="106"/>
                  </a:lnTo>
                  <a:lnTo>
                    <a:pt x="129" y="104"/>
                  </a:lnTo>
                  <a:lnTo>
                    <a:pt x="134" y="103"/>
                  </a:lnTo>
                  <a:lnTo>
                    <a:pt x="140" y="100"/>
                  </a:lnTo>
                  <a:lnTo>
                    <a:pt x="144" y="97"/>
                  </a:lnTo>
                  <a:lnTo>
                    <a:pt x="144" y="97"/>
                  </a:lnTo>
                  <a:lnTo>
                    <a:pt x="140" y="95"/>
                  </a:lnTo>
                  <a:lnTo>
                    <a:pt x="134" y="95"/>
                  </a:lnTo>
                  <a:lnTo>
                    <a:pt x="119" y="97"/>
                  </a:lnTo>
                  <a:lnTo>
                    <a:pt x="79" y="103"/>
                  </a:lnTo>
                  <a:lnTo>
                    <a:pt x="62" y="103"/>
                  </a:lnTo>
                  <a:lnTo>
                    <a:pt x="56" y="101"/>
                  </a:lnTo>
                  <a:lnTo>
                    <a:pt x="48" y="100"/>
                  </a:lnTo>
                  <a:lnTo>
                    <a:pt x="44" y="95"/>
                  </a:lnTo>
                  <a:lnTo>
                    <a:pt x="42" y="91"/>
                  </a:lnTo>
                  <a:lnTo>
                    <a:pt x="40" y="85"/>
                  </a:lnTo>
                  <a:lnTo>
                    <a:pt x="42" y="76"/>
                  </a:lnTo>
                  <a:lnTo>
                    <a:pt x="42" y="76"/>
                  </a:lnTo>
                  <a:lnTo>
                    <a:pt x="54" y="82"/>
                  </a:lnTo>
                  <a:lnTo>
                    <a:pt x="65" y="85"/>
                  </a:lnTo>
                  <a:lnTo>
                    <a:pt x="79" y="85"/>
                  </a:lnTo>
                  <a:lnTo>
                    <a:pt x="93" y="84"/>
                  </a:lnTo>
                  <a:lnTo>
                    <a:pt x="107" y="81"/>
                  </a:lnTo>
                  <a:lnTo>
                    <a:pt x="119" y="76"/>
                  </a:lnTo>
                  <a:lnTo>
                    <a:pt x="131" y="70"/>
                  </a:lnTo>
                  <a:lnTo>
                    <a:pt x="140" y="63"/>
                  </a:lnTo>
                  <a:lnTo>
                    <a:pt x="140" y="63"/>
                  </a:lnTo>
                  <a:lnTo>
                    <a:pt x="129" y="67"/>
                  </a:lnTo>
                  <a:lnTo>
                    <a:pt x="117" y="73"/>
                  </a:lnTo>
                  <a:lnTo>
                    <a:pt x="91" y="85"/>
                  </a:lnTo>
                  <a:lnTo>
                    <a:pt x="79" y="88"/>
                  </a:lnTo>
                  <a:lnTo>
                    <a:pt x="67" y="91"/>
                  </a:lnTo>
                  <a:lnTo>
                    <a:pt x="62" y="89"/>
                  </a:lnTo>
                  <a:lnTo>
                    <a:pt x="54" y="88"/>
                  </a:lnTo>
                  <a:lnTo>
                    <a:pt x="48" y="86"/>
                  </a:lnTo>
                  <a:lnTo>
                    <a:pt x="42" y="82"/>
                  </a:lnTo>
                  <a:lnTo>
                    <a:pt x="42" y="82"/>
                  </a:lnTo>
                  <a:lnTo>
                    <a:pt x="32" y="75"/>
                  </a:lnTo>
                  <a:lnTo>
                    <a:pt x="30" y="72"/>
                  </a:lnTo>
                  <a:lnTo>
                    <a:pt x="30" y="70"/>
                  </a:lnTo>
                  <a:lnTo>
                    <a:pt x="32" y="69"/>
                  </a:lnTo>
                  <a:lnTo>
                    <a:pt x="34" y="69"/>
                  </a:lnTo>
                  <a:lnTo>
                    <a:pt x="42" y="69"/>
                  </a:lnTo>
                  <a:lnTo>
                    <a:pt x="65" y="73"/>
                  </a:lnTo>
                  <a:lnTo>
                    <a:pt x="83" y="78"/>
                  </a:lnTo>
                  <a:lnTo>
                    <a:pt x="83" y="78"/>
                  </a:lnTo>
                  <a:lnTo>
                    <a:pt x="93" y="67"/>
                  </a:lnTo>
                  <a:lnTo>
                    <a:pt x="97" y="61"/>
                  </a:lnTo>
                  <a:lnTo>
                    <a:pt x="99" y="55"/>
                  </a:lnTo>
                  <a:lnTo>
                    <a:pt x="99" y="55"/>
                  </a:lnTo>
                  <a:lnTo>
                    <a:pt x="87" y="58"/>
                  </a:lnTo>
                  <a:lnTo>
                    <a:pt x="77" y="58"/>
                  </a:lnTo>
                  <a:lnTo>
                    <a:pt x="65" y="57"/>
                  </a:lnTo>
                  <a:lnTo>
                    <a:pt x="58" y="52"/>
                  </a:lnTo>
                  <a:lnTo>
                    <a:pt x="48" y="48"/>
                  </a:lnTo>
                  <a:lnTo>
                    <a:pt x="40" y="42"/>
                  </a:lnTo>
                  <a:lnTo>
                    <a:pt x="26" y="29"/>
                  </a:lnTo>
                  <a:lnTo>
                    <a:pt x="26" y="29"/>
                  </a:lnTo>
                  <a:lnTo>
                    <a:pt x="36" y="39"/>
                  </a:lnTo>
                  <a:lnTo>
                    <a:pt x="46" y="48"/>
                  </a:lnTo>
                  <a:lnTo>
                    <a:pt x="58" y="52"/>
                  </a:lnTo>
                  <a:lnTo>
                    <a:pt x="67" y="55"/>
                  </a:lnTo>
                  <a:lnTo>
                    <a:pt x="79" y="52"/>
                  </a:lnTo>
                  <a:lnTo>
                    <a:pt x="87" y="48"/>
                  </a:lnTo>
                  <a:lnTo>
                    <a:pt x="95" y="39"/>
                  </a:lnTo>
                  <a:lnTo>
                    <a:pt x="99" y="27"/>
                  </a:lnTo>
                  <a:lnTo>
                    <a:pt x="99" y="27"/>
                  </a:lnTo>
                  <a:lnTo>
                    <a:pt x="93" y="32"/>
                  </a:lnTo>
                  <a:lnTo>
                    <a:pt x="87" y="35"/>
                  </a:lnTo>
                  <a:lnTo>
                    <a:pt x="73" y="42"/>
                  </a:lnTo>
                  <a:lnTo>
                    <a:pt x="73" y="42"/>
                  </a:lnTo>
                  <a:lnTo>
                    <a:pt x="65" y="35"/>
                  </a:lnTo>
                  <a:lnTo>
                    <a:pt x="62" y="26"/>
                  </a:lnTo>
                  <a:lnTo>
                    <a:pt x="56" y="6"/>
                  </a:lnTo>
                  <a:lnTo>
                    <a:pt x="56" y="6"/>
                  </a:lnTo>
                  <a:lnTo>
                    <a:pt x="54" y="17"/>
                  </a:lnTo>
                  <a:lnTo>
                    <a:pt x="54" y="27"/>
                  </a:lnTo>
                  <a:lnTo>
                    <a:pt x="56" y="36"/>
                  </a:lnTo>
                  <a:lnTo>
                    <a:pt x="63" y="42"/>
                  </a:lnTo>
                  <a:lnTo>
                    <a:pt x="63" y="42"/>
                  </a:lnTo>
                  <a:lnTo>
                    <a:pt x="69" y="33"/>
                  </a:lnTo>
                  <a:lnTo>
                    <a:pt x="75" y="21"/>
                  </a:lnTo>
                  <a:lnTo>
                    <a:pt x="81" y="0"/>
                  </a:lnTo>
                  <a:lnTo>
                    <a:pt x="81" y="0"/>
                  </a:lnTo>
                  <a:lnTo>
                    <a:pt x="85" y="9"/>
                  </a:lnTo>
                  <a:lnTo>
                    <a:pt x="87" y="20"/>
                  </a:lnTo>
                  <a:lnTo>
                    <a:pt x="87" y="4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0" name="Freeform 50"/>
            <p:cNvSpPr>
              <a:spLocks/>
            </p:cNvSpPr>
            <p:nvPr/>
          </p:nvSpPr>
          <p:spPr bwMode="auto">
            <a:xfrm>
              <a:off x="5607"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1" name="Line 51"/>
            <p:cNvSpPr>
              <a:spLocks noChangeShapeType="1"/>
            </p:cNvSpPr>
            <p:nvPr/>
          </p:nvSpPr>
          <p:spPr bwMode="auto">
            <a:xfrm flipV="1">
              <a:off x="5607"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2" name="Freeform 52"/>
            <p:cNvSpPr>
              <a:spLocks/>
            </p:cNvSpPr>
            <p:nvPr/>
          </p:nvSpPr>
          <p:spPr bwMode="auto">
            <a:xfrm>
              <a:off x="5554" y="1075"/>
              <a:ext cx="107"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 name="Freeform 53"/>
            <p:cNvSpPr>
              <a:spLocks/>
            </p:cNvSpPr>
            <p:nvPr/>
          </p:nvSpPr>
          <p:spPr bwMode="auto">
            <a:xfrm>
              <a:off x="5554" y="1075"/>
              <a:ext cx="107"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4" name="Freeform 54"/>
            <p:cNvSpPr>
              <a:spLocks/>
            </p:cNvSpPr>
            <p:nvPr/>
          </p:nvSpPr>
          <p:spPr bwMode="auto">
            <a:xfrm>
              <a:off x="988" y="1075"/>
              <a:ext cx="1" cy="120"/>
            </a:xfrm>
            <a:custGeom>
              <a:avLst/>
              <a:gdLst>
                <a:gd name="T0" fmla="*/ 123 h 123"/>
                <a:gd name="T1" fmla="*/ 0 h 123"/>
                <a:gd name="T2" fmla="*/ 123 h 123"/>
              </a:gdLst>
              <a:ahLst/>
              <a:cxnLst>
                <a:cxn ang="0">
                  <a:pos x="0" y="T0"/>
                </a:cxn>
                <a:cxn ang="0">
                  <a:pos x="0" y="T1"/>
                </a:cxn>
                <a:cxn ang="0">
                  <a:pos x="0" y="T2"/>
                </a:cxn>
              </a:cxnLst>
              <a:rect l="0" t="0" r="r" b="b"/>
              <a:pathLst>
                <a:path h="123">
                  <a:moveTo>
                    <a:pt x="0" y="123"/>
                  </a:moveTo>
                  <a:lnTo>
                    <a:pt x="0" y="0"/>
                  </a:lnTo>
                  <a:lnTo>
                    <a:pt x="0" y="12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5" name="Line 55"/>
            <p:cNvSpPr>
              <a:spLocks noChangeShapeType="1"/>
            </p:cNvSpPr>
            <p:nvPr/>
          </p:nvSpPr>
          <p:spPr bwMode="auto">
            <a:xfrm flipV="1">
              <a:off x="988" y="1075"/>
              <a:ext cx="1" cy="120"/>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Freeform 56"/>
            <p:cNvSpPr>
              <a:spLocks/>
            </p:cNvSpPr>
            <p:nvPr/>
          </p:nvSpPr>
          <p:spPr bwMode="auto">
            <a:xfrm>
              <a:off x="919" y="1043"/>
              <a:ext cx="136" cy="133"/>
            </a:xfrm>
            <a:custGeom>
              <a:avLst/>
              <a:gdLst>
                <a:gd name="T0" fmla="*/ 79 w 136"/>
                <a:gd name="T1" fmla="*/ 120 h 137"/>
                <a:gd name="T2" fmla="*/ 124 w 136"/>
                <a:gd name="T3" fmla="*/ 107 h 137"/>
                <a:gd name="T4" fmla="*/ 112 w 136"/>
                <a:gd name="T5" fmla="*/ 107 h 137"/>
                <a:gd name="T6" fmla="*/ 59 w 136"/>
                <a:gd name="T7" fmla="*/ 117 h 137"/>
                <a:gd name="T8" fmla="*/ 28 w 136"/>
                <a:gd name="T9" fmla="*/ 116 h 137"/>
                <a:gd name="T10" fmla="*/ 8 w 136"/>
                <a:gd name="T11" fmla="*/ 104 h 137"/>
                <a:gd name="T12" fmla="*/ 10 w 136"/>
                <a:gd name="T13" fmla="*/ 97 h 137"/>
                <a:gd name="T14" fmla="*/ 38 w 136"/>
                <a:gd name="T15" fmla="*/ 107 h 137"/>
                <a:gd name="T16" fmla="*/ 61 w 136"/>
                <a:gd name="T17" fmla="*/ 112 h 137"/>
                <a:gd name="T18" fmla="*/ 95 w 136"/>
                <a:gd name="T19" fmla="*/ 109 h 137"/>
                <a:gd name="T20" fmla="*/ 136 w 136"/>
                <a:gd name="T21" fmla="*/ 94 h 137"/>
                <a:gd name="T22" fmla="*/ 103 w 136"/>
                <a:gd name="T23" fmla="*/ 92 h 137"/>
                <a:gd name="T24" fmla="*/ 34 w 136"/>
                <a:gd name="T25" fmla="*/ 100 h 137"/>
                <a:gd name="T26" fmla="*/ 10 w 136"/>
                <a:gd name="T27" fmla="*/ 91 h 137"/>
                <a:gd name="T28" fmla="*/ 30 w 136"/>
                <a:gd name="T29" fmla="*/ 89 h 137"/>
                <a:gd name="T30" fmla="*/ 107 w 136"/>
                <a:gd name="T31" fmla="*/ 95 h 137"/>
                <a:gd name="T32" fmla="*/ 128 w 136"/>
                <a:gd name="T33" fmla="*/ 88 h 137"/>
                <a:gd name="T34" fmla="*/ 120 w 136"/>
                <a:gd name="T35" fmla="*/ 86 h 137"/>
                <a:gd name="T36" fmla="*/ 55 w 136"/>
                <a:gd name="T37" fmla="*/ 92 h 137"/>
                <a:gd name="T38" fmla="*/ 39 w 136"/>
                <a:gd name="T39" fmla="*/ 86 h 137"/>
                <a:gd name="T40" fmla="*/ 38 w 136"/>
                <a:gd name="T41" fmla="*/ 68 h 137"/>
                <a:gd name="T42" fmla="*/ 59 w 136"/>
                <a:gd name="T43" fmla="*/ 76 h 137"/>
                <a:gd name="T44" fmla="*/ 95 w 136"/>
                <a:gd name="T45" fmla="*/ 73 h 137"/>
                <a:gd name="T46" fmla="*/ 124 w 136"/>
                <a:gd name="T47" fmla="*/ 57 h 137"/>
                <a:gd name="T48" fmla="*/ 105 w 136"/>
                <a:gd name="T49" fmla="*/ 66 h 137"/>
                <a:gd name="T50" fmla="*/ 59 w 136"/>
                <a:gd name="T51" fmla="*/ 82 h 137"/>
                <a:gd name="T52" fmla="*/ 38 w 136"/>
                <a:gd name="T53" fmla="*/ 74 h 137"/>
                <a:gd name="T54" fmla="*/ 28 w 136"/>
                <a:gd name="T55" fmla="*/ 64 h 137"/>
                <a:gd name="T56" fmla="*/ 30 w 136"/>
                <a:gd name="T57" fmla="*/ 61 h 137"/>
                <a:gd name="T58" fmla="*/ 75 w 136"/>
                <a:gd name="T59" fmla="*/ 70 h 137"/>
                <a:gd name="T60" fmla="*/ 87 w 136"/>
                <a:gd name="T61" fmla="*/ 55 h 137"/>
                <a:gd name="T62" fmla="*/ 79 w 136"/>
                <a:gd name="T63" fmla="*/ 52 h 137"/>
                <a:gd name="T64" fmla="*/ 51 w 136"/>
                <a:gd name="T65" fmla="*/ 48 h 137"/>
                <a:gd name="T66" fmla="*/ 24 w 136"/>
                <a:gd name="T67" fmla="*/ 25 h 137"/>
                <a:gd name="T68" fmla="*/ 41 w 136"/>
                <a:gd name="T69" fmla="*/ 43 h 137"/>
                <a:gd name="T70" fmla="*/ 69 w 136"/>
                <a:gd name="T71" fmla="*/ 48 h 137"/>
                <a:gd name="T72" fmla="*/ 89 w 136"/>
                <a:gd name="T73" fmla="*/ 24 h 137"/>
                <a:gd name="T74" fmla="*/ 77 w 136"/>
                <a:gd name="T75" fmla="*/ 31 h 137"/>
                <a:gd name="T76" fmla="*/ 59 w 136"/>
                <a:gd name="T77" fmla="*/ 31 h 137"/>
                <a:gd name="T78" fmla="*/ 49 w 136"/>
                <a:gd name="T79" fmla="*/ 8 h 137"/>
                <a:gd name="T80" fmla="*/ 51 w 136"/>
                <a:gd name="T81" fmla="*/ 33 h 137"/>
                <a:gd name="T82" fmla="*/ 63 w 136"/>
                <a:gd name="T83" fmla="*/ 30 h 137"/>
                <a:gd name="T84" fmla="*/ 73 w 136"/>
                <a:gd name="T85" fmla="*/ 0 h 137"/>
                <a:gd name="T86" fmla="*/ 69 w 136"/>
                <a:gd name="T8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7">
                  <a:moveTo>
                    <a:pt x="69" y="137"/>
                  </a:moveTo>
                  <a:lnTo>
                    <a:pt x="79" y="120"/>
                  </a:lnTo>
                  <a:lnTo>
                    <a:pt x="79" y="120"/>
                  </a:lnTo>
                  <a:lnTo>
                    <a:pt x="107" y="114"/>
                  </a:lnTo>
                  <a:lnTo>
                    <a:pt x="118" y="110"/>
                  </a:lnTo>
                  <a:lnTo>
                    <a:pt x="124" y="107"/>
                  </a:lnTo>
                  <a:lnTo>
                    <a:pt x="128" y="104"/>
                  </a:lnTo>
                  <a:lnTo>
                    <a:pt x="128" y="104"/>
                  </a:lnTo>
                  <a:lnTo>
                    <a:pt x="112" y="107"/>
                  </a:lnTo>
                  <a:lnTo>
                    <a:pt x="95" y="112"/>
                  </a:lnTo>
                  <a:lnTo>
                    <a:pt x="77" y="114"/>
                  </a:lnTo>
                  <a:lnTo>
                    <a:pt x="59" y="117"/>
                  </a:lnTo>
                  <a:lnTo>
                    <a:pt x="43" y="117"/>
                  </a:lnTo>
                  <a:lnTo>
                    <a:pt x="36" y="117"/>
                  </a:lnTo>
                  <a:lnTo>
                    <a:pt x="28" y="116"/>
                  </a:lnTo>
                  <a:lnTo>
                    <a:pt x="22" y="113"/>
                  </a:lnTo>
                  <a:lnTo>
                    <a:pt x="14" y="109"/>
                  </a:lnTo>
                  <a:lnTo>
                    <a:pt x="8" y="104"/>
                  </a:lnTo>
                  <a:lnTo>
                    <a:pt x="2" y="97"/>
                  </a:lnTo>
                  <a:lnTo>
                    <a:pt x="2" y="97"/>
                  </a:lnTo>
                  <a:lnTo>
                    <a:pt x="10" y="97"/>
                  </a:lnTo>
                  <a:lnTo>
                    <a:pt x="16" y="98"/>
                  </a:lnTo>
                  <a:lnTo>
                    <a:pt x="26" y="103"/>
                  </a:lnTo>
                  <a:lnTo>
                    <a:pt x="38" y="107"/>
                  </a:lnTo>
                  <a:lnTo>
                    <a:pt x="49" y="110"/>
                  </a:lnTo>
                  <a:lnTo>
                    <a:pt x="49" y="110"/>
                  </a:lnTo>
                  <a:lnTo>
                    <a:pt x="61" y="112"/>
                  </a:lnTo>
                  <a:lnTo>
                    <a:pt x="73" y="112"/>
                  </a:lnTo>
                  <a:lnTo>
                    <a:pt x="83" y="110"/>
                  </a:lnTo>
                  <a:lnTo>
                    <a:pt x="95" y="109"/>
                  </a:lnTo>
                  <a:lnTo>
                    <a:pt x="116" y="101"/>
                  </a:lnTo>
                  <a:lnTo>
                    <a:pt x="136" y="94"/>
                  </a:lnTo>
                  <a:lnTo>
                    <a:pt x="136" y="94"/>
                  </a:lnTo>
                  <a:lnTo>
                    <a:pt x="128" y="92"/>
                  </a:lnTo>
                  <a:lnTo>
                    <a:pt x="120" y="92"/>
                  </a:lnTo>
                  <a:lnTo>
                    <a:pt x="103" y="92"/>
                  </a:lnTo>
                  <a:lnTo>
                    <a:pt x="69" y="98"/>
                  </a:lnTo>
                  <a:lnTo>
                    <a:pt x="51" y="100"/>
                  </a:lnTo>
                  <a:lnTo>
                    <a:pt x="34" y="100"/>
                  </a:lnTo>
                  <a:lnTo>
                    <a:pt x="26" y="98"/>
                  </a:lnTo>
                  <a:lnTo>
                    <a:pt x="18" y="94"/>
                  </a:lnTo>
                  <a:lnTo>
                    <a:pt x="10" y="91"/>
                  </a:lnTo>
                  <a:lnTo>
                    <a:pt x="0" y="85"/>
                  </a:lnTo>
                  <a:lnTo>
                    <a:pt x="0" y="85"/>
                  </a:lnTo>
                  <a:lnTo>
                    <a:pt x="30" y="89"/>
                  </a:lnTo>
                  <a:lnTo>
                    <a:pt x="69" y="94"/>
                  </a:lnTo>
                  <a:lnTo>
                    <a:pt x="89" y="95"/>
                  </a:lnTo>
                  <a:lnTo>
                    <a:pt x="107" y="95"/>
                  </a:lnTo>
                  <a:lnTo>
                    <a:pt x="120" y="92"/>
                  </a:lnTo>
                  <a:lnTo>
                    <a:pt x="126" y="91"/>
                  </a:lnTo>
                  <a:lnTo>
                    <a:pt x="128" y="88"/>
                  </a:lnTo>
                  <a:lnTo>
                    <a:pt x="128" y="88"/>
                  </a:lnTo>
                  <a:lnTo>
                    <a:pt x="124" y="86"/>
                  </a:lnTo>
                  <a:lnTo>
                    <a:pt x="120" y="86"/>
                  </a:lnTo>
                  <a:lnTo>
                    <a:pt x="105" y="88"/>
                  </a:lnTo>
                  <a:lnTo>
                    <a:pt x="71" y="92"/>
                  </a:lnTo>
                  <a:lnTo>
                    <a:pt x="55" y="92"/>
                  </a:lnTo>
                  <a:lnTo>
                    <a:pt x="49" y="91"/>
                  </a:lnTo>
                  <a:lnTo>
                    <a:pt x="43" y="89"/>
                  </a:lnTo>
                  <a:lnTo>
                    <a:pt x="39" y="86"/>
                  </a:lnTo>
                  <a:lnTo>
                    <a:pt x="36" y="82"/>
                  </a:lnTo>
                  <a:lnTo>
                    <a:pt x="36" y="76"/>
                  </a:lnTo>
                  <a:lnTo>
                    <a:pt x="38" y="68"/>
                  </a:lnTo>
                  <a:lnTo>
                    <a:pt x="38" y="68"/>
                  </a:lnTo>
                  <a:lnTo>
                    <a:pt x="47" y="73"/>
                  </a:lnTo>
                  <a:lnTo>
                    <a:pt x="59" y="76"/>
                  </a:lnTo>
                  <a:lnTo>
                    <a:pt x="71" y="77"/>
                  </a:lnTo>
                  <a:lnTo>
                    <a:pt x="83" y="76"/>
                  </a:lnTo>
                  <a:lnTo>
                    <a:pt x="95" y="73"/>
                  </a:lnTo>
                  <a:lnTo>
                    <a:pt x="107" y="68"/>
                  </a:lnTo>
                  <a:lnTo>
                    <a:pt x="116" y="63"/>
                  </a:lnTo>
                  <a:lnTo>
                    <a:pt x="124" y="57"/>
                  </a:lnTo>
                  <a:lnTo>
                    <a:pt x="124" y="57"/>
                  </a:lnTo>
                  <a:lnTo>
                    <a:pt x="114" y="61"/>
                  </a:lnTo>
                  <a:lnTo>
                    <a:pt x="105" y="66"/>
                  </a:lnTo>
                  <a:lnTo>
                    <a:pt x="83" y="76"/>
                  </a:lnTo>
                  <a:lnTo>
                    <a:pt x="71" y="80"/>
                  </a:lnTo>
                  <a:lnTo>
                    <a:pt x="59" y="82"/>
                  </a:lnTo>
                  <a:lnTo>
                    <a:pt x="49" y="80"/>
                  </a:lnTo>
                  <a:lnTo>
                    <a:pt x="43" y="77"/>
                  </a:lnTo>
                  <a:lnTo>
                    <a:pt x="38" y="74"/>
                  </a:lnTo>
                  <a:lnTo>
                    <a:pt x="38" y="74"/>
                  </a:lnTo>
                  <a:lnTo>
                    <a:pt x="30" y="67"/>
                  </a:lnTo>
                  <a:lnTo>
                    <a:pt x="28" y="64"/>
                  </a:lnTo>
                  <a:lnTo>
                    <a:pt x="28" y="63"/>
                  </a:lnTo>
                  <a:lnTo>
                    <a:pt x="28" y="63"/>
                  </a:lnTo>
                  <a:lnTo>
                    <a:pt x="30" y="61"/>
                  </a:lnTo>
                  <a:lnTo>
                    <a:pt x="38" y="63"/>
                  </a:lnTo>
                  <a:lnTo>
                    <a:pt x="59" y="66"/>
                  </a:lnTo>
                  <a:lnTo>
                    <a:pt x="75" y="70"/>
                  </a:lnTo>
                  <a:lnTo>
                    <a:pt x="75" y="70"/>
                  </a:lnTo>
                  <a:lnTo>
                    <a:pt x="83" y="61"/>
                  </a:lnTo>
                  <a:lnTo>
                    <a:pt x="87" y="55"/>
                  </a:lnTo>
                  <a:lnTo>
                    <a:pt x="89" y="51"/>
                  </a:lnTo>
                  <a:lnTo>
                    <a:pt x="89" y="51"/>
                  </a:lnTo>
                  <a:lnTo>
                    <a:pt x="79" y="52"/>
                  </a:lnTo>
                  <a:lnTo>
                    <a:pt x="69" y="52"/>
                  </a:lnTo>
                  <a:lnTo>
                    <a:pt x="59" y="51"/>
                  </a:lnTo>
                  <a:lnTo>
                    <a:pt x="51" y="48"/>
                  </a:lnTo>
                  <a:lnTo>
                    <a:pt x="43" y="43"/>
                  </a:lnTo>
                  <a:lnTo>
                    <a:pt x="36" y="39"/>
                  </a:lnTo>
                  <a:lnTo>
                    <a:pt x="24" y="25"/>
                  </a:lnTo>
                  <a:lnTo>
                    <a:pt x="24" y="25"/>
                  </a:lnTo>
                  <a:lnTo>
                    <a:pt x="32" y="36"/>
                  </a:lnTo>
                  <a:lnTo>
                    <a:pt x="41" y="43"/>
                  </a:lnTo>
                  <a:lnTo>
                    <a:pt x="51" y="48"/>
                  </a:lnTo>
                  <a:lnTo>
                    <a:pt x="61" y="49"/>
                  </a:lnTo>
                  <a:lnTo>
                    <a:pt x="69" y="48"/>
                  </a:lnTo>
                  <a:lnTo>
                    <a:pt x="79" y="43"/>
                  </a:lnTo>
                  <a:lnTo>
                    <a:pt x="85" y="36"/>
                  </a:lnTo>
                  <a:lnTo>
                    <a:pt x="89" y="24"/>
                  </a:lnTo>
                  <a:lnTo>
                    <a:pt x="89" y="24"/>
                  </a:lnTo>
                  <a:lnTo>
                    <a:pt x="83" y="28"/>
                  </a:lnTo>
                  <a:lnTo>
                    <a:pt x="77" y="31"/>
                  </a:lnTo>
                  <a:lnTo>
                    <a:pt x="65" y="39"/>
                  </a:lnTo>
                  <a:lnTo>
                    <a:pt x="65" y="39"/>
                  </a:lnTo>
                  <a:lnTo>
                    <a:pt x="59" y="31"/>
                  </a:lnTo>
                  <a:lnTo>
                    <a:pt x="55" y="24"/>
                  </a:lnTo>
                  <a:lnTo>
                    <a:pt x="49" y="8"/>
                  </a:lnTo>
                  <a:lnTo>
                    <a:pt x="49" y="8"/>
                  </a:lnTo>
                  <a:lnTo>
                    <a:pt x="47" y="15"/>
                  </a:lnTo>
                  <a:lnTo>
                    <a:pt x="47" y="24"/>
                  </a:lnTo>
                  <a:lnTo>
                    <a:pt x="51" y="33"/>
                  </a:lnTo>
                  <a:lnTo>
                    <a:pt x="57" y="39"/>
                  </a:lnTo>
                  <a:lnTo>
                    <a:pt x="57" y="39"/>
                  </a:lnTo>
                  <a:lnTo>
                    <a:pt x="63" y="30"/>
                  </a:lnTo>
                  <a:lnTo>
                    <a:pt x="67" y="19"/>
                  </a:lnTo>
                  <a:lnTo>
                    <a:pt x="73" y="0"/>
                  </a:lnTo>
                  <a:lnTo>
                    <a:pt x="73" y="0"/>
                  </a:lnTo>
                  <a:lnTo>
                    <a:pt x="77" y="18"/>
                  </a:lnTo>
                  <a:lnTo>
                    <a:pt x="77" y="37"/>
                  </a:lnTo>
                  <a:lnTo>
                    <a:pt x="69"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7" name="Freeform 57"/>
            <p:cNvSpPr>
              <a:spLocks/>
            </p:cNvSpPr>
            <p:nvPr/>
          </p:nvSpPr>
          <p:spPr bwMode="auto">
            <a:xfrm>
              <a:off x="919" y="1043"/>
              <a:ext cx="136" cy="133"/>
            </a:xfrm>
            <a:custGeom>
              <a:avLst/>
              <a:gdLst>
                <a:gd name="T0" fmla="*/ 79 w 136"/>
                <a:gd name="T1" fmla="*/ 120 h 137"/>
                <a:gd name="T2" fmla="*/ 124 w 136"/>
                <a:gd name="T3" fmla="*/ 107 h 137"/>
                <a:gd name="T4" fmla="*/ 112 w 136"/>
                <a:gd name="T5" fmla="*/ 107 h 137"/>
                <a:gd name="T6" fmla="*/ 59 w 136"/>
                <a:gd name="T7" fmla="*/ 117 h 137"/>
                <a:gd name="T8" fmla="*/ 28 w 136"/>
                <a:gd name="T9" fmla="*/ 116 h 137"/>
                <a:gd name="T10" fmla="*/ 8 w 136"/>
                <a:gd name="T11" fmla="*/ 104 h 137"/>
                <a:gd name="T12" fmla="*/ 10 w 136"/>
                <a:gd name="T13" fmla="*/ 97 h 137"/>
                <a:gd name="T14" fmla="*/ 38 w 136"/>
                <a:gd name="T15" fmla="*/ 107 h 137"/>
                <a:gd name="T16" fmla="*/ 61 w 136"/>
                <a:gd name="T17" fmla="*/ 112 h 137"/>
                <a:gd name="T18" fmla="*/ 95 w 136"/>
                <a:gd name="T19" fmla="*/ 109 h 137"/>
                <a:gd name="T20" fmla="*/ 136 w 136"/>
                <a:gd name="T21" fmla="*/ 94 h 137"/>
                <a:gd name="T22" fmla="*/ 103 w 136"/>
                <a:gd name="T23" fmla="*/ 92 h 137"/>
                <a:gd name="T24" fmla="*/ 34 w 136"/>
                <a:gd name="T25" fmla="*/ 100 h 137"/>
                <a:gd name="T26" fmla="*/ 10 w 136"/>
                <a:gd name="T27" fmla="*/ 91 h 137"/>
                <a:gd name="T28" fmla="*/ 30 w 136"/>
                <a:gd name="T29" fmla="*/ 89 h 137"/>
                <a:gd name="T30" fmla="*/ 107 w 136"/>
                <a:gd name="T31" fmla="*/ 95 h 137"/>
                <a:gd name="T32" fmla="*/ 128 w 136"/>
                <a:gd name="T33" fmla="*/ 88 h 137"/>
                <a:gd name="T34" fmla="*/ 120 w 136"/>
                <a:gd name="T35" fmla="*/ 86 h 137"/>
                <a:gd name="T36" fmla="*/ 55 w 136"/>
                <a:gd name="T37" fmla="*/ 92 h 137"/>
                <a:gd name="T38" fmla="*/ 39 w 136"/>
                <a:gd name="T39" fmla="*/ 86 h 137"/>
                <a:gd name="T40" fmla="*/ 38 w 136"/>
                <a:gd name="T41" fmla="*/ 68 h 137"/>
                <a:gd name="T42" fmla="*/ 59 w 136"/>
                <a:gd name="T43" fmla="*/ 76 h 137"/>
                <a:gd name="T44" fmla="*/ 95 w 136"/>
                <a:gd name="T45" fmla="*/ 73 h 137"/>
                <a:gd name="T46" fmla="*/ 124 w 136"/>
                <a:gd name="T47" fmla="*/ 57 h 137"/>
                <a:gd name="T48" fmla="*/ 105 w 136"/>
                <a:gd name="T49" fmla="*/ 66 h 137"/>
                <a:gd name="T50" fmla="*/ 59 w 136"/>
                <a:gd name="T51" fmla="*/ 82 h 137"/>
                <a:gd name="T52" fmla="*/ 38 w 136"/>
                <a:gd name="T53" fmla="*/ 74 h 137"/>
                <a:gd name="T54" fmla="*/ 28 w 136"/>
                <a:gd name="T55" fmla="*/ 64 h 137"/>
                <a:gd name="T56" fmla="*/ 30 w 136"/>
                <a:gd name="T57" fmla="*/ 61 h 137"/>
                <a:gd name="T58" fmla="*/ 75 w 136"/>
                <a:gd name="T59" fmla="*/ 70 h 137"/>
                <a:gd name="T60" fmla="*/ 87 w 136"/>
                <a:gd name="T61" fmla="*/ 55 h 137"/>
                <a:gd name="T62" fmla="*/ 79 w 136"/>
                <a:gd name="T63" fmla="*/ 52 h 137"/>
                <a:gd name="T64" fmla="*/ 51 w 136"/>
                <a:gd name="T65" fmla="*/ 48 h 137"/>
                <a:gd name="T66" fmla="*/ 24 w 136"/>
                <a:gd name="T67" fmla="*/ 25 h 137"/>
                <a:gd name="T68" fmla="*/ 41 w 136"/>
                <a:gd name="T69" fmla="*/ 43 h 137"/>
                <a:gd name="T70" fmla="*/ 69 w 136"/>
                <a:gd name="T71" fmla="*/ 48 h 137"/>
                <a:gd name="T72" fmla="*/ 89 w 136"/>
                <a:gd name="T73" fmla="*/ 24 h 137"/>
                <a:gd name="T74" fmla="*/ 77 w 136"/>
                <a:gd name="T75" fmla="*/ 31 h 137"/>
                <a:gd name="T76" fmla="*/ 59 w 136"/>
                <a:gd name="T77" fmla="*/ 31 h 137"/>
                <a:gd name="T78" fmla="*/ 49 w 136"/>
                <a:gd name="T79" fmla="*/ 8 h 137"/>
                <a:gd name="T80" fmla="*/ 51 w 136"/>
                <a:gd name="T81" fmla="*/ 33 h 137"/>
                <a:gd name="T82" fmla="*/ 63 w 136"/>
                <a:gd name="T83" fmla="*/ 30 h 137"/>
                <a:gd name="T84" fmla="*/ 73 w 136"/>
                <a:gd name="T8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37">
                  <a:moveTo>
                    <a:pt x="69" y="137"/>
                  </a:moveTo>
                  <a:lnTo>
                    <a:pt x="79" y="120"/>
                  </a:lnTo>
                  <a:lnTo>
                    <a:pt x="79" y="120"/>
                  </a:lnTo>
                  <a:lnTo>
                    <a:pt x="107" y="114"/>
                  </a:lnTo>
                  <a:lnTo>
                    <a:pt x="118" y="110"/>
                  </a:lnTo>
                  <a:lnTo>
                    <a:pt x="124" y="107"/>
                  </a:lnTo>
                  <a:lnTo>
                    <a:pt x="128" y="104"/>
                  </a:lnTo>
                  <a:lnTo>
                    <a:pt x="128" y="104"/>
                  </a:lnTo>
                  <a:lnTo>
                    <a:pt x="112" y="107"/>
                  </a:lnTo>
                  <a:lnTo>
                    <a:pt x="95" y="112"/>
                  </a:lnTo>
                  <a:lnTo>
                    <a:pt x="77" y="114"/>
                  </a:lnTo>
                  <a:lnTo>
                    <a:pt x="59" y="117"/>
                  </a:lnTo>
                  <a:lnTo>
                    <a:pt x="43" y="117"/>
                  </a:lnTo>
                  <a:lnTo>
                    <a:pt x="36" y="117"/>
                  </a:lnTo>
                  <a:lnTo>
                    <a:pt x="28" y="116"/>
                  </a:lnTo>
                  <a:lnTo>
                    <a:pt x="22" y="113"/>
                  </a:lnTo>
                  <a:lnTo>
                    <a:pt x="14" y="109"/>
                  </a:lnTo>
                  <a:lnTo>
                    <a:pt x="8" y="104"/>
                  </a:lnTo>
                  <a:lnTo>
                    <a:pt x="2" y="97"/>
                  </a:lnTo>
                  <a:lnTo>
                    <a:pt x="2" y="97"/>
                  </a:lnTo>
                  <a:lnTo>
                    <a:pt x="10" y="97"/>
                  </a:lnTo>
                  <a:lnTo>
                    <a:pt x="16" y="98"/>
                  </a:lnTo>
                  <a:lnTo>
                    <a:pt x="26" y="103"/>
                  </a:lnTo>
                  <a:lnTo>
                    <a:pt x="38" y="107"/>
                  </a:lnTo>
                  <a:lnTo>
                    <a:pt x="49" y="110"/>
                  </a:lnTo>
                  <a:lnTo>
                    <a:pt x="49" y="110"/>
                  </a:lnTo>
                  <a:lnTo>
                    <a:pt x="61" y="112"/>
                  </a:lnTo>
                  <a:lnTo>
                    <a:pt x="73" y="112"/>
                  </a:lnTo>
                  <a:lnTo>
                    <a:pt x="83" y="110"/>
                  </a:lnTo>
                  <a:lnTo>
                    <a:pt x="95" y="109"/>
                  </a:lnTo>
                  <a:lnTo>
                    <a:pt x="116" y="101"/>
                  </a:lnTo>
                  <a:lnTo>
                    <a:pt x="136" y="94"/>
                  </a:lnTo>
                  <a:lnTo>
                    <a:pt x="136" y="94"/>
                  </a:lnTo>
                  <a:lnTo>
                    <a:pt x="128" y="92"/>
                  </a:lnTo>
                  <a:lnTo>
                    <a:pt x="120" y="92"/>
                  </a:lnTo>
                  <a:lnTo>
                    <a:pt x="103" y="92"/>
                  </a:lnTo>
                  <a:lnTo>
                    <a:pt x="69" y="98"/>
                  </a:lnTo>
                  <a:lnTo>
                    <a:pt x="51" y="100"/>
                  </a:lnTo>
                  <a:lnTo>
                    <a:pt x="34" y="100"/>
                  </a:lnTo>
                  <a:lnTo>
                    <a:pt x="26" y="98"/>
                  </a:lnTo>
                  <a:lnTo>
                    <a:pt x="18" y="94"/>
                  </a:lnTo>
                  <a:lnTo>
                    <a:pt x="10" y="91"/>
                  </a:lnTo>
                  <a:lnTo>
                    <a:pt x="0" y="85"/>
                  </a:lnTo>
                  <a:lnTo>
                    <a:pt x="0" y="85"/>
                  </a:lnTo>
                  <a:lnTo>
                    <a:pt x="30" y="89"/>
                  </a:lnTo>
                  <a:lnTo>
                    <a:pt x="69" y="94"/>
                  </a:lnTo>
                  <a:lnTo>
                    <a:pt x="89" y="95"/>
                  </a:lnTo>
                  <a:lnTo>
                    <a:pt x="107" y="95"/>
                  </a:lnTo>
                  <a:lnTo>
                    <a:pt x="120" y="92"/>
                  </a:lnTo>
                  <a:lnTo>
                    <a:pt x="126" y="91"/>
                  </a:lnTo>
                  <a:lnTo>
                    <a:pt x="128" y="88"/>
                  </a:lnTo>
                  <a:lnTo>
                    <a:pt x="128" y="88"/>
                  </a:lnTo>
                  <a:lnTo>
                    <a:pt x="124" y="86"/>
                  </a:lnTo>
                  <a:lnTo>
                    <a:pt x="120" y="86"/>
                  </a:lnTo>
                  <a:lnTo>
                    <a:pt x="105" y="88"/>
                  </a:lnTo>
                  <a:lnTo>
                    <a:pt x="71" y="92"/>
                  </a:lnTo>
                  <a:lnTo>
                    <a:pt x="55" y="92"/>
                  </a:lnTo>
                  <a:lnTo>
                    <a:pt x="49" y="91"/>
                  </a:lnTo>
                  <a:lnTo>
                    <a:pt x="43" y="89"/>
                  </a:lnTo>
                  <a:lnTo>
                    <a:pt x="39" y="86"/>
                  </a:lnTo>
                  <a:lnTo>
                    <a:pt x="36" y="82"/>
                  </a:lnTo>
                  <a:lnTo>
                    <a:pt x="36" y="76"/>
                  </a:lnTo>
                  <a:lnTo>
                    <a:pt x="38" y="68"/>
                  </a:lnTo>
                  <a:lnTo>
                    <a:pt x="38" y="68"/>
                  </a:lnTo>
                  <a:lnTo>
                    <a:pt x="47" y="73"/>
                  </a:lnTo>
                  <a:lnTo>
                    <a:pt x="59" y="76"/>
                  </a:lnTo>
                  <a:lnTo>
                    <a:pt x="71" y="77"/>
                  </a:lnTo>
                  <a:lnTo>
                    <a:pt x="83" y="76"/>
                  </a:lnTo>
                  <a:lnTo>
                    <a:pt x="95" y="73"/>
                  </a:lnTo>
                  <a:lnTo>
                    <a:pt x="107" y="68"/>
                  </a:lnTo>
                  <a:lnTo>
                    <a:pt x="116" y="63"/>
                  </a:lnTo>
                  <a:lnTo>
                    <a:pt x="124" y="57"/>
                  </a:lnTo>
                  <a:lnTo>
                    <a:pt x="124" y="57"/>
                  </a:lnTo>
                  <a:lnTo>
                    <a:pt x="114" y="61"/>
                  </a:lnTo>
                  <a:lnTo>
                    <a:pt x="105" y="66"/>
                  </a:lnTo>
                  <a:lnTo>
                    <a:pt x="83" y="76"/>
                  </a:lnTo>
                  <a:lnTo>
                    <a:pt x="71" y="80"/>
                  </a:lnTo>
                  <a:lnTo>
                    <a:pt x="59" y="82"/>
                  </a:lnTo>
                  <a:lnTo>
                    <a:pt x="49" y="80"/>
                  </a:lnTo>
                  <a:lnTo>
                    <a:pt x="43" y="77"/>
                  </a:lnTo>
                  <a:lnTo>
                    <a:pt x="38" y="74"/>
                  </a:lnTo>
                  <a:lnTo>
                    <a:pt x="38" y="74"/>
                  </a:lnTo>
                  <a:lnTo>
                    <a:pt x="30" y="67"/>
                  </a:lnTo>
                  <a:lnTo>
                    <a:pt x="28" y="64"/>
                  </a:lnTo>
                  <a:lnTo>
                    <a:pt x="28" y="63"/>
                  </a:lnTo>
                  <a:lnTo>
                    <a:pt x="28" y="63"/>
                  </a:lnTo>
                  <a:lnTo>
                    <a:pt x="30" y="61"/>
                  </a:lnTo>
                  <a:lnTo>
                    <a:pt x="38" y="63"/>
                  </a:lnTo>
                  <a:lnTo>
                    <a:pt x="59" y="66"/>
                  </a:lnTo>
                  <a:lnTo>
                    <a:pt x="75" y="70"/>
                  </a:lnTo>
                  <a:lnTo>
                    <a:pt x="75" y="70"/>
                  </a:lnTo>
                  <a:lnTo>
                    <a:pt x="83" y="61"/>
                  </a:lnTo>
                  <a:lnTo>
                    <a:pt x="87" y="55"/>
                  </a:lnTo>
                  <a:lnTo>
                    <a:pt x="89" y="51"/>
                  </a:lnTo>
                  <a:lnTo>
                    <a:pt x="89" y="51"/>
                  </a:lnTo>
                  <a:lnTo>
                    <a:pt x="79" y="52"/>
                  </a:lnTo>
                  <a:lnTo>
                    <a:pt x="69" y="52"/>
                  </a:lnTo>
                  <a:lnTo>
                    <a:pt x="59" y="51"/>
                  </a:lnTo>
                  <a:lnTo>
                    <a:pt x="51" y="48"/>
                  </a:lnTo>
                  <a:lnTo>
                    <a:pt x="43" y="43"/>
                  </a:lnTo>
                  <a:lnTo>
                    <a:pt x="36" y="39"/>
                  </a:lnTo>
                  <a:lnTo>
                    <a:pt x="24" y="25"/>
                  </a:lnTo>
                  <a:lnTo>
                    <a:pt x="24" y="25"/>
                  </a:lnTo>
                  <a:lnTo>
                    <a:pt x="32" y="36"/>
                  </a:lnTo>
                  <a:lnTo>
                    <a:pt x="41" y="43"/>
                  </a:lnTo>
                  <a:lnTo>
                    <a:pt x="51" y="48"/>
                  </a:lnTo>
                  <a:lnTo>
                    <a:pt x="61" y="49"/>
                  </a:lnTo>
                  <a:lnTo>
                    <a:pt x="69" y="48"/>
                  </a:lnTo>
                  <a:lnTo>
                    <a:pt x="79" y="43"/>
                  </a:lnTo>
                  <a:lnTo>
                    <a:pt x="85" y="36"/>
                  </a:lnTo>
                  <a:lnTo>
                    <a:pt x="89" y="24"/>
                  </a:lnTo>
                  <a:lnTo>
                    <a:pt x="89" y="24"/>
                  </a:lnTo>
                  <a:lnTo>
                    <a:pt x="83" y="28"/>
                  </a:lnTo>
                  <a:lnTo>
                    <a:pt x="77" y="31"/>
                  </a:lnTo>
                  <a:lnTo>
                    <a:pt x="65" y="39"/>
                  </a:lnTo>
                  <a:lnTo>
                    <a:pt x="65" y="39"/>
                  </a:lnTo>
                  <a:lnTo>
                    <a:pt x="59" y="31"/>
                  </a:lnTo>
                  <a:lnTo>
                    <a:pt x="55" y="24"/>
                  </a:lnTo>
                  <a:lnTo>
                    <a:pt x="49" y="8"/>
                  </a:lnTo>
                  <a:lnTo>
                    <a:pt x="49" y="8"/>
                  </a:lnTo>
                  <a:lnTo>
                    <a:pt x="47" y="15"/>
                  </a:lnTo>
                  <a:lnTo>
                    <a:pt x="47" y="24"/>
                  </a:lnTo>
                  <a:lnTo>
                    <a:pt x="51" y="33"/>
                  </a:lnTo>
                  <a:lnTo>
                    <a:pt x="57" y="39"/>
                  </a:lnTo>
                  <a:lnTo>
                    <a:pt x="57" y="39"/>
                  </a:lnTo>
                  <a:lnTo>
                    <a:pt x="63" y="30"/>
                  </a:lnTo>
                  <a:lnTo>
                    <a:pt x="67" y="19"/>
                  </a:lnTo>
                  <a:lnTo>
                    <a:pt x="73" y="0"/>
                  </a:lnTo>
                  <a:lnTo>
                    <a:pt x="73" y="0"/>
                  </a:lnTo>
                  <a:lnTo>
                    <a:pt x="77" y="18"/>
                  </a:lnTo>
                  <a:lnTo>
                    <a:pt x="77" y="37"/>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8" name="Freeform 58"/>
            <p:cNvSpPr>
              <a:spLocks/>
            </p:cNvSpPr>
            <p:nvPr/>
          </p:nvSpPr>
          <p:spPr bwMode="auto">
            <a:xfrm>
              <a:off x="1059"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9" name="Line 59"/>
            <p:cNvSpPr>
              <a:spLocks noChangeShapeType="1"/>
            </p:cNvSpPr>
            <p:nvPr/>
          </p:nvSpPr>
          <p:spPr bwMode="auto">
            <a:xfrm flipV="1">
              <a:off x="1059"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Freeform 60"/>
            <p:cNvSpPr>
              <a:spLocks/>
            </p:cNvSpPr>
            <p:nvPr/>
          </p:nvSpPr>
          <p:spPr bwMode="auto">
            <a:xfrm>
              <a:off x="1006"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5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0 w 106"/>
                <a:gd name="T45" fmla="*/ 68 h 108"/>
                <a:gd name="T46" fmla="*/ 93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3" y="87"/>
                  </a:lnTo>
                  <a:lnTo>
                    <a:pt x="100" y="83"/>
                  </a:lnTo>
                  <a:lnTo>
                    <a:pt x="100"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5" y="79"/>
                  </a:lnTo>
                  <a:lnTo>
                    <a:pt x="20" y="77"/>
                  </a:lnTo>
                  <a:lnTo>
                    <a:pt x="12" y="74"/>
                  </a:lnTo>
                  <a:lnTo>
                    <a:pt x="6" y="71"/>
                  </a:lnTo>
                  <a:lnTo>
                    <a:pt x="0" y="67"/>
                  </a:lnTo>
                  <a:lnTo>
                    <a:pt x="0" y="67"/>
                  </a:lnTo>
                  <a:lnTo>
                    <a:pt x="22" y="70"/>
                  </a:lnTo>
                  <a:lnTo>
                    <a:pt x="53" y="74"/>
                  </a:lnTo>
                  <a:lnTo>
                    <a:pt x="69" y="76"/>
                  </a:lnTo>
                  <a:lnTo>
                    <a:pt x="83" y="76"/>
                  </a:lnTo>
                  <a:lnTo>
                    <a:pt x="95" y="73"/>
                  </a:lnTo>
                  <a:lnTo>
                    <a:pt x="98" y="71"/>
                  </a:lnTo>
                  <a:lnTo>
                    <a:pt x="100" y="68"/>
                  </a:lnTo>
                  <a:lnTo>
                    <a:pt x="100" y="68"/>
                  </a:lnTo>
                  <a:lnTo>
                    <a:pt x="93"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6" y="44"/>
                  </a:lnTo>
                  <a:lnTo>
                    <a:pt x="96" y="44"/>
                  </a:lnTo>
                  <a:lnTo>
                    <a:pt x="81" y="52"/>
                  </a:lnTo>
                  <a:lnTo>
                    <a:pt x="63" y="61"/>
                  </a:lnTo>
                  <a:lnTo>
                    <a:pt x="55" y="64"/>
                  </a:lnTo>
                  <a:lnTo>
                    <a:pt x="45" y="64"/>
                  </a:lnTo>
                  <a:lnTo>
                    <a:pt x="37" y="64"/>
                  </a:lnTo>
                  <a:lnTo>
                    <a:pt x="29" y="59"/>
                  </a:lnTo>
                  <a:lnTo>
                    <a:pt x="29" y="59"/>
                  </a:lnTo>
                  <a:lnTo>
                    <a:pt x="22" y="53"/>
                  </a:lnTo>
                  <a:lnTo>
                    <a:pt x="20" y="50"/>
                  </a:lnTo>
                  <a:lnTo>
                    <a:pt x="24"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1" name="Freeform 61"/>
            <p:cNvSpPr>
              <a:spLocks/>
            </p:cNvSpPr>
            <p:nvPr/>
          </p:nvSpPr>
          <p:spPr bwMode="auto">
            <a:xfrm>
              <a:off x="1006" y="1075"/>
              <a:ext cx="107"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5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0 w 106"/>
                <a:gd name="T45" fmla="*/ 68 h 108"/>
                <a:gd name="T46" fmla="*/ 93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6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3" y="87"/>
                  </a:lnTo>
                  <a:lnTo>
                    <a:pt x="100" y="83"/>
                  </a:lnTo>
                  <a:lnTo>
                    <a:pt x="100"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5" y="79"/>
                  </a:lnTo>
                  <a:lnTo>
                    <a:pt x="20" y="77"/>
                  </a:lnTo>
                  <a:lnTo>
                    <a:pt x="12" y="74"/>
                  </a:lnTo>
                  <a:lnTo>
                    <a:pt x="6" y="71"/>
                  </a:lnTo>
                  <a:lnTo>
                    <a:pt x="0" y="67"/>
                  </a:lnTo>
                  <a:lnTo>
                    <a:pt x="0" y="67"/>
                  </a:lnTo>
                  <a:lnTo>
                    <a:pt x="22" y="70"/>
                  </a:lnTo>
                  <a:lnTo>
                    <a:pt x="53" y="74"/>
                  </a:lnTo>
                  <a:lnTo>
                    <a:pt x="69" y="76"/>
                  </a:lnTo>
                  <a:lnTo>
                    <a:pt x="83" y="76"/>
                  </a:lnTo>
                  <a:lnTo>
                    <a:pt x="95" y="73"/>
                  </a:lnTo>
                  <a:lnTo>
                    <a:pt x="98" y="71"/>
                  </a:lnTo>
                  <a:lnTo>
                    <a:pt x="100" y="68"/>
                  </a:lnTo>
                  <a:lnTo>
                    <a:pt x="100" y="68"/>
                  </a:lnTo>
                  <a:lnTo>
                    <a:pt x="93"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6" y="44"/>
                  </a:lnTo>
                  <a:lnTo>
                    <a:pt x="96" y="44"/>
                  </a:lnTo>
                  <a:lnTo>
                    <a:pt x="81" y="52"/>
                  </a:lnTo>
                  <a:lnTo>
                    <a:pt x="63" y="61"/>
                  </a:lnTo>
                  <a:lnTo>
                    <a:pt x="55" y="64"/>
                  </a:lnTo>
                  <a:lnTo>
                    <a:pt x="45" y="64"/>
                  </a:lnTo>
                  <a:lnTo>
                    <a:pt x="37" y="64"/>
                  </a:lnTo>
                  <a:lnTo>
                    <a:pt x="29" y="59"/>
                  </a:lnTo>
                  <a:lnTo>
                    <a:pt x="29" y="59"/>
                  </a:lnTo>
                  <a:lnTo>
                    <a:pt x="22" y="53"/>
                  </a:lnTo>
                  <a:lnTo>
                    <a:pt x="20" y="50"/>
                  </a:lnTo>
                  <a:lnTo>
                    <a:pt x="24"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2" name="Freeform 62"/>
            <p:cNvSpPr>
              <a:spLocks/>
            </p:cNvSpPr>
            <p:nvPr/>
          </p:nvSpPr>
          <p:spPr bwMode="auto">
            <a:xfrm>
              <a:off x="1202"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3" name="Line 63"/>
            <p:cNvSpPr>
              <a:spLocks noChangeShapeType="1"/>
            </p:cNvSpPr>
            <p:nvPr/>
          </p:nvSpPr>
          <p:spPr bwMode="auto">
            <a:xfrm flipV="1">
              <a:off x="1202"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Freeform 64"/>
            <p:cNvSpPr>
              <a:spLocks/>
            </p:cNvSpPr>
            <p:nvPr/>
          </p:nvSpPr>
          <p:spPr bwMode="auto">
            <a:xfrm>
              <a:off x="1149" y="1075"/>
              <a:ext cx="106"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0 w 106"/>
                <a:gd name="T45" fmla="*/ 68 h 108"/>
                <a:gd name="T46" fmla="*/ 93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3" y="87"/>
                  </a:lnTo>
                  <a:lnTo>
                    <a:pt x="100" y="83"/>
                  </a:lnTo>
                  <a:lnTo>
                    <a:pt x="100"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8" y="71"/>
                  </a:lnTo>
                  <a:lnTo>
                    <a:pt x="100" y="68"/>
                  </a:lnTo>
                  <a:lnTo>
                    <a:pt x="100" y="68"/>
                  </a:lnTo>
                  <a:lnTo>
                    <a:pt x="93"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29" y="59"/>
                  </a:lnTo>
                  <a:lnTo>
                    <a:pt x="29" y="59"/>
                  </a:lnTo>
                  <a:lnTo>
                    <a:pt x="22" y="53"/>
                  </a:lnTo>
                  <a:lnTo>
                    <a:pt x="20" y="50"/>
                  </a:lnTo>
                  <a:lnTo>
                    <a:pt x="24"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 name="Freeform 65"/>
            <p:cNvSpPr>
              <a:spLocks/>
            </p:cNvSpPr>
            <p:nvPr/>
          </p:nvSpPr>
          <p:spPr bwMode="auto">
            <a:xfrm>
              <a:off x="1149" y="1075"/>
              <a:ext cx="106" cy="105"/>
            </a:xfrm>
            <a:custGeom>
              <a:avLst/>
              <a:gdLst>
                <a:gd name="T0" fmla="*/ 61 w 106"/>
                <a:gd name="T1" fmla="*/ 95 h 108"/>
                <a:gd name="T2" fmla="*/ 83 w 106"/>
                <a:gd name="T3" fmla="*/ 90 h 108"/>
                <a:gd name="T4" fmla="*/ 100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0 w 106"/>
                <a:gd name="T45" fmla="*/ 68 h 108"/>
                <a:gd name="T46" fmla="*/ 93 w 106"/>
                <a:gd name="T47" fmla="*/ 68 h 108"/>
                <a:gd name="T48" fmla="*/ 55 w 106"/>
                <a:gd name="T49" fmla="*/ 73 h 108"/>
                <a:gd name="T50" fmla="*/ 37 w 106"/>
                <a:gd name="T51" fmla="*/ 73 h 108"/>
                <a:gd name="T52" fmla="*/ 29 w 106"/>
                <a:gd name="T53" fmla="*/ 68 h 108"/>
                <a:gd name="T54" fmla="*/ 27 w 106"/>
                <a:gd name="T55" fmla="*/ 61 h 108"/>
                <a:gd name="T56" fmla="*/ 27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29 w 106"/>
                <a:gd name="T73" fmla="*/ 59 h 108"/>
                <a:gd name="T74" fmla="*/ 20 w 106"/>
                <a:gd name="T75" fmla="*/ 50 h 108"/>
                <a:gd name="T76" fmla="*/ 29 w 106"/>
                <a:gd name="T77" fmla="*/ 49 h 108"/>
                <a:gd name="T78" fmla="*/ 57 w 106"/>
                <a:gd name="T79" fmla="*/ 55 h 108"/>
                <a:gd name="T80" fmla="*/ 69 w 106"/>
                <a:gd name="T81" fmla="*/ 40 h 108"/>
                <a:gd name="T82" fmla="*/ 61 w 106"/>
                <a:gd name="T83" fmla="*/ 41 h 108"/>
                <a:gd name="T84" fmla="*/ 45 w 106"/>
                <a:gd name="T85" fmla="*/ 40 h 108"/>
                <a:gd name="T86" fmla="*/ 27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3" y="87"/>
                  </a:lnTo>
                  <a:lnTo>
                    <a:pt x="100" y="83"/>
                  </a:lnTo>
                  <a:lnTo>
                    <a:pt x="100"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7"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8" y="71"/>
                  </a:lnTo>
                  <a:lnTo>
                    <a:pt x="100" y="68"/>
                  </a:lnTo>
                  <a:lnTo>
                    <a:pt x="100" y="68"/>
                  </a:lnTo>
                  <a:lnTo>
                    <a:pt x="93" y="68"/>
                  </a:lnTo>
                  <a:lnTo>
                    <a:pt x="81" y="68"/>
                  </a:lnTo>
                  <a:lnTo>
                    <a:pt x="55" y="73"/>
                  </a:lnTo>
                  <a:lnTo>
                    <a:pt x="43" y="73"/>
                  </a:lnTo>
                  <a:lnTo>
                    <a:pt x="37" y="73"/>
                  </a:lnTo>
                  <a:lnTo>
                    <a:pt x="33" y="71"/>
                  </a:lnTo>
                  <a:lnTo>
                    <a:pt x="29" y="68"/>
                  </a:lnTo>
                  <a:lnTo>
                    <a:pt x="27" y="65"/>
                  </a:lnTo>
                  <a:lnTo>
                    <a:pt x="27" y="61"/>
                  </a:lnTo>
                  <a:lnTo>
                    <a:pt x="27" y="53"/>
                  </a:lnTo>
                  <a:lnTo>
                    <a:pt x="27"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29" y="59"/>
                  </a:lnTo>
                  <a:lnTo>
                    <a:pt x="29" y="59"/>
                  </a:lnTo>
                  <a:lnTo>
                    <a:pt x="22" y="53"/>
                  </a:lnTo>
                  <a:lnTo>
                    <a:pt x="20" y="50"/>
                  </a:lnTo>
                  <a:lnTo>
                    <a:pt x="24" y="49"/>
                  </a:lnTo>
                  <a:lnTo>
                    <a:pt x="29" y="49"/>
                  </a:lnTo>
                  <a:lnTo>
                    <a:pt x="57" y="55"/>
                  </a:lnTo>
                  <a:lnTo>
                    <a:pt x="57" y="55"/>
                  </a:lnTo>
                  <a:lnTo>
                    <a:pt x="65" y="47"/>
                  </a:lnTo>
                  <a:lnTo>
                    <a:pt x="69" y="40"/>
                  </a:lnTo>
                  <a:lnTo>
                    <a:pt x="69" y="40"/>
                  </a:lnTo>
                  <a:lnTo>
                    <a:pt x="61" y="41"/>
                  </a:lnTo>
                  <a:lnTo>
                    <a:pt x="53" y="41"/>
                  </a:lnTo>
                  <a:lnTo>
                    <a:pt x="45" y="40"/>
                  </a:lnTo>
                  <a:lnTo>
                    <a:pt x="39" y="38"/>
                  </a:lnTo>
                  <a:lnTo>
                    <a:pt x="27"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 name="Freeform 66"/>
            <p:cNvSpPr>
              <a:spLocks/>
            </p:cNvSpPr>
            <p:nvPr/>
          </p:nvSpPr>
          <p:spPr bwMode="auto">
            <a:xfrm>
              <a:off x="1274" y="1061"/>
              <a:ext cx="1" cy="134"/>
            </a:xfrm>
            <a:custGeom>
              <a:avLst/>
              <a:gdLst>
                <a:gd name="T0" fmla="*/ 137 h 137"/>
                <a:gd name="T1" fmla="*/ 0 h 137"/>
                <a:gd name="T2" fmla="*/ 137 h 137"/>
              </a:gdLst>
              <a:ahLst/>
              <a:cxnLst>
                <a:cxn ang="0">
                  <a:pos x="0" y="T0"/>
                </a:cxn>
                <a:cxn ang="0">
                  <a:pos x="0" y="T1"/>
                </a:cxn>
                <a:cxn ang="0">
                  <a:pos x="0" y="T2"/>
                </a:cxn>
              </a:cxnLst>
              <a:rect l="0" t="0" r="r" b="b"/>
              <a:pathLst>
                <a:path h="137">
                  <a:moveTo>
                    <a:pt x="0" y="137"/>
                  </a:moveTo>
                  <a:lnTo>
                    <a:pt x="0" y="0"/>
                  </a:lnTo>
                  <a:lnTo>
                    <a:pt x="0"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 name="Line 67"/>
            <p:cNvSpPr>
              <a:spLocks noChangeShapeType="1"/>
            </p:cNvSpPr>
            <p:nvPr/>
          </p:nvSpPr>
          <p:spPr bwMode="auto">
            <a:xfrm flipV="1">
              <a:off x="1274" y="1061"/>
              <a:ext cx="1" cy="13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Freeform 68"/>
            <p:cNvSpPr>
              <a:spLocks/>
            </p:cNvSpPr>
            <p:nvPr/>
          </p:nvSpPr>
          <p:spPr bwMode="auto">
            <a:xfrm>
              <a:off x="1198" y="1028"/>
              <a:ext cx="151" cy="146"/>
            </a:xfrm>
            <a:custGeom>
              <a:avLst/>
              <a:gdLst>
                <a:gd name="T0" fmla="*/ 87 w 150"/>
                <a:gd name="T1" fmla="*/ 132 h 150"/>
                <a:gd name="T2" fmla="*/ 134 w 150"/>
                <a:gd name="T3" fmla="*/ 118 h 150"/>
                <a:gd name="T4" fmla="*/ 122 w 150"/>
                <a:gd name="T5" fmla="*/ 118 h 150"/>
                <a:gd name="T6" fmla="*/ 65 w 150"/>
                <a:gd name="T7" fmla="*/ 128 h 150"/>
                <a:gd name="T8" fmla="*/ 30 w 150"/>
                <a:gd name="T9" fmla="*/ 127 h 150"/>
                <a:gd name="T10" fmla="*/ 8 w 150"/>
                <a:gd name="T11" fmla="*/ 113 h 150"/>
                <a:gd name="T12" fmla="*/ 10 w 150"/>
                <a:gd name="T13" fmla="*/ 106 h 150"/>
                <a:gd name="T14" fmla="*/ 42 w 150"/>
                <a:gd name="T15" fmla="*/ 118 h 150"/>
                <a:gd name="T16" fmla="*/ 67 w 150"/>
                <a:gd name="T17" fmla="*/ 122 h 150"/>
                <a:gd name="T18" fmla="*/ 103 w 150"/>
                <a:gd name="T19" fmla="*/ 119 h 150"/>
                <a:gd name="T20" fmla="*/ 150 w 150"/>
                <a:gd name="T21" fmla="*/ 103 h 150"/>
                <a:gd name="T22" fmla="*/ 113 w 150"/>
                <a:gd name="T23" fmla="*/ 101 h 150"/>
                <a:gd name="T24" fmla="*/ 46 w 150"/>
                <a:gd name="T25" fmla="*/ 110 h 150"/>
                <a:gd name="T26" fmla="*/ 18 w 150"/>
                <a:gd name="T27" fmla="*/ 103 h 150"/>
                <a:gd name="T28" fmla="*/ 0 w 150"/>
                <a:gd name="T29" fmla="*/ 92 h 150"/>
                <a:gd name="T30" fmla="*/ 97 w 150"/>
                <a:gd name="T31" fmla="*/ 104 h 150"/>
                <a:gd name="T32" fmla="*/ 132 w 150"/>
                <a:gd name="T33" fmla="*/ 101 h 150"/>
                <a:gd name="T34" fmla="*/ 140 w 150"/>
                <a:gd name="T35" fmla="*/ 95 h 150"/>
                <a:gd name="T36" fmla="*/ 115 w 150"/>
                <a:gd name="T37" fmla="*/ 95 h 150"/>
                <a:gd name="T38" fmla="*/ 53 w 150"/>
                <a:gd name="T39" fmla="*/ 100 h 150"/>
                <a:gd name="T40" fmla="*/ 40 w 150"/>
                <a:gd name="T41" fmla="*/ 89 h 150"/>
                <a:gd name="T42" fmla="*/ 40 w 150"/>
                <a:gd name="T43" fmla="*/ 75 h 150"/>
                <a:gd name="T44" fmla="*/ 77 w 150"/>
                <a:gd name="T45" fmla="*/ 83 h 150"/>
                <a:gd name="T46" fmla="*/ 117 w 150"/>
                <a:gd name="T47" fmla="*/ 75 h 150"/>
                <a:gd name="T48" fmla="*/ 136 w 150"/>
                <a:gd name="T49" fmla="*/ 61 h 150"/>
                <a:gd name="T50" fmla="*/ 89 w 150"/>
                <a:gd name="T51" fmla="*/ 83 h 150"/>
                <a:gd name="T52" fmla="*/ 59 w 150"/>
                <a:gd name="T53" fmla="*/ 88 h 150"/>
                <a:gd name="T54" fmla="*/ 42 w 150"/>
                <a:gd name="T55" fmla="*/ 82 h 150"/>
                <a:gd name="T56" fmla="*/ 30 w 150"/>
                <a:gd name="T57" fmla="*/ 70 h 150"/>
                <a:gd name="T58" fmla="*/ 34 w 150"/>
                <a:gd name="T59" fmla="*/ 67 h 150"/>
                <a:gd name="T60" fmla="*/ 81 w 150"/>
                <a:gd name="T61" fmla="*/ 76 h 150"/>
                <a:gd name="T62" fmla="*/ 95 w 150"/>
                <a:gd name="T63" fmla="*/ 61 h 150"/>
                <a:gd name="T64" fmla="*/ 85 w 150"/>
                <a:gd name="T65" fmla="*/ 57 h 150"/>
                <a:gd name="T66" fmla="*/ 55 w 150"/>
                <a:gd name="T67" fmla="*/ 52 h 150"/>
                <a:gd name="T68" fmla="*/ 24 w 150"/>
                <a:gd name="T69" fmla="*/ 29 h 150"/>
                <a:gd name="T70" fmla="*/ 46 w 150"/>
                <a:gd name="T71" fmla="*/ 48 h 150"/>
                <a:gd name="T72" fmla="*/ 77 w 150"/>
                <a:gd name="T73" fmla="*/ 52 h 150"/>
                <a:gd name="T74" fmla="*/ 97 w 150"/>
                <a:gd name="T75" fmla="*/ 27 h 150"/>
                <a:gd name="T76" fmla="*/ 85 w 150"/>
                <a:gd name="T77" fmla="*/ 34 h 150"/>
                <a:gd name="T78" fmla="*/ 65 w 150"/>
                <a:gd name="T79" fmla="*/ 34 h 150"/>
                <a:gd name="T80" fmla="*/ 53 w 150"/>
                <a:gd name="T81" fmla="*/ 8 h 150"/>
                <a:gd name="T82" fmla="*/ 55 w 150"/>
                <a:gd name="T83" fmla="*/ 34 h 150"/>
                <a:gd name="T84" fmla="*/ 67 w 150"/>
                <a:gd name="T85" fmla="*/ 32 h 150"/>
                <a:gd name="T86" fmla="*/ 79 w 150"/>
                <a:gd name="T87" fmla="*/ 0 h 150"/>
                <a:gd name="T88" fmla="*/ 85 w 150"/>
                <a:gd name="T89" fmla="*/ 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50">
                  <a:moveTo>
                    <a:pt x="75" y="150"/>
                  </a:moveTo>
                  <a:lnTo>
                    <a:pt x="87" y="132"/>
                  </a:lnTo>
                  <a:lnTo>
                    <a:pt x="87" y="132"/>
                  </a:lnTo>
                  <a:lnTo>
                    <a:pt x="117" y="127"/>
                  </a:lnTo>
                  <a:lnTo>
                    <a:pt x="128" y="121"/>
                  </a:lnTo>
                  <a:lnTo>
                    <a:pt x="134" y="118"/>
                  </a:lnTo>
                  <a:lnTo>
                    <a:pt x="140" y="115"/>
                  </a:lnTo>
                  <a:lnTo>
                    <a:pt x="140" y="115"/>
                  </a:lnTo>
                  <a:lnTo>
                    <a:pt x="122" y="118"/>
                  </a:lnTo>
                  <a:lnTo>
                    <a:pt x="103" y="122"/>
                  </a:lnTo>
                  <a:lnTo>
                    <a:pt x="85" y="125"/>
                  </a:lnTo>
                  <a:lnTo>
                    <a:pt x="65" y="128"/>
                  </a:lnTo>
                  <a:lnTo>
                    <a:pt x="48" y="129"/>
                  </a:lnTo>
                  <a:lnTo>
                    <a:pt x="38" y="128"/>
                  </a:lnTo>
                  <a:lnTo>
                    <a:pt x="30" y="127"/>
                  </a:lnTo>
                  <a:lnTo>
                    <a:pt x="22" y="124"/>
                  </a:lnTo>
                  <a:lnTo>
                    <a:pt x="16" y="119"/>
                  </a:lnTo>
                  <a:lnTo>
                    <a:pt x="8" y="113"/>
                  </a:lnTo>
                  <a:lnTo>
                    <a:pt x="2" y="106"/>
                  </a:lnTo>
                  <a:lnTo>
                    <a:pt x="2" y="106"/>
                  </a:lnTo>
                  <a:lnTo>
                    <a:pt x="10" y="106"/>
                  </a:lnTo>
                  <a:lnTo>
                    <a:pt x="16" y="107"/>
                  </a:lnTo>
                  <a:lnTo>
                    <a:pt x="28" y="112"/>
                  </a:lnTo>
                  <a:lnTo>
                    <a:pt x="42" y="118"/>
                  </a:lnTo>
                  <a:lnTo>
                    <a:pt x="53" y="121"/>
                  </a:lnTo>
                  <a:lnTo>
                    <a:pt x="53" y="121"/>
                  </a:lnTo>
                  <a:lnTo>
                    <a:pt x="67" y="122"/>
                  </a:lnTo>
                  <a:lnTo>
                    <a:pt x="79" y="122"/>
                  </a:lnTo>
                  <a:lnTo>
                    <a:pt x="91" y="121"/>
                  </a:lnTo>
                  <a:lnTo>
                    <a:pt x="103" y="119"/>
                  </a:lnTo>
                  <a:lnTo>
                    <a:pt x="126" y="112"/>
                  </a:lnTo>
                  <a:lnTo>
                    <a:pt x="150" y="103"/>
                  </a:lnTo>
                  <a:lnTo>
                    <a:pt x="150" y="103"/>
                  </a:lnTo>
                  <a:lnTo>
                    <a:pt x="140" y="101"/>
                  </a:lnTo>
                  <a:lnTo>
                    <a:pt x="130" y="100"/>
                  </a:lnTo>
                  <a:lnTo>
                    <a:pt x="113" y="101"/>
                  </a:lnTo>
                  <a:lnTo>
                    <a:pt x="75" y="107"/>
                  </a:lnTo>
                  <a:lnTo>
                    <a:pt x="55" y="110"/>
                  </a:lnTo>
                  <a:lnTo>
                    <a:pt x="46" y="110"/>
                  </a:lnTo>
                  <a:lnTo>
                    <a:pt x="38" y="109"/>
                  </a:lnTo>
                  <a:lnTo>
                    <a:pt x="28" y="107"/>
                  </a:lnTo>
                  <a:lnTo>
                    <a:pt x="18" y="103"/>
                  </a:lnTo>
                  <a:lnTo>
                    <a:pt x="10" y="98"/>
                  </a:lnTo>
                  <a:lnTo>
                    <a:pt x="0" y="92"/>
                  </a:lnTo>
                  <a:lnTo>
                    <a:pt x="0" y="92"/>
                  </a:lnTo>
                  <a:lnTo>
                    <a:pt x="32" y="97"/>
                  </a:lnTo>
                  <a:lnTo>
                    <a:pt x="75" y="103"/>
                  </a:lnTo>
                  <a:lnTo>
                    <a:pt x="97" y="104"/>
                  </a:lnTo>
                  <a:lnTo>
                    <a:pt x="117" y="104"/>
                  </a:lnTo>
                  <a:lnTo>
                    <a:pt x="124" y="103"/>
                  </a:lnTo>
                  <a:lnTo>
                    <a:pt x="132" y="101"/>
                  </a:lnTo>
                  <a:lnTo>
                    <a:pt x="136" y="98"/>
                  </a:lnTo>
                  <a:lnTo>
                    <a:pt x="140" y="95"/>
                  </a:lnTo>
                  <a:lnTo>
                    <a:pt x="140" y="95"/>
                  </a:lnTo>
                  <a:lnTo>
                    <a:pt x="136" y="94"/>
                  </a:lnTo>
                  <a:lnTo>
                    <a:pt x="130" y="94"/>
                  </a:lnTo>
                  <a:lnTo>
                    <a:pt x="115" y="95"/>
                  </a:lnTo>
                  <a:lnTo>
                    <a:pt x="77" y="100"/>
                  </a:lnTo>
                  <a:lnTo>
                    <a:pt x="61" y="101"/>
                  </a:lnTo>
                  <a:lnTo>
                    <a:pt x="53" y="100"/>
                  </a:lnTo>
                  <a:lnTo>
                    <a:pt x="48" y="98"/>
                  </a:lnTo>
                  <a:lnTo>
                    <a:pt x="42" y="94"/>
                  </a:lnTo>
                  <a:lnTo>
                    <a:pt x="40" y="89"/>
                  </a:lnTo>
                  <a:lnTo>
                    <a:pt x="38" y="83"/>
                  </a:lnTo>
                  <a:lnTo>
                    <a:pt x="40" y="75"/>
                  </a:lnTo>
                  <a:lnTo>
                    <a:pt x="40" y="75"/>
                  </a:lnTo>
                  <a:lnTo>
                    <a:pt x="51" y="81"/>
                  </a:lnTo>
                  <a:lnTo>
                    <a:pt x="63" y="83"/>
                  </a:lnTo>
                  <a:lnTo>
                    <a:pt x="77" y="83"/>
                  </a:lnTo>
                  <a:lnTo>
                    <a:pt x="91" y="83"/>
                  </a:lnTo>
                  <a:lnTo>
                    <a:pt x="105" y="79"/>
                  </a:lnTo>
                  <a:lnTo>
                    <a:pt x="117" y="75"/>
                  </a:lnTo>
                  <a:lnTo>
                    <a:pt x="126" y="69"/>
                  </a:lnTo>
                  <a:lnTo>
                    <a:pt x="136" y="61"/>
                  </a:lnTo>
                  <a:lnTo>
                    <a:pt x="136" y="61"/>
                  </a:lnTo>
                  <a:lnTo>
                    <a:pt x="124" y="66"/>
                  </a:lnTo>
                  <a:lnTo>
                    <a:pt x="113" y="72"/>
                  </a:lnTo>
                  <a:lnTo>
                    <a:pt x="89" y="83"/>
                  </a:lnTo>
                  <a:lnTo>
                    <a:pt x="77" y="88"/>
                  </a:lnTo>
                  <a:lnTo>
                    <a:pt x="65" y="89"/>
                  </a:lnTo>
                  <a:lnTo>
                    <a:pt x="59" y="88"/>
                  </a:lnTo>
                  <a:lnTo>
                    <a:pt x="53" y="86"/>
                  </a:lnTo>
                  <a:lnTo>
                    <a:pt x="48" y="85"/>
                  </a:lnTo>
                  <a:lnTo>
                    <a:pt x="42" y="82"/>
                  </a:lnTo>
                  <a:lnTo>
                    <a:pt x="42" y="82"/>
                  </a:lnTo>
                  <a:lnTo>
                    <a:pt x="32" y="73"/>
                  </a:lnTo>
                  <a:lnTo>
                    <a:pt x="30" y="70"/>
                  </a:lnTo>
                  <a:lnTo>
                    <a:pt x="28" y="69"/>
                  </a:lnTo>
                  <a:lnTo>
                    <a:pt x="30" y="67"/>
                  </a:lnTo>
                  <a:lnTo>
                    <a:pt x="34" y="67"/>
                  </a:lnTo>
                  <a:lnTo>
                    <a:pt x="42" y="67"/>
                  </a:lnTo>
                  <a:lnTo>
                    <a:pt x="63" y="72"/>
                  </a:lnTo>
                  <a:lnTo>
                    <a:pt x="81" y="76"/>
                  </a:lnTo>
                  <a:lnTo>
                    <a:pt x="81" y="76"/>
                  </a:lnTo>
                  <a:lnTo>
                    <a:pt x="91" y="66"/>
                  </a:lnTo>
                  <a:lnTo>
                    <a:pt x="95" y="61"/>
                  </a:lnTo>
                  <a:lnTo>
                    <a:pt x="97" y="55"/>
                  </a:lnTo>
                  <a:lnTo>
                    <a:pt x="97" y="55"/>
                  </a:lnTo>
                  <a:lnTo>
                    <a:pt x="85" y="57"/>
                  </a:lnTo>
                  <a:lnTo>
                    <a:pt x="75" y="58"/>
                  </a:lnTo>
                  <a:lnTo>
                    <a:pt x="65" y="55"/>
                  </a:lnTo>
                  <a:lnTo>
                    <a:pt x="55" y="52"/>
                  </a:lnTo>
                  <a:lnTo>
                    <a:pt x="48" y="48"/>
                  </a:lnTo>
                  <a:lnTo>
                    <a:pt x="40" y="42"/>
                  </a:lnTo>
                  <a:lnTo>
                    <a:pt x="24" y="29"/>
                  </a:lnTo>
                  <a:lnTo>
                    <a:pt x="24" y="29"/>
                  </a:lnTo>
                  <a:lnTo>
                    <a:pt x="34" y="39"/>
                  </a:lnTo>
                  <a:lnTo>
                    <a:pt x="46" y="48"/>
                  </a:lnTo>
                  <a:lnTo>
                    <a:pt x="55" y="52"/>
                  </a:lnTo>
                  <a:lnTo>
                    <a:pt x="65" y="54"/>
                  </a:lnTo>
                  <a:lnTo>
                    <a:pt x="77" y="52"/>
                  </a:lnTo>
                  <a:lnTo>
                    <a:pt x="85" y="48"/>
                  </a:lnTo>
                  <a:lnTo>
                    <a:pt x="93" y="39"/>
                  </a:lnTo>
                  <a:lnTo>
                    <a:pt x="97" y="27"/>
                  </a:lnTo>
                  <a:lnTo>
                    <a:pt x="97" y="27"/>
                  </a:lnTo>
                  <a:lnTo>
                    <a:pt x="91" y="32"/>
                  </a:lnTo>
                  <a:lnTo>
                    <a:pt x="85" y="34"/>
                  </a:lnTo>
                  <a:lnTo>
                    <a:pt x="71" y="42"/>
                  </a:lnTo>
                  <a:lnTo>
                    <a:pt x="71" y="42"/>
                  </a:lnTo>
                  <a:lnTo>
                    <a:pt x="65" y="34"/>
                  </a:lnTo>
                  <a:lnTo>
                    <a:pt x="59" y="26"/>
                  </a:lnTo>
                  <a:lnTo>
                    <a:pt x="53" y="8"/>
                  </a:lnTo>
                  <a:lnTo>
                    <a:pt x="53" y="8"/>
                  </a:lnTo>
                  <a:lnTo>
                    <a:pt x="51" y="17"/>
                  </a:lnTo>
                  <a:lnTo>
                    <a:pt x="51" y="26"/>
                  </a:lnTo>
                  <a:lnTo>
                    <a:pt x="55" y="34"/>
                  </a:lnTo>
                  <a:lnTo>
                    <a:pt x="61" y="42"/>
                  </a:lnTo>
                  <a:lnTo>
                    <a:pt x="61" y="42"/>
                  </a:lnTo>
                  <a:lnTo>
                    <a:pt x="67" y="32"/>
                  </a:lnTo>
                  <a:lnTo>
                    <a:pt x="73" y="21"/>
                  </a:lnTo>
                  <a:lnTo>
                    <a:pt x="79" y="0"/>
                  </a:lnTo>
                  <a:lnTo>
                    <a:pt x="79" y="0"/>
                  </a:lnTo>
                  <a:lnTo>
                    <a:pt x="83" y="11"/>
                  </a:lnTo>
                  <a:lnTo>
                    <a:pt x="85" y="20"/>
                  </a:lnTo>
                  <a:lnTo>
                    <a:pt x="85" y="40"/>
                  </a:lnTo>
                  <a:lnTo>
                    <a:pt x="75" y="15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 name="Freeform 69"/>
            <p:cNvSpPr>
              <a:spLocks/>
            </p:cNvSpPr>
            <p:nvPr/>
          </p:nvSpPr>
          <p:spPr bwMode="auto">
            <a:xfrm>
              <a:off x="1198" y="1028"/>
              <a:ext cx="151" cy="146"/>
            </a:xfrm>
            <a:custGeom>
              <a:avLst/>
              <a:gdLst>
                <a:gd name="T0" fmla="*/ 87 w 150"/>
                <a:gd name="T1" fmla="*/ 132 h 150"/>
                <a:gd name="T2" fmla="*/ 134 w 150"/>
                <a:gd name="T3" fmla="*/ 118 h 150"/>
                <a:gd name="T4" fmla="*/ 122 w 150"/>
                <a:gd name="T5" fmla="*/ 118 h 150"/>
                <a:gd name="T6" fmla="*/ 65 w 150"/>
                <a:gd name="T7" fmla="*/ 128 h 150"/>
                <a:gd name="T8" fmla="*/ 30 w 150"/>
                <a:gd name="T9" fmla="*/ 127 h 150"/>
                <a:gd name="T10" fmla="*/ 8 w 150"/>
                <a:gd name="T11" fmla="*/ 113 h 150"/>
                <a:gd name="T12" fmla="*/ 10 w 150"/>
                <a:gd name="T13" fmla="*/ 106 h 150"/>
                <a:gd name="T14" fmla="*/ 42 w 150"/>
                <a:gd name="T15" fmla="*/ 118 h 150"/>
                <a:gd name="T16" fmla="*/ 67 w 150"/>
                <a:gd name="T17" fmla="*/ 122 h 150"/>
                <a:gd name="T18" fmla="*/ 103 w 150"/>
                <a:gd name="T19" fmla="*/ 119 h 150"/>
                <a:gd name="T20" fmla="*/ 150 w 150"/>
                <a:gd name="T21" fmla="*/ 103 h 150"/>
                <a:gd name="T22" fmla="*/ 113 w 150"/>
                <a:gd name="T23" fmla="*/ 101 h 150"/>
                <a:gd name="T24" fmla="*/ 46 w 150"/>
                <a:gd name="T25" fmla="*/ 110 h 150"/>
                <a:gd name="T26" fmla="*/ 18 w 150"/>
                <a:gd name="T27" fmla="*/ 103 h 150"/>
                <a:gd name="T28" fmla="*/ 0 w 150"/>
                <a:gd name="T29" fmla="*/ 92 h 150"/>
                <a:gd name="T30" fmla="*/ 97 w 150"/>
                <a:gd name="T31" fmla="*/ 104 h 150"/>
                <a:gd name="T32" fmla="*/ 132 w 150"/>
                <a:gd name="T33" fmla="*/ 101 h 150"/>
                <a:gd name="T34" fmla="*/ 140 w 150"/>
                <a:gd name="T35" fmla="*/ 95 h 150"/>
                <a:gd name="T36" fmla="*/ 115 w 150"/>
                <a:gd name="T37" fmla="*/ 95 h 150"/>
                <a:gd name="T38" fmla="*/ 53 w 150"/>
                <a:gd name="T39" fmla="*/ 100 h 150"/>
                <a:gd name="T40" fmla="*/ 40 w 150"/>
                <a:gd name="T41" fmla="*/ 89 h 150"/>
                <a:gd name="T42" fmla="*/ 40 w 150"/>
                <a:gd name="T43" fmla="*/ 75 h 150"/>
                <a:gd name="T44" fmla="*/ 77 w 150"/>
                <a:gd name="T45" fmla="*/ 83 h 150"/>
                <a:gd name="T46" fmla="*/ 117 w 150"/>
                <a:gd name="T47" fmla="*/ 75 h 150"/>
                <a:gd name="T48" fmla="*/ 136 w 150"/>
                <a:gd name="T49" fmla="*/ 61 h 150"/>
                <a:gd name="T50" fmla="*/ 89 w 150"/>
                <a:gd name="T51" fmla="*/ 83 h 150"/>
                <a:gd name="T52" fmla="*/ 59 w 150"/>
                <a:gd name="T53" fmla="*/ 88 h 150"/>
                <a:gd name="T54" fmla="*/ 42 w 150"/>
                <a:gd name="T55" fmla="*/ 82 h 150"/>
                <a:gd name="T56" fmla="*/ 30 w 150"/>
                <a:gd name="T57" fmla="*/ 70 h 150"/>
                <a:gd name="T58" fmla="*/ 34 w 150"/>
                <a:gd name="T59" fmla="*/ 67 h 150"/>
                <a:gd name="T60" fmla="*/ 81 w 150"/>
                <a:gd name="T61" fmla="*/ 76 h 150"/>
                <a:gd name="T62" fmla="*/ 95 w 150"/>
                <a:gd name="T63" fmla="*/ 61 h 150"/>
                <a:gd name="T64" fmla="*/ 85 w 150"/>
                <a:gd name="T65" fmla="*/ 57 h 150"/>
                <a:gd name="T66" fmla="*/ 55 w 150"/>
                <a:gd name="T67" fmla="*/ 52 h 150"/>
                <a:gd name="T68" fmla="*/ 24 w 150"/>
                <a:gd name="T69" fmla="*/ 29 h 150"/>
                <a:gd name="T70" fmla="*/ 46 w 150"/>
                <a:gd name="T71" fmla="*/ 48 h 150"/>
                <a:gd name="T72" fmla="*/ 77 w 150"/>
                <a:gd name="T73" fmla="*/ 52 h 150"/>
                <a:gd name="T74" fmla="*/ 97 w 150"/>
                <a:gd name="T75" fmla="*/ 27 h 150"/>
                <a:gd name="T76" fmla="*/ 85 w 150"/>
                <a:gd name="T77" fmla="*/ 34 h 150"/>
                <a:gd name="T78" fmla="*/ 65 w 150"/>
                <a:gd name="T79" fmla="*/ 34 h 150"/>
                <a:gd name="T80" fmla="*/ 53 w 150"/>
                <a:gd name="T81" fmla="*/ 8 h 150"/>
                <a:gd name="T82" fmla="*/ 55 w 150"/>
                <a:gd name="T83" fmla="*/ 34 h 150"/>
                <a:gd name="T84" fmla="*/ 67 w 150"/>
                <a:gd name="T85" fmla="*/ 32 h 150"/>
                <a:gd name="T86" fmla="*/ 79 w 150"/>
                <a:gd name="T87" fmla="*/ 0 h 150"/>
                <a:gd name="T88" fmla="*/ 85 w 150"/>
                <a:gd name="T89" fmla="*/ 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50">
                  <a:moveTo>
                    <a:pt x="75" y="150"/>
                  </a:moveTo>
                  <a:lnTo>
                    <a:pt x="87" y="132"/>
                  </a:lnTo>
                  <a:lnTo>
                    <a:pt x="87" y="132"/>
                  </a:lnTo>
                  <a:lnTo>
                    <a:pt x="117" y="127"/>
                  </a:lnTo>
                  <a:lnTo>
                    <a:pt x="128" y="121"/>
                  </a:lnTo>
                  <a:lnTo>
                    <a:pt x="134" y="118"/>
                  </a:lnTo>
                  <a:lnTo>
                    <a:pt x="140" y="115"/>
                  </a:lnTo>
                  <a:lnTo>
                    <a:pt x="140" y="115"/>
                  </a:lnTo>
                  <a:lnTo>
                    <a:pt x="122" y="118"/>
                  </a:lnTo>
                  <a:lnTo>
                    <a:pt x="103" y="122"/>
                  </a:lnTo>
                  <a:lnTo>
                    <a:pt x="85" y="125"/>
                  </a:lnTo>
                  <a:lnTo>
                    <a:pt x="65" y="128"/>
                  </a:lnTo>
                  <a:lnTo>
                    <a:pt x="48" y="129"/>
                  </a:lnTo>
                  <a:lnTo>
                    <a:pt x="38" y="128"/>
                  </a:lnTo>
                  <a:lnTo>
                    <a:pt x="30" y="127"/>
                  </a:lnTo>
                  <a:lnTo>
                    <a:pt x="22" y="124"/>
                  </a:lnTo>
                  <a:lnTo>
                    <a:pt x="16" y="119"/>
                  </a:lnTo>
                  <a:lnTo>
                    <a:pt x="8" y="113"/>
                  </a:lnTo>
                  <a:lnTo>
                    <a:pt x="2" y="106"/>
                  </a:lnTo>
                  <a:lnTo>
                    <a:pt x="2" y="106"/>
                  </a:lnTo>
                  <a:lnTo>
                    <a:pt x="10" y="106"/>
                  </a:lnTo>
                  <a:lnTo>
                    <a:pt x="16" y="107"/>
                  </a:lnTo>
                  <a:lnTo>
                    <a:pt x="28" y="112"/>
                  </a:lnTo>
                  <a:lnTo>
                    <a:pt x="42" y="118"/>
                  </a:lnTo>
                  <a:lnTo>
                    <a:pt x="53" y="121"/>
                  </a:lnTo>
                  <a:lnTo>
                    <a:pt x="53" y="121"/>
                  </a:lnTo>
                  <a:lnTo>
                    <a:pt x="67" y="122"/>
                  </a:lnTo>
                  <a:lnTo>
                    <a:pt x="79" y="122"/>
                  </a:lnTo>
                  <a:lnTo>
                    <a:pt x="91" y="121"/>
                  </a:lnTo>
                  <a:lnTo>
                    <a:pt x="103" y="119"/>
                  </a:lnTo>
                  <a:lnTo>
                    <a:pt x="126" y="112"/>
                  </a:lnTo>
                  <a:lnTo>
                    <a:pt x="150" y="103"/>
                  </a:lnTo>
                  <a:lnTo>
                    <a:pt x="150" y="103"/>
                  </a:lnTo>
                  <a:lnTo>
                    <a:pt x="140" y="101"/>
                  </a:lnTo>
                  <a:lnTo>
                    <a:pt x="130" y="100"/>
                  </a:lnTo>
                  <a:lnTo>
                    <a:pt x="113" y="101"/>
                  </a:lnTo>
                  <a:lnTo>
                    <a:pt x="75" y="107"/>
                  </a:lnTo>
                  <a:lnTo>
                    <a:pt x="55" y="110"/>
                  </a:lnTo>
                  <a:lnTo>
                    <a:pt x="46" y="110"/>
                  </a:lnTo>
                  <a:lnTo>
                    <a:pt x="38" y="109"/>
                  </a:lnTo>
                  <a:lnTo>
                    <a:pt x="28" y="107"/>
                  </a:lnTo>
                  <a:lnTo>
                    <a:pt x="18" y="103"/>
                  </a:lnTo>
                  <a:lnTo>
                    <a:pt x="10" y="98"/>
                  </a:lnTo>
                  <a:lnTo>
                    <a:pt x="0" y="92"/>
                  </a:lnTo>
                  <a:lnTo>
                    <a:pt x="0" y="92"/>
                  </a:lnTo>
                  <a:lnTo>
                    <a:pt x="32" y="97"/>
                  </a:lnTo>
                  <a:lnTo>
                    <a:pt x="75" y="103"/>
                  </a:lnTo>
                  <a:lnTo>
                    <a:pt x="97" y="104"/>
                  </a:lnTo>
                  <a:lnTo>
                    <a:pt x="117" y="104"/>
                  </a:lnTo>
                  <a:lnTo>
                    <a:pt x="124" y="103"/>
                  </a:lnTo>
                  <a:lnTo>
                    <a:pt x="132" y="101"/>
                  </a:lnTo>
                  <a:lnTo>
                    <a:pt x="136" y="98"/>
                  </a:lnTo>
                  <a:lnTo>
                    <a:pt x="140" y="95"/>
                  </a:lnTo>
                  <a:lnTo>
                    <a:pt x="140" y="95"/>
                  </a:lnTo>
                  <a:lnTo>
                    <a:pt x="136" y="94"/>
                  </a:lnTo>
                  <a:lnTo>
                    <a:pt x="130" y="94"/>
                  </a:lnTo>
                  <a:lnTo>
                    <a:pt x="115" y="95"/>
                  </a:lnTo>
                  <a:lnTo>
                    <a:pt x="77" y="100"/>
                  </a:lnTo>
                  <a:lnTo>
                    <a:pt x="61" y="101"/>
                  </a:lnTo>
                  <a:lnTo>
                    <a:pt x="53" y="100"/>
                  </a:lnTo>
                  <a:lnTo>
                    <a:pt x="48" y="98"/>
                  </a:lnTo>
                  <a:lnTo>
                    <a:pt x="42" y="94"/>
                  </a:lnTo>
                  <a:lnTo>
                    <a:pt x="40" y="89"/>
                  </a:lnTo>
                  <a:lnTo>
                    <a:pt x="38" y="83"/>
                  </a:lnTo>
                  <a:lnTo>
                    <a:pt x="40" y="75"/>
                  </a:lnTo>
                  <a:lnTo>
                    <a:pt x="40" y="75"/>
                  </a:lnTo>
                  <a:lnTo>
                    <a:pt x="51" y="81"/>
                  </a:lnTo>
                  <a:lnTo>
                    <a:pt x="63" y="83"/>
                  </a:lnTo>
                  <a:lnTo>
                    <a:pt x="77" y="83"/>
                  </a:lnTo>
                  <a:lnTo>
                    <a:pt x="91" y="83"/>
                  </a:lnTo>
                  <a:lnTo>
                    <a:pt x="105" y="79"/>
                  </a:lnTo>
                  <a:lnTo>
                    <a:pt x="117" y="75"/>
                  </a:lnTo>
                  <a:lnTo>
                    <a:pt x="126" y="69"/>
                  </a:lnTo>
                  <a:lnTo>
                    <a:pt x="136" y="61"/>
                  </a:lnTo>
                  <a:lnTo>
                    <a:pt x="136" y="61"/>
                  </a:lnTo>
                  <a:lnTo>
                    <a:pt x="124" y="66"/>
                  </a:lnTo>
                  <a:lnTo>
                    <a:pt x="113" y="72"/>
                  </a:lnTo>
                  <a:lnTo>
                    <a:pt x="89" y="83"/>
                  </a:lnTo>
                  <a:lnTo>
                    <a:pt x="77" y="88"/>
                  </a:lnTo>
                  <a:lnTo>
                    <a:pt x="65" y="89"/>
                  </a:lnTo>
                  <a:lnTo>
                    <a:pt x="59" y="88"/>
                  </a:lnTo>
                  <a:lnTo>
                    <a:pt x="53" y="86"/>
                  </a:lnTo>
                  <a:lnTo>
                    <a:pt x="48" y="85"/>
                  </a:lnTo>
                  <a:lnTo>
                    <a:pt x="42" y="82"/>
                  </a:lnTo>
                  <a:lnTo>
                    <a:pt x="42" y="82"/>
                  </a:lnTo>
                  <a:lnTo>
                    <a:pt x="32" y="73"/>
                  </a:lnTo>
                  <a:lnTo>
                    <a:pt x="30" y="70"/>
                  </a:lnTo>
                  <a:lnTo>
                    <a:pt x="28" y="69"/>
                  </a:lnTo>
                  <a:lnTo>
                    <a:pt x="30" y="67"/>
                  </a:lnTo>
                  <a:lnTo>
                    <a:pt x="34" y="67"/>
                  </a:lnTo>
                  <a:lnTo>
                    <a:pt x="42" y="67"/>
                  </a:lnTo>
                  <a:lnTo>
                    <a:pt x="63" y="72"/>
                  </a:lnTo>
                  <a:lnTo>
                    <a:pt x="81" y="76"/>
                  </a:lnTo>
                  <a:lnTo>
                    <a:pt x="81" y="76"/>
                  </a:lnTo>
                  <a:lnTo>
                    <a:pt x="91" y="66"/>
                  </a:lnTo>
                  <a:lnTo>
                    <a:pt x="95" y="61"/>
                  </a:lnTo>
                  <a:lnTo>
                    <a:pt x="97" y="55"/>
                  </a:lnTo>
                  <a:lnTo>
                    <a:pt x="97" y="55"/>
                  </a:lnTo>
                  <a:lnTo>
                    <a:pt x="85" y="57"/>
                  </a:lnTo>
                  <a:lnTo>
                    <a:pt x="75" y="58"/>
                  </a:lnTo>
                  <a:lnTo>
                    <a:pt x="65" y="55"/>
                  </a:lnTo>
                  <a:lnTo>
                    <a:pt x="55" y="52"/>
                  </a:lnTo>
                  <a:lnTo>
                    <a:pt x="48" y="48"/>
                  </a:lnTo>
                  <a:lnTo>
                    <a:pt x="40" y="42"/>
                  </a:lnTo>
                  <a:lnTo>
                    <a:pt x="24" y="29"/>
                  </a:lnTo>
                  <a:lnTo>
                    <a:pt x="24" y="29"/>
                  </a:lnTo>
                  <a:lnTo>
                    <a:pt x="34" y="39"/>
                  </a:lnTo>
                  <a:lnTo>
                    <a:pt x="46" y="48"/>
                  </a:lnTo>
                  <a:lnTo>
                    <a:pt x="55" y="52"/>
                  </a:lnTo>
                  <a:lnTo>
                    <a:pt x="65" y="54"/>
                  </a:lnTo>
                  <a:lnTo>
                    <a:pt x="77" y="52"/>
                  </a:lnTo>
                  <a:lnTo>
                    <a:pt x="85" y="48"/>
                  </a:lnTo>
                  <a:lnTo>
                    <a:pt x="93" y="39"/>
                  </a:lnTo>
                  <a:lnTo>
                    <a:pt x="97" y="27"/>
                  </a:lnTo>
                  <a:lnTo>
                    <a:pt x="97" y="27"/>
                  </a:lnTo>
                  <a:lnTo>
                    <a:pt x="91" y="32"/>
                  </a:lnTo>
                  <a:lnTo>
                    <a:pt x="85" y="34"/>
                  </a:lnTo>
                  <a:lnTo>
                    <a:pt x="71" y="42"/>
                  </a:lnTo>
                  <a:lnTo>
                    <a:pt x="71" y="42"/>
                  </a:lnTo>
                  <a:lnTo>
                    <a:pt x="65" y="34"/>
                  </a:lnTo>
                  <a:lnTo>
                    <a:pt x="59" y="26"/>
                  </a:lnTo>
                  <a:lnTo>
                    <a:pt x="53" y="8"/>
                  </a:lnTo>
                  <a:lnTo>
                    <a:pt x="53" y="8"/>
                  </a:lnTo>
                  <a:lnTo>
                    <a:pt x="51" y="17"/>
                  </a:lnTo>
                  <a:lnTo>
                    <a:pt x="51" y="26"/>
                  </a:lnTo>
                  <a:lnTo>
                    <a:pt x="55" y="34"/>
                  </a:lnTo>
                  <a:lnTo>
                    <a:pt x="61" y="42"/>
                  </a:lnTo>
                  <a:lnTo>
                    <a:pt x="61" y="42"/>
                  </a:lnTo>
                  <a:lnTo>
                    <a:pt x="67" y="32"/>
                  </a:lnTo>
                  <a:lnTo>
                    <a:pt x="73" y="21"/>
                  </a:lnTo>
                  <a:lnTo>
                    <a:pt x="79" y="0"/>
                  </a:lnTo>
                  <a:lnTo>
                    <a:pt x="79" y="0"/>
                  </a:lnTo>
                  <a:lnTo>
                    <a:pt x="83" y="11"/>
                  </a:lnTo>
                  <a:lnTo>
                    <a:pt x="85" y="20"/>
                  </a:lnTo>
                  <a:lnTo>
                    <a:pt x="85" y="4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 name="Freeform 70"/>
            <p:cNvSpPr>
              <a:spLocks/>
            </p:cNvSpPr>
            <p:nvPr/>
          </p:nvSpPr>
          <p:spPr bwMode="auto">
            <a:xfrm>
              <a:off x="1345" y="1121"/>
              <a:ext cx="1" cy="74"/>
            </a:xfrm>
            <a:custGeom>
              <a:avLst/>
              <a:gdLst>
                <a:gd name="T0" fmla="*/ 76 h 76"/>
                <a:gd name="T1" fmla="*/ 0 h 76"/>
                <a:gd name="T2" fmla="*/ 76 h 76"/>
              </a:gdLst>
              <a:ahLst/>
              <a:cxnLst>
                <a:cxn ang="0">
                  <a:pos x="0" y="T0"/>
                </a:cxn>
                <a:cxn ang="0">
                  <a:pos x="0" y="T1"/>
                </a:cxn>
                <a:cxn ang="0">
                  <a:pos x="0" y="T2"/>
                </a:cxn>
              </a:cxnLst>
              <a:rect l="0" t="0" r="r" b="b"/>
              <a:pathLst>
                <a:path h="76">
                  <a:moveTo>
                    <a:pt x="0" y="76"/>
                  </a:moveTo>
                  <a:lnTo>
                    <a:pt x="0" y="0"/>
                  </a:lnTo>
                  <a:lnTo>
                    <a:pt x="0" y="7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 name="Line 71"/>
            <p:cNvSpPr>
              <a:spLocks noChangeShapeType="1"/>
            </p:cNvSpPr>
            <p:nvPr/>
          </p:nvSpPr>
          <p:spPr bwMode="auto">
            <a:xfrm flipV="1">
              <a:off x="1345" y="1121"/>
              <a:ext cx="1" cy="7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Freeform 72"/>
            <p:cNvSpPr>
              <a:spLocks/>
            </p:cNvSpPr>
            <p:nvPr/>
          </p:nvSpPr>
          <p:spPr bwMode="auto">
            <a:xfrm>
              <a:off x="1304" y="1101"/>
              <a:ext cx="83" cy="82"/>
            </a:xfrm>
            <a:custGeom>
              <a:avLst/>
              <a:gdLst>
                <a:gd name="T0" fmla="*/ 47 w 83"/>
                <a:gd name="T1" fmla="*/ 75 h 84"/>
                <a:gd name="T2" fmla="*/ 65 w 83"/>
                <a:gd name="T3" fmla="*/ 71 h 84"/>
                <a:gd name="T4" fmla="*/ 77 w 83"/>
                <a:gd name="T5" fmla="*/ 65 h 84"/>
                <a:gd name="T6" fmla="*/ 57 w 83"/>
                <a:gd name="T7" fmla="*/ 68 h 84"/>
                <a:gd name="T8" fmla="*/ 25 w 83"/>
                <a:gd name="T9" fmla="*/ 72 h 84"/>
                <a:gd name="T10" fmla="*/ 8 w 83"/>
                <a:gd name="T11" fmla="*/ 68 h 84"/>
                <a:gd name="T12" fmla="*/ 0 w 83"/>
                <a:gd name="T13" fmla="*/ 60 h 84"/>
                <a:gd name="T14" fmla="*/ 16 w 83"/>
                <a:gd name="T15" fmla="*/ 63 h 84"/>
                <a:gd name="T16" fmla="*/ 29 w 83"/>
                <a:gd name="T17" fmla="*/ 68 h 84"/>
                <a:gd name="T18" fmla="*/ 37 w 83"/>
                <a:gd name="T19" fmla="*/ 69 h 84"/>
                <a:gd name="T20" fmla="*/ 57 w 83"/>
                <a:gd name="T21" fmla="*/ 66 h 84"/>
                <a:gd name="T22" fmla="*/ 83 w 83"/>
                <a:gd name="T23" fmla="*/ 57 h 84"/>
                <a:gd name="T24" fmla="*/ 73 w 83"/>
                <a:gd name="T25" fmla="*/ 56 h 84"/>
                <a:gd name="T26" fmla="*/ 41 w 83"/>
                <a:gd name="T27" fmla="*/ 60 h 84"/>
                <a:gd name="T28" fmla="*/ 19 w 83"/>
                <a:gd name="T29" fmla="*/ 62 h 84"/>
                <a:gd name="T30" fmla="*/ 0 w 83"/>
                <a:gd name="T31" fmla="*/ 52 h 84"/>
                <a:gd name="T32" fmla="*/ 17 w 83"/>
                <a:gd name="T33" fmla="*/ 54 h 84"/>
                <a:gd name="T34" fmla="*/ 53 w 83"/>
                <a:gd name="T35" fmla="*/ 59 h 84"/>
                <a:gd name="T36" fmla="*/ 73 w 83"/>
                <a:gd name="T37" fmla="*/ 57 h 84"/>
                <a:gd name="T38" fmla="*/ 79 w 83"/>
                <a:gd name="T39" fmla="*/ 53 h 84"/>
                <a:gd name="T40" fmla="*/ 63 w 83"/>
                <a:gd name="T41" fmla="*/ 54 h 84"/>
                <a:gd name="T42" fmla="*/ 33 w 83"/>
                <a:gd name="T43" fmla="*/ 57 h 84"/>
                <a:gd name="T44" fmla="*/ 23 w 83"/>
                <a:gd name="T45" fmla="*/ 53 h 84"/>
                <a:gd name="T46" fmla="*/ 21 w 83"/>
                <a:gd name="T47" fmla="*/ 47 h 84"/>
                <a:gd name="T48" fmla="*/ 21 w 83"/>
                <a:gd name="T49" fmla="*/ 43 h 84"/>
                <a:gd name="T50" fmla="*/ 35 w 83"/>
                <a:gd name="T51" fmla="*/ 47 h 84"/>
                <a:gd name="T52" fmla="*/ 49 w 83"/>
                <a:gd name="T53" fmla="*/ 47 h 84"/>
                <a:gd name="T54" fmla="*/ 65 w 83"/>
                <a:gd name="T55" fmla="*/ 43 h 84"/>
                <a:gd name="T56" fmla="*/ 75 w 83"/>
                <a:gd name="T57" fmla="*/ 35 h 84"/>
                <a:gd name="T58" fmla="*/ 63 w 83"/>
                <a:gd name="T59" fmla="*/ 41 h 84"/>
                <a:gd name="T60" fmla="*/ 43 w 83"/>
                <a:gd name="T61" fmla="*/ 49 h 84"/>
                <a:gd name="T62" fmla="*/ 29 w 83"/>
                <a:gd name="T63" fmla="*/ 49 h 84"/>
                <a:gd name="T64" fmla="*/ 21 w 83"/>
                <a:gd name="T65" fmla="*/ 46 h 84"/>
                <a:gd name="T66" fmla="*/ 16 w 83"/>
                <a:gd name="T67" fmla="*/ 38 h 84"/>
                <a:gd name="T68" fmla="*/ 21 w 83"/>
                <a:gd name="T69" fmla="*/ 38 h 84"/>
                <a:gd name="T70" fmla="*/ 45 w 83"/>
                <a:gd name="T71" fmla="*/ 43 h 84"/>
                <a:gd name="T72" fmla="*/ 53 w 83"/>
                <a:gd name="T73" fmla="*/ 31 h 84"/>
                <a:gd name="T74" fmla="*/ 47 w 83"/>
                <a:gd name="T75" fmla="*/ 32 h 84"/>
                <a:gd name="T76" fmla="*/ 35 w 83"/>
                <a:gd name="T77" fmla="*/ 32 h 84"/>
                <a:gd name="T78" fmla="*/ 21 w 83"/>
                <a:gd name="T79" fmla="*/ 23 h 84"/>
                <a:gd name="T80" fmla="*/ 14 w 83"/>
                <a:gd name="T81" fmla="*/ 16 h 84"/>
                <a:gd name="T82" fmla="*/ 23 w 83"/>
                <a:gd name="T83" fmla="*/ 26 h 84"/>
                <a:gd name="T84" fmla="*/ 35 w 83"/>
                <a:gd name="T85" fmla="*/ 31 h 84"/>
                <a:gd name="T86" fmla="*/ 47 w 83"/>
                <a:gd name="T87" fmla="*/ 26 h 84"/>
                <a:gd name="T88" fmla="*/ 53 w 83"/>
                <a:gd name="T89" fmla="*/ 16 h 84"/>
                <a:gd name="T90" fmla="*/ 47 w 83"/>
                <a:gd name="T91" fmla="*/ 20 h 84"/>
                <a:gd name="T92" fmla="*/ 39 w 83"/>
                <a:gd name="T93" fmla="*/ 23 h 84"/>
                <a:gd name="T94" fmla="*/ 33 w 83"/>
                <a:gd name="T95" fmla="*/ 14 h 84"/>
                <a:gd name="T96" fmla="*/ 29 w 83"/>
                <a:gd name="T97" fmla="*/ 4 h 84"/>
                <a:gd name="T98" fmla="*/ 27 w 83"/>
                <a:gd name="T99" fmla="*/ 14 h 84"/>
                <a:gd name="T100" fmla="*/ 33 w 83"/>
                <a:gd name="T101" fmla="*/ 23 h 84"/>
                <a:gd name="T102" fmla="*/ 39 w 83"/>
                <a:gd name="T103" fmla="*/ 13 h 84"/>
                <a:gd name="T104" fmla="*/ 43 w 83"/>
                <a:gd name="T105" fmla="*/ 0 h 84"/>
                <a:gd name="T106" fmla="*/ 47 w 83"/>
                <a:gd name="T107"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84">
                  <a:moveTo>
                    <a:pt x="41" y="84"/>
                  </a:moveTo>
                  <a:lnTo>
                    <a:pt x="47" y="75"/>
                  </a:lnTo>
                  <a:lnTo>
                    <a:pt x="47" y="75"/>
                  </a:lnTo>
                  <a:lnTo>
                    <a:pt x="65" y="71"/>
                  </a:lnTo>
                  <a:lnTo>
                    <a:pt x="71" y="68"/>
                  </a:lnTo>
                  <a:lnTo>
                    <a:pt x="77" y="65"/>
                  </a:lnTo>
                  <a:lnTo>
                    <a:pt x="77" y="65"/>
                  </a:lnTo>
                  <a:lnTo>
                    <a:pt x="57" y="68"/>
                  </a:lnTo>
                  <a:lnTo>
                    <a:pt x="35" y="72"/>
                  </a:lnTo>
                  <a:lnTo>
                    <a:pt x="25" y="72"/>
                  </a:lnTo>
                  <a:lnTo>
                    <a:pt x="16" y="71"/>
                  </a:lnTo>
                  <a:lnTo>
                    <a:pt x="8" y="68"/>
                  </a:lnTo>
                  <a:lnTo>
                    <a:pt x="0" y="60"/>
                  </a:lnTo>
                  <a:lnTo>
                    <a:pt x="0" y="60"/>
                  </a:lnTo>
                  <a:lnTo>
                    <a:pt x="8" y="60"/>
                  </a:lnTo>
                  <a:lnTo>
                    <a:pt x="16" y="63"/>
                  </a:lnTo>
                  <a:lnTo>
                    <a:pt x="21" y="66"/>
                  </a:lnTo>
                  <a:lnTo>
                    <a:pt x="29" y="68"/>
                  </a:lnTo>
                  <a:lnTo>
                    <a:pt x="29" y="68"/>
                  </a:lnTo>
                  <a:lnTo>
                    <a:pt x="37" y="69"/>
                  </a:lnTo>
                  <a:lnTo>
                    <a:pt x="43" y="69"/>
                  </a:lnTo>
                  <a:lnTo>
                    <a:pt x="57" y="66"/>
                  </a:lnTo>
                  <a:lnTo>
                    <a:pt x="71" y="63"/>
                  </a:lnTo>
                  <a:lnTo>
                    <a:pt x="83" y="57"/>
                  </a:lnTo>
                  <a:lnTo>
                    <a:pt x="83" y="57"/>
                  </a:lnTo>
                  <a:lnTo>
                    <a:pt x="73" y="56"/>
                  </a:lnTo>
                  <a:lnTo>
                    <a:pt x="63" y="57"/>
                  </a:lnTo>
                  <a:lnTo>
                    <a:pt x="41" y="60"/>
                  </a:lnTo>
                  <a:lnTo>
                    <a:pt x="29" y="62"/>
                  </a:lnTo>
                  <a:lnTo>
                    <a:pt x="19" y="62"/>
                  </a:lnTo>
                  <a:lnTo>
                    <a:pt x="10" y="59"/>
                  </a:lnTo>
                  <a:lnTo>
                    <a:pt x="0" y="52"/>
                  </a:lnTo>
                  <a:lnTo>
                    <a:pt x="0" y="52"/>
                  </a:lnTo>
                  <a:lnTo>
                    <a:pt x="17" y="54"/>
                  </a:lnTo>
                  <a:lnTo>
                    <a:pt x="41" y="57"/>
                  </a:lnTo>
                  <a:lnTo>
                    <a:pt x="53" y="59"/>
                  </a:lnTo>
                  <a:lnTo>
                    <a:pt x="65" y="59"/>
                  </a:lnTo>
                  <a:lnTo>
                    <a:pt x="73" y="57"/>
                  </a:lnTo>
                  <a:lnTo>
                    <a:pt x="79" y="53"/>
                  </a:lnTo>
                  <a:lnTo>
                    <a:pt x="79" y="53"/>
                  </a:lnTo>
                  <a:lnTo>
                    <a:pt x="73" y="53"/>
                  </a:lnTo>
                  <a:lnTo>
                    <a:pt x="63" y="54"/>
                  </a:lnTo>
                  <a:lnTo>
                    <a:pt x="43" y="56"/>
                  </a:lnTo>
                  <a:lnTo>
                    <a:pt x="33" y="57"/>
                  </a:lnTo>
                  <a:lnTo>
                    <a:pt x="25" y="54"/>
                  </a:lnTo>
                  <a:lnTo>
                    <a:pt x="23" y="53"/>
                  </a:lnTo>
                  <a:lnTo>
                    <a:pt x="21" y="50"/>
                  </a:lnTo>
                  <a:lnTo>
                    <a:pt x="21" y="47"/>
                  </a:lnTo>
                  <a:lnTo>
                    <a:pt x="21" y="43"/>
                  </a:lnTo>
                  <a:lnTo>
                    <a:pt x="21" y="43"/>
                  </a:lnTo>
                  <a:lnTo>
                    <a:pt x="27" y="46"/>
                  </a:lnTo>
                  <a:lnTo>
                    <a:pt x="35" y="47"/>
                  </a:lnTo>
                  <a:lnTo>
                    <a:pt x="43" y="47"/>
                  </a:lnTo>
                  <a:lnTo>
                    <a:pt x="49" y="47"/>
                  </a:lnTo>
                  <a:lnTo>
                    <a:pt x="57" y="46"/>
                  </a:lnTo>
                  <a:lnTo>
                    <a:pt x="65" y="43"/>
                  </a:lnTo>
                  <a:lnTo>
                    <a:pt x="71" y="38"/>
                  </a:lnTo>
                  <a:lnTo>
                    <a:pt x="75" y="35"/>
                  </a:lnTo>
                  <a:lnTo>
                    <a:pt x="75" y="35"/>
                  </a:lnTo>
                  <a:lnTo>
                    <a:pt x="63" y="41"/>
                  </a:lnTo>
                  <a:lnTo>
                    <a:pt x="49" y="47"/>
                  </a:lnTo>
                  <a:lnTo>
                    <a:pt x="43" y="49"/>
                  </a:lnTo>
                  <a:lnTo>
                    <a:pt x="35" y="50"/>
                  </a:lnTo>
                  <a:lnTo>
                    <a:pt x="29" y="49"/>
                  </a:lnTo>
                  <a:lnTo>
                    <a:pt x="21" y="46"/>
                  </a:lnTo>
                  <a:lnTo>
                    <a:pt x="21" y="46"/>
                  </a:lnTo>
                  <a:lnTo>
                    <a:pt x="16" y="41"/>
                  </a:lnTo>
                  <a:lnTo>
                    <a:pt x="16" y="38"/>
                  </a:lnTo>
                  <a:lnTo>
                    <a:pt x="17" y="38"/>
                  </a:lnTo>
                  <a:lnTo>
                    <a:pt x="21" y="38"/>
                  </a:lnTo>
                  <a:lnTo>
                    <a:pt x="45" y="43"/>
                  </a:lnTo>
                  <a:lnTo>
                    <a:pt x="45" y="43"/>
                  </a:lnTo>
                  <a:lnTo>
                    <a:pt x="49" y="37"/>
                  </a:lnTo>
                  <a:lnTo>
                    <a:pt x="53" y="31"/>
                  </a:lnTo>
                  <a:lnTo>
                    <a:pt x="53" y="31"/>
                  </a:lnTo>
                  <a:lnTo>
                    <a:pt x="47" y="32"/>
                  </a:lnTo>
                  <a:lnTo>
                    <a:pt x="41" y="32"/>
                  </a:lnTo>
                  <a:lnTo>
                    <a:pt x="35" y="32"/>
                  </a:lnTo>
                  <a:lnTo>
                    <a:pt x="29" y="29"/>
                  </a:lnTo>
                  <a:lnTo>
                    <a:pt x="21" y="23"/>
                  </a:lnTo>
                  <a:lnTo>
                    <a:pt x="14" y="16"/>
                  </a:lnTo>
                  <a:lnTo>
                    <a:pt x="14" y="16"/>
                  </a:lnTo>
                  <a:lnTo>
                    <a:pt x="17" y="22"/>
                  </a:lnTo>
                  <a:lnTo>
                    <a:pt x="23" y="26"/>
                  </a:lnTo>
                  <a:lnTo>
                    <a:pt x="29" y="29"/>
                  </a:lnTo>
                  <a:lnTo>
                    <a:pt x="35" y="31"/>
                  </a:lnTo>
                  <a:lnTo>
                    <a:pt x="41" y="29"/>
                  </a:lnTo>
                  <a:lnTo>
                    <a:pt x="47" y="26"/>
                  </a:lnTo>
                  <a:lnTo>
                    <a:pt x="51" y="22"/>
                  </a:lnTo>
                  <a:lnTo>
                    <a:pt x="53" y="16"/>
                  </a:lnTo>
                  <a:lnTo>
                    <a:pt x="53" y="16"/>
                  </a:lnTo>
                  <a:lnTo>
                    <a:pt x="47" y="20"/>
                  </a:lnTo>
                  <a:lnTo>
                    <a:pt x="39" y="23"/>
                  </a:lnTo>
                  <a:lnTo>
                    <a:pt x="39" y="23"/>
                  </a:lnTo>
                  <a:lnTo>
                    <a:pt x="35" y="19"/>
                  </a:lnTo>
                  <a:lnTo>
                    <a:pt x="33" y="14"/>
                  </a:lnTo>
                  <a:lnTo>
                    <a:pt x="29" y="4"/>
                  </a:lnTo>
                  <a:lnTo>
                    <a:pt x="29" y="4"/>
                  </a:lnTo>
                  <a:lnTo>
                    <a:pt x="27" y="10"/>
                  </a:lnTo>
                  <a:lnTo>
                    <a:pt x="27" y="14"/>
                  </a:lnTo>
                  <a:lnTo>
                    <a:pt x="29" y="20"/>
                  </a:lnTo>
                  <a:lnTo>
                    <a:pt x="33" y="23"/>
                  </a:lnTo>
                  <a:lnTo>
                    <a:pt x="33" y="23"/>
                  </a:lnTo>
                  <a:lnTo>
                    <a:pt x="39" y="13"/>
                  </a:lnTo>
                  <a:lnTo>
                    <a:pt x="43" y="0"/>
                  </a:lnTo>
                  <a:lnTo>
                    <a:pt x="43" y="0"/>
                  </a:lnTo>
                  <a:lnTo>
                    <a:pt x="47" y="11"/>
                  </a:lnTo>
                  <a:lnTo>
                    <a:pt x="47" y="23"/>
                  </a:lnTo>
                  <a:lnTo>
                    <a:pt x="41" y="8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73"/>
            <p:cNvSpPr>
              <a:spLocks/>
            </p:cNvSpPr>
            <p:nvPr/>
          </p:nvSpPr>
          <p:spPr bwMode="auto">
            <a:xfrm>
              <a:off x="1304" y="1101"/>
              <a:ext cx="83" cy="82"/>
            </a:xfrm>
            <a:custGeom>
              <a:avLst/>
              <a:gdLst>
                <a:gd name="T0" fmla="*/ 47 w 83"/>
                <a:gd name="T1" fmla="*/ 75 h 84"/>
                <a:gd name="T2" fmla="*/ 65 w 83"/>
                <a:gd name="T3" fmla="*/ 71 h 84"/>
                <a:gd name="T4" fmla="*/ 77 w 83"/>
                <a:gd name="T5" fmla="*/ 65 h 84"/>
                <a:gd name="T6" fmla="*/ 57 w 83"/>
                <a:gd name="T7" fmla="*/ 68 h 84"/>
                <a:gd name="T8" fmla="*/ 25 w 83"/>
                <a:gd name="T9" fmla="*/ 72 h 84"/>
                <a:gd name="T10" fmla="*/ 8 w 83"/>
                <a:gd name="T11" fmla="*/ 68 h 84"/>
                <a:gd name="T12" fmla="*/ 0 w 83"/>
                <a:gd name="T13" fmla="*/ 60 h 84"/>
                <a:gd name="T14" fmla="*/ 16 w 83"/>
                <a:gd name="T15" fmla="*/ 63 h 84"/>
                <a:gd name="T16" fmla="*/ 29 w 83"/>
                <a:gd name="T17" fmla="*/ 68 h 84"/>
                <a:gd name="T18" fmla="*/ 37 w 83"/>
                <a:gd name="T19" fmla="*/ 69 h 84"/>
                <a:gd name="T20" fmla="*/ 57 w 83"/>
                <a:gd name="T21" fmla="*/ 66 h 84"/>
                <a:gd name="T22" fmla="*/ 83 w 83"/>
                <a:gd name="T23" fmla="*/ 57 h 84"/>
                <a:gd name="T24" fmla="*/ 73 w 83"/>
                <a:gd name="T25" fmla="*/ 56 h 84"/>
                <a:gd name="T26" fmla="*/ 41 w 83"/>
                <a:gd name="T27" fmla="*/ 60 h 84"/>
                <a:gd name="T28" fmla="*/ 19 w 83"/>
                <a:gd name="T29" fmla="*/ 62 h 84"/>
                <a:gd name="T30" fmla="*/ 0 w 83"/>
                <a:gd name="T31" fmla="*/ 52 h 84"/>
                <a:gd name="T32" fmla="*/ 17 w 83"/>
                <a:gd name="T33" fmla="*/ 54 h 84"/>
                <a:gd name="T34" fmla="*/ 53 w 83"/>
                <a:gd name="T35" fmla="*/ 59 h 84"/>
                <a:gd name="T36" fmla="*/ 73 w 83"/>
                <a:gd name="T37" fmla="*/ 57 h 84"/>
                <a:gd name="T38" fmla="*/ 79 w 83"/>
                <a:gd name="T39" fmla="*/ 53 h 84"/>
                <a:gd name="T40" fmla="*/ 63 w 83"/>
                <a:gd name="T41" fmla="*/ 54 h 84"/>
                <a:gd name="T42" fmla="*/ 33 w 83"/>
                <a:gd name="T43" fmla="*/ 57 h 84"/>
                <a:gd name="T44" fmla="*/ 23 w 83"/>
                <a:gd name="T45" fmla="*/ 53 h 84"/>
                <a:gd name="T46" fmla="*/ 21 w 83"/>
                <a:gd name="T47" fmla="*/ 47 h 84"/>
                <a:gd name="T48" fmla="*/ 21 w 83"/>
                <a:gd name="T49" fmla="*/ 43 h 84"/>
                <a:gd name="T50" fmla="*/ 35 w 83"/>
                <a:gd name="T51" fmla="*/ 47 h 84"/>
                <a:gd name="T52" fmla="*/ 49 w 83"/>
                <a:gd name="T53" fmla="*/ 47 h 84"/>
                <a:gd name="T54" fmla="*/ 65 w 83"/>
                <a:gd name="T55" fmla="*/ 43 h 84"/>
                <a:gd name="T56" fmla="*/ 75 w 83"/>
                <a:gd name="T57" fmla="*/ 35 h 84"/>
                <a:gd name="T58" fmla="*/ 63 w 83"/>
                <a:gd name="T59" fmla="*/ 41 h 84"/>
                <a:gd name="T60" fmla="*/ 43 w 83"/>
                <a:gd name="T61" fmla="*/ 49 h 84"/>
                <a:gd name="T62" fmla="*/ 29 w 83"/>
                <a:gd name="T63" fmla="*/ 49 h 84"/>
                <a:gd name="T64" fmla="*/ 21 w 83"/>
                <a:gd name="T65" fmla="*/ 46 h 84"/>
                <a:gd name="T66" fmla="*/ 16 w 83"/>
                <a:gd name="T67" fmla="*/ 38 h 84"/>
                <a:gd name="T68" fmla="*/ 21 w 83"/>
                <a:gd name="T69" fmla="*/ 38 h 84"/>
                <a:gd name="T70" fmla="*/ 45 w 83"/>
                <a:gd name="T71" fmla="*/ 43 h 84"/>
                <a:gd name="T72" fmla="*/ 53 w 83"/>
                <a:gd name="T73" fmla="*/ 31 h 84"/>
                <a:gd name="T74" fmla="*/ 47 w 83"/>
                <a:gd name="T75" fmla="*/ 32 h 84"/>
                <a:gd name="T76" fmla="*/ 35 w 83"/>
                <a:gd name="T77" fmla="*/ 32 h 84"/>
                <a:gd name="T78" fmla="*/ 21 w 83"/>
                <a:gd name="T79" fmla="*/ 23 h 84"/>
                <a:gd name="T80" fmla="*/ 14 w 83"/>
                <a:gd name="T81" fmla="*/ 16 h 84"/>
                <a:gd name="T82" fmla="*/ 23 w 83"/>
                <a:gd name="T83" fmla="*/ 26 h 84"/>
                <a:gd name="T84" fmla="*/ 35 w 83"/>
                <a:gd name="T85" fmla="*/ 31 h 84"/>
                <a:gd name="T86" fmla="*/ 47 w 83"/>
                <a:gd name="T87" fmla="*/ 26 h 84"/>
                <a:gd name="T88" fmla="*/ 53 w 83"/>
                <a:gd name="T89" fmla="*/ 16 h 84"/>
                <a:gd name="T90" fmla="*/ 47 w 83"/>
                <a:gd name="T91" fmla="*/ 20 h 84"/>
                <a:gd name="T92" fmla="*/ 39 w 83"/>
                <a:gd name="T93" fmla="*/ 23 h 84"/>
                <a:gd name="T94" fmla="*/ 33 w 83"/>
                <a:gd name="T95" fmla="*/ 14 h 84"/>
                <a:gd name="T96" fmla="*/ 29 w 83"/>
                <a:gd name="T97" fmla="*/ 4 h 84"/>
                <a:gd name="T98" fmla="*/ 27 w 83"/>
                <a:gd name="T99" fmla="*/ 14 h 84"/>
                <a:gd name="T100" fmla="*/ 33 w 83"/>
                <a:gd name="T101" fmla="*/ 23 h 84"/>
                <a:gd name="T102" fmla="*/ 39 w 83"/>
                <a:gd name="T103" fmla="*/ 13 h 84"/>
                <a:gd name="T104" fmla="*/ 43 w 83"/>
                <a:gd name="T105" fmla="*/ 0 h 84"/>
                <a:gd name="T106" fmla="*/ 47 w 83"/>
                <a:gd name="T107"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84">
                  <a:moveTo>
                    <a:pt x="41" y="84"/>
                  </a:moveTo>
                  <a:lnTo>
                    <a:pt x="47" y="75"/>
                  </a:lnTo>
                  <a:lnTo>
                    <a:pt x="47" y="75"/>
                  </a:lnTo>
                  <a:lnTo>
                    <a:pt x="65" y="71"/>
                  </a:lnTo>
                  <a:lnTo>
                    <a:pt x="71" y="68"/>
                  </a:lnTo>
                  <a:lnTo>
                    <a:pt x="77" y="65"/>
                  </a:lnTo>
                  <a:lnTo>
                    <a:pt x="77" y="65"/>
                  </a:lnTo>
                  <a:lnTo>
                    <a:pt x="57" y="68"/>
                  </a:lnTo>
                  <a:lnTo>
                    <a:pt x="35" y="72"/>
                  </a:lnTo>
                  <a:lnTo>
                    <a:pt x="25" y="72"/>
                  </a:lnTo>
                  <a:lnTo>
                    <a:pt x="16" y="71"/>
                  </a:lnTo>
                  <a:lnTo>
                    <a:pt x="8" y="68"/>
                  </a:lnTo>
                  <a:lnTo>
                    <a:pt x="0" y="60"/>
                  </a:lnTo>
                  <a:lnTo>
                    <a:pt x="0" y="60"/>
                  </a:lnTo>
                  <a:lnTo>
                    <a:pt x="8" y="60"/>
                  </a:lnTo>
                  <a:lnTo>
                    <a:pt x="16" y="63"/>
                  </a:lnTo>
                  <a:lnTo>
                    <a:pt x="21" y="66"/>
                  </a:lnTo>
                  <a:lnTo>
                    <a:pt x="29" y="68"/>
                  </a:lnTo>
                  <a:lnTo>
                    <a:pt x="29" y="68"/>
                  </a:lnTo>
                  <a:lnTo>
                    <a:pt x="37" y="69"/>
                  </a:lnTo>
                  <a:lnTo>
                    <a:pt x="43" y="69"/>
                  </a:lnTo>
                  <a:lnTo>
                    <a:pt x="57" y="66"/>
                  </a:lnTo>
                  <a:lnTo>
                    <a:pt x="71" y="63"/>
                  </a:lnTo>
                  <a:lnTo>
                    <a:pt x="83" y="57"/>
                  </a:lnTo>
                  <a:lnTo>
                    <a:pt x="83" y="57"/>
                  </a:lnTo>
                  <a:lnTo>
                    <a:pt x="73" y="56"/>
                  </a:lnTo>
                  <a:lnTo>
                    <a:pt x="63" y="57"/>
                  </a:lnTo>
                  <a:lnTo>
                    <a:pt x="41" y="60"/>
                  </a:lnTo>
                  <a:lnTo>
                    <a:pt x="29" y="62"/>
                  </a:lnTo>
                  <a:lnTo>
                    <a:pt x="19" y="62"/>
                  </a:lnTo>
                  <a:lnTo>
                    <a:pt x="10" y="59"/>
                  </a:lnTo>
                  <a:lnTo>
                    <a:pt x="0" y="52"/>
                  </a:lnTo>
                  <a:lnTo>
                    <a:pt x="0" y="52"/>
                  </a:lnTo>
                  <a:lnTo>
                    <a:pt x="17" y="54"/>
                  </a:lnTo>
                  <a:lnTo>
                    <a:pt x="41" y="57"/>
                  </a:lnTo>
                  <a:lnTo>
                    <a:pt x="53" y="59"/>
                  </a:lnTo>
                  <a:lnTo>
                    <a:pt x="65" y="59"/>
                  </a:lnTo>
                  <a:lnTo>
                    <a:pt x="73" y="57"/>
                  </a:lnTo>
                  <a:lnTo>
                    <a:pt x="79" y="53"/>
                  </a:lnTo>
                  <a:lnTo>
                    <a:pt x="79" y="53"/>
                  </a:lnTo>
                  <a:lnTo>
                    <a:pt x="73" y="53"/>
                  </a:lnTo>
                  <a:lnTo>
                    <a:pt x="63" y="54"/>
                  </a:lnTo>
                  <a:lnTo>
                    <a:pt x="43" y="56"/>
                  </a:lnTo>
                  <a:lnTo>
                    <a:pt x="33" y="57"/>
                  </a:lnTo>
                  <a:lnTo>
                    <a:pt x="25" y="54"/>
                  </a:lnTo>
                  <a:lnTo>
                    <a:pt x="23" y="53"/>
                  </a:lnTo>
                  <a:lnTo>
                    <a:pt x="21" y="50"/>
                  </a:lnTo>
                  <a:lnTo>
                    <a:pt x="21" y="47"/>
                  </a:lnTo>
                  <a:lnTo>
                    <a:pt x="21" y="43"/>
                  </a:lnTo>
                  <a:lnTo>
                    <a:pt x="21" y="43"/>
                  </a:lnTo>
                  <a:lnTo>
                    <a:pt x="27" y="46"/>
                  </a:lnTo>
                  <a:lnTo>
                    <a:pt x="35" y="47"/>
                  </a:lnTo>
                  <a:lnTo>
                    <a:pt x="43" y="47"/>
                  </a:lnTo>
                  <a:lnTo>
                    <a:pt x="49" y="47"/>
                  </a:lnTo>
                  <a:lnTo>
                    <a:pt x="57" y="46"/>
                  </a:lnTo>
                  <a:lnTo>
                    <a:pt x="65" y="43"/>
                  </a:lnTo>
                  <a:lnTo>
                    <a:pt x="71" y="38"/>
                  </a:lnTo>
                  <a:lnTo>
                    <a:pt x="75" y="35"/>
                  </a:lnTo>
                  <a:lnTo>
                    <a:pt x="75" y="35"/>
                  </a:lnTo>
                  <a:lnTo>
                    <a:pt x="63" y="41"/>
                  </a:lnTo>
                  <a:lnTo>
                    <a:pt x="49" y="47"/>
                  </a:lnTo>
                  <a:lnTo>
                    <a:pt x="43" y="49"/>
                  </a:lnTo>
                  <a:lnTo>
                    <a:pt x="35" y="50"/>
                  </a:lnTo>
                  <a:lnTo>
                    <a:pt x="29" y="49"/>
                  </a:lnTo>
                  <a:lnTo>
                    <a:pt x="21" y="46"/>
                  </a:lnTo>
                  <a:lnTo>
                    <a:pt x="21" y="46"/>
                  </a:lnTo>
                  <a:lnTo>
                    <a:pt x="16" y="41"/>
                  </a:lnTo>
                  <a:lnTo>
                    <a:pt x="16" y="38"/>
                  </a:lnTo>
                  <a:lnTo>
                    <a:pt x="17" y="38"/>
                  </a:lnTo>
                  <a:lnTo>
                    <a:pt x="21" y="38"/>
                  </a:lnTo>
                  <a:lnTo>
                    <a:pt x="45" y="43"/>
                  </a:lnTo>
                  <a:lnTo>
                    <a:pt x="45" y="43"/>
                  </a:lnTo>
                  <a:lnTo>
                    <a:pt x="49" y="37"/>
                  </a:lnTo>
                  <a:lnTo>
                    <a:pt x="53" y="31"/>
                  </a:lnTo>
                  <a:lnTo>
                    <a:pt x="53" y="31"/>
                  </a:lnTo>
                  <a:lnTo>
                    <a:pt x="47" y="32"/>
                  </a:lnTo>
                  <a:lnTo>
                    <a:pt x="41" y="32"/>
                  </a:lnTo>
                  <a:lnTo>
                    <a:pt x="35" y="32"/>
                  </a:lnTo>
                  <a:lnTo>
                    <a:pt x="29" y="29"/>
                  </a:lnTo>
                  <a:lnTo>
                    <a:pt x="21" y="23"/>
                  </a:lnTo>
                  <a:lnTo>
                    <a:pt x="14" y="16"/>
                  </a:lnTo>
                  <a:lnTo>
                    <a:pt x="14" y="16"/>
                  </a:lnTo>
                  <a:lnTo>
                    <a:pt x="17" y="22"/>
                  </a:lnTo>
                  <a:lnTo>
                    <a:pt x="23" y="26"/>
                  </a:lnTo>
                  <a:lnTo>
                    <a:pt x="29" y="29"/>
                  </a:lnTo>
                  <a:lnTo>
                    <a:pt x="35" y="31"/>
                  </a:lnTo>
                  <a:lnTo>
                    <a:pt x="41" y="29"/>
                  </a:lnTo>
                  <a:lnTo>
                    <a:pt x="47" y="26"/>
                  </a:lnTo>
                  <a:lnTo>
                    <a:pt x="51" y="22"/>
                  </a:lnTo>
                  <a:lnTo>
                    <a:pt x="53" y="16"/>
                  </a:lnTo>
                  <a:lnTo>
                    <a:pt x="53" y="16"/>
                  </a:lnTo>
                  <a:lnTo>
                    <a:pt x="47" y="20"/>
                  </a:lnTo>
                  <a:lnTo>
                    <a:pt x="39" y="23"/>
                  </a:lnTo>
                  <a:lnTo>
                    <a:pt x="39" y="23"/>
                  </a:lnTo>
                  <a:lnTo>
                    <a:pt x="35" y="19"/>
                  </a:lnTo>
                  <a:lnTo>
                    <a:pt x="33" y="14"/>
                  </a:lnTo>
                  <a:lnTo>
                    <a:pt x="29" y="4"/>
                  </a:lnTo>
                  <a:lnTo>
                    <a:pt x="29" y="4"/>
                  </a:lnTo>
                  <a:lnTo>
                    <a:pt x="27" y="10"/>
                  </a:lnTo>
                  <a:lnTo>
                    <a:pt x="27" y="14"/>
                  </a:lnTo>
                  <a:lnTo>
                    <a:pt x="29" y="20"/>
                  </a:lnTo>
                  <a:lnTo>
                    <a:pt x="33" y="23"/>
                  </a:lnTo>
                  <a:lnTo>
                    <a:pt x="33" y="23"/>
                  </a:lnTo>
                  <a:lnTo>
                    <a:pt x="39" y="13"/>
                  </a:lnTo>
                  <a:lnTo>
                    <a:pt x="43" y="0"/>
                  </a:lnTo>
                  <a:lnTo>
                    <a:pt x="43" y="0"/>
                  </a:lnTo>
                  <a:lnTo>
                    <a:pt x="47" y="11"/>
                  </a:lnTo>
                  <a:lnTo>
                    <a:pt x="47" y="23"/>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 name="Freeform 74"/>
            <p:cNvSpPr>
              <a:spLocks/>
            </p:cNvSpPr>
            <p:nvPr/>
          </p:nvSpPr>
          <p:spPr bwMode="auto">
            <a:xfrm>
              <a:off x="1488"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Line 75"/>
            <p:cNvSpPr>
              <a:spLocks noChangeShapeType="1"/>
            </p:cNvSpPr>
            <p:nvPr/>
          </p:nvSpPr>
          <p:spPr bwMode="auto">
            <a:xfrm flipV="1">
              <a:off x="1488"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Freeform 76"/>
            <p:cNvSpPr>
              <a:spLocks/>
            </p:cNvSpPr>
            <p:nvPr/>
          </p:nvSpPr>
          <p:spPr bwMode="auto">
            <a:xfrm>
              <a:off x="1435" y="1075"/>
              <a:ext cx="106"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77"/>
            <p:cNvSpPr>
              <a:spLocks/>
            </p:cNvSpPr>
            <p:nvPr/>
          </p:nvSpPr>
          <p:spPr bwMode="auto">
            <a:xfrm>
              <a:off x="1435" y="1075"/>
              <a:ext cx="106"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1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3"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1"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8" name="Freeform 78"/>
            <p:cNvSpPr>
              <a:spLocks/>
            </p:cNvSpPr>
            <p:nvPr/>
          </p:nvSpPr>
          <p:spPr bwMode="auto">
            <a:xfrm>
              <a:off x="1631" y="1046"/>
              <a:ext cx="1" cy="149"/>
            </a:xfrm>
            <a:custGeom>
              <a:avLst/>
              <a:gdLst>
                <a:gd name="T0" fmla="*/ 153 h 153"/>
                <a:gd name="T1" fmla="*/ 0 h 153"/>
                <a:gd name="T2" fmla="*/ 153 h 153"/>
              </a:gdLst>
              <a:ahLst/>
              <a:cxnLst>
                <a:cxn ang="0">
                  <a:pos x="0" y="T0"/>
                </a:cxn>
                <a:cxn ang="0">
                  <a:pos x="0" y="T1"/>
                </a:cxn>
                <a:cxn ang="0">
                  <a:pos x="0" y="T2"/>
                </a:cxn>
              </a:cxnLst>
              <a:rect l="0" t="0" r="r" b="b"/>
              <a:pathLst>
                <a:path h="153">
                  <a:moveTo>
                    <a:pt x="0" y="153"/>
                  </a:moveTo>
                  <a:lnTo>
                    <a:pt x="0" y="0"/>
                  </a:lnTo>
                  <a:lnTo>
                    <a:pt x="0"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Line 79"/>
            <p:cNvSpPr>
              <a:spLocks noChangeShapeType="1"/>
            </p:cNvSpPr>
            <p:nvPr/>
          </p:nvSpPr>
          <p:spPr bwMode="auto">
            <a:xfrm flipV="1">
              <a:off x="1631" y="1046"/>
              <a:ext cx="1" cy="149"/>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Freeform 80"/>
            <p:cNvSpPr>
              <a:spLocks/>
            </p:cNvSpPr>
            <p:nvPr/>
          </p:nvSpPr>
          <p:spPr bwMode="auto">
            <a:xfrm>
              <a:off x="1559" y="1007"/>
              <a:ext cx="141" cy="164"/>
            </a:xfrm>
            <a:custGeom>
              <a:avLst/>
              <a:gdLst>
                <a:gd name="T0" fmla="*/ 83 w 140"/>
                <a:gd name="T1" fmla="*/ 150 h 169"/>
                <a:gd name="T2" fmla="*/ 126 w 140"/>
                <a:gd name="T3" fmla="*/ 134 h 169"/>
                <a:gd name="T4" fmla="*/ 115 w 140"/>
                <a:gd name="T5" fmla="*/ 132 h 169"/>
                <a:gd name="T6" fmla="*/ 61 w 140"/>
                <a:gd name="T7" fmla="*/ 146 h 169"/>
                <a:gd name="T8" fmla="*/ 30 w 140"/>
                <a:gd name="T9" fmla="*/ 143 h 169"/>
                <a:gd name="T10" fmla="*/ 8 w 140"/>
                <a:gd name="T11" fmla="*/ 128 h 169"/>
                <a:gd name="T12" fmla="*/ 10 w 140"/>
                <a:gd name="T13" fmla="*/ 120 h 169"/>
                <a:gd name="T14" fmla="*/ 40 w 140"/>
                <a:gd name="T15" fmla="*/ 132 h 169"/>
                <a:gd name="T16" fmla="*/ 63 w 140"/>
                <a:gd name="T17" fmla="*/ 138 h 169"/>
                <a:gd name="T18" fmla="*/ 97 w 140"/>
                <a:gd name="T19" fmla="*/ 134 h 169"/>
                <a:gd name="T20" fmla="*/ 140 w 140"/>
                <a:gd name="T21" fmla="*/ 116 h 169"/>
                <a:gd name="T22" fmla="*/ 107 w 140"/>
                <a:gd name="T23" fmla="*/ 114 h 169"/>
                <a:gd name="T24" fmla="*/ 44 w 140"/>
                <a:gd name="T25" fmla="*/ 123 h 169"/>
                <a:gd name="T26" fmla="*/ 18 w 140"/>
                <a:gd name="T27" fmla="*/ 117 h 169"/>
                <a:gd name="T28" fmla="*/ 0 w 140"/>
                <a:gd name="T29" fmla="*/ 104 h 169"/>
                <a:gd name="T30" fmla="*/ 93 w 140"/>
                <a:gd name="T31" fmla="*/ 117 h 169"/>
                <a:gd name="T32" fmla="*/ 124 w 140"/>
                <a:gd name="T33" fmla="*/ 114 h 169"/>
                <a:gd name="T34" fmla="*/ 132 w 140"/>
                <a:gd name="T35" fmla="*/ 107 h 169"/>
                <a:gd name="T36" fmla="*/ 109 w 140"/>
                <a:gd name="T37" fmla="*/ 108 h 169"/>
                <a:gd name="T38" fmla="*/ 57 w 140"/>
                <a:gd name="T39" fmla="*/ 114 h 169"/>
                <a:gd name="T40" fmla="*/ 40 w 140"/>
                <a:gd name="T41" fmla="*/ 107 h 169"/>
                <a:gd name="T42" fmla="*/ 38 w 140"/>
                <a:gd name="T43" fmla="*/ 85 h 169"/>
                <a:gd name="T44" fmla="*/ 61 w 140"/>
                <a:gd name="T45" fmla="*/ 94 h 169"/>
                <a:gd name="T46" fmla="*/ 99 w 140"/>
                <a:gd name="T47" fmla="*/ 91 h 169"/>
                <a:gd name="T48" fmla="*/ 128 w 140"/>
                <a:gd name="T49" fmla="*/ 70 h 169"/>
                <a:gd name="T50" fmla="*/ 107 w 140"/>
                <a:gd name="T51" fmla="*/ 82 h 169"/>
                <a:gd name="T52" fmla="*/ 61 w 140"/>
                <a:gd name="T53" fmla="*/ 101 h 169"/>
                <a:gd name="T54" fmla="*/ 46 w 140"/>
                <a:gd name="T55" fmla="*/ 97 h 169"/>
                <a:gd name="T56" fmla="*/ 30 w 140"/>
                <a:gd name="T57" fmla="*/ 83 h 169"/>
                <a:gd name="T58" fmla="*/ 30 w 140"/>
                <a:gd name="T59" fmla="*/ 77 h 169"/>
                <a:gd name="T60" fmla="*/ 61 w 140"/>
                <a:gd name="T61" fmla="*/ 82 h 169"/>
                <a:gd name="T62" fmla="*/ 85 w 140"/>
                <a:gd name="T63" fmla="*/ 74 h 169"/>
                <a:gd name="T64" fmla="*/ 91 w 140"/>
                <a:gd name="T65" fmla="*/ 62 h 169"/>
                <a:gd name="T66" fmla="*/ 61 w 140"/>
                <a:gd name="T67" fmla="*/ 64 h 169"/>
                <a:gd name="T68" fmla="*/ 38 w 140"/>
                <a:gd name="T69" fmla="*/ 48 h 169"/>
                <a:gd name="T70" fmla="*/ 34 w 140"/>
                <a:gd name="T71" fmla="*/ 45 h 169"/>
                <a:gd name="T72" fmla="*/ 63 w 140"/>
                <a:gd name="T73" fmla="*/ 61 h 169"/>
                <a:gd name="T74" fmla="*/ 77 w 140"/>
                <a:gd name="T75" fmla="*/ 56 h 169"/>
                <a:gd name="T76" fmla="*/ 91 w 140"/>
                <a:gd name="T77" fmla="*/ 30 h 169"/>
                <a:gd name="T78" fmla="*/ 79 w 140"/>
                <a:gd name="T79" fmla="*/ 40 h 169"/>
                <a:gd name="T80" fmla="*/ 61 w 140"/>
                <a:gd name="T81" fmla="*/ 39 h 169"/>
                <a:gd name="T82" fmla="*/ 51 w 140"/>
                <a:gd name="T83" fmla="*/ 9 h 169"/>
                <a:gd name="T84" fmla="*/ 51 w 140"/>
                <a:gd name="T85" fmla="*/ 40 h 169"/>
                <a:gd name="T86" fmla="*/ 63 w 140"/>
                <a:gd name="T87" fmla="*/ 37 h 169"/>
                <a:gd name="T88" fmla="*/ 75 w 140"/>
                <a:gd name="T89" fmla="*/ 0 h 169"/>
                <a:gd name="T90" fmla="*/ 71 w 140"/>
                <a:gd name="T9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69">
                  <a:moveTo>
                    <a:pt x="71" y="169"/>
                  </a:moveTo>
                  <a:lnTo>
                    <a:pt x="83" y="150"/>
                  </a:lnTo>
                  <a:lnTo>
                    <a:pt x="83" y="150"/>
                  </a:lnTo>
                  <a:lnTo>
                    <a:pt x="109" y="143"/>
                  </a:lnTo>
                  <a:lnTo>
                    <a:pt x="122" y="137"/>
                  </a:lnTo>
                  <a:lnTo>
                    <a:pt x="126" y="134"/>
                  </a:lnTo>
                  <a:lnTo>
                    <a:pt x="132" y="129"/>
                  </a:lnTo>
                  <a:lnTo>
                    <a:pt x="132" y="129"/>
                  </a:lnTo>
                  <a:lnTo>
                    <a:pt x="115" y="132"/>
                  </a:lnTo>
                  <a:lnTo>
                    <a:pt x="97" y="137"/>
                  </a:lnTo>
                  <a:lnTo>
                    <a:pt x="79" y="143"/>
                  </a:lnTo>
                  <a:lnTo>
                    <a:pt x="61" y="146"/>
                  </a:lnTo>
                  <a:lnTo>
                    <a:pt x="46" y="146"/>
                  </a:lnTo>
                  <a:lnTo>
                    <a:pt x="38" y="146"/>
                  </a:lnTo>
                  <a:lnTo>
                    <a:pt x="30" y="143"/>
                  </a:lnTo>
                  <a:lnTo>
                    <a:pt x="22" y="140"/>
                  </a:lnTo>
                  <a:lnTo>
                    <a:pt x="16" y="135"/>
                  </a:lnTo>
                  <a:lnTo>
                    <a:pt x="8" y="128"/>
                  </a:lnTo>
                  <a:lnTo>
                    <a:pt x="4" y="120"/>
                  </a:lnTo>
                  <a:lnTo>
                    <a:pt x="4" y="120"/>
                  </a:lnTo>
                  <a:lnTo>
                    <a:pt x="10" y="120"/>
                  </a:lnTo>
                  <a:lnTo>
                    <a:pt x="16" y="120"/>
                  </a:lnTo>
                  <a:lnTo>
                    <a:pt x="28" y="126"/>
                  </a:lnTo>
                  <a:lnTo>
                    <a:pt x="40" y="132"/>
                  </a:lnTo>
                  <a:lnTo>
                    <a:pt x="51" y="137"/>
                  </a:lnTo>
                  <a:lnTo>
                    <a:pt x="51" y="137"/>
                  </a:lnTo>
                  <a:lnTo>
                    <a:pt x="63" y="138"/>
                  </a:lnTo>
                  <a:lnTo>
                    <a:pt x="75" y="138"/>
                  </a:lnTo>
                  <a:lnTo>
                    <a:pt x="87" y="137"/>
                  </a:lnTo>
                  <a:lnTo>
                    <a:pt x="97" y="134"/>
                  </a:lnTo>
                  <a:lnTo>
                    <a:pt x="121" y="126"/>
                  </a:lnTo>
                  <a:lnTo>
                    <a:pt x="140" y="116"/>
                  </a:lnTo>
                  <a:lnTo>
                    <a:pt x="140" y="116"/>
                  </a:lnTo>
                  <a:lnTo>
                    <a:pt x="132" y="114"/>
                  </a:lnTo>
                  <a:lnTo>
                    <a:pt x="122" y="113"/>
                  </a:lnTo>
                  <a:lnTo>
                    <a:pt x="107" y="114"/>
                  </a:lnTo>
                  <a:lnTo>
                    <a:pt x="71" y="122"/>
                  </a:lnTo>
                  <a:lnTo>
                    <a:pt x="53" y="123"/>
                  </a:lnTo>
                  <a:lnTo>
                    <a:pt x="44" y="123"/>
                  </a:lnTo>
                  <a:lnTo>
                    <a:pt x="36" y="123"/>
                  </a:lnTo>
                  <a:lnTo>
                    <a:pt x="28" y="120"/>
                  </a:lnTo>
                  <a:lnTo>
                    <a:pt x="18" y="117"/>
                  </a:lnTo>
                  <a:lnTo>
                    <a:pt x="10" y="111"/>
                  </a:lnTo>
                  <a:lnTo>
                    <a:pt x="0" y="104"/>
                  </a:lnTo>
                  <a:lnTo>
                    <a:pt x="0" y="104"/>
                  </a:lnTo>
                  <a:lnTo>
                    <a:pt x="32" y="110"/>
                  </a:lnTo>
                  <a:lnTo>
                    <a:pt x="71" y="116"/>
                  </a:lnTo>
                  <a:lnTo>
                    <a:pt x="93" y="117"/>
                  </a:lnTo>
                  <a:lnTo>
                    <a:pt x="111" y="117"/>
                  </a:lnTo>
                  <a:lnTo>
                    <a:pt x="119" y="116"/>
                  </a:lnTo>
                  <a:lnTo>
                    <a:pt x="124" y="114"/>
                  </a:lnTo>
                  <a:lnTo>
                    <a:pt x="128" y="111"/>
                  </a:lnTo>
                  <a:lnTo>
                    <a:pt x="132" y="107"/>
                  </a:lnTo>
                  <a:lnTo>
                    <a:pt x="132" y="107"/>
                  </a:lnTo>
                  <a:lnTo>
                    <a:pt x="128" y="107"/>
                  </a:lnTo>
                  <a:lnTo>
                    <a:pt x="122" y="105"/>
                  </a:lnTo>
                  <a:lnTo>
                    <a:pt x="109" y="108"/>
                  </a:lnTo>
                  <a:lnTo>
                    <a:pt x="91" y="111"/>
                  </a:lnTo>
                  <a:lnTo>
                    <a:pt x="73" y="113"/>
                  </a:lnTo>
                  <a:lnTo>
                    <a:pt x="57" y="114"/>
                  </a:lnTo>
                  <a:lnTo>
                    <a:pt x="51" y="113"/>
                  </a:lnTo>
                  <a:lnTo>
                    <a:pt x="46" y="110"/>
                  </a:lnTo>
                  <a:lnTo>
                    <a:pt x="40" y="107"/>
                  </a:lnTo>
                  <a:lnTo>
                    <a:pt x="38" y="101"/>
                  </a:lnTo>
                  <a:lnTo>
                    <a:pt x="38" y="94"/>
                  </a:lnTo>
                  <a:lnTo>
                    <a:pt x="38" y="85"/>
                  </a:lnTo>
                  <a:lnTo>
                    <a:pt x="38" y="85"/>
                  </a:lnTo>
                  <a:lnTo>
                    <a:pt x="50" y="91"/>
                  </a:lnTo>
                  <a:lnTo>
                    <a:pt x="61" y="94"/>
                  </a:lnTo>
                  <a:lnTo>
                    <a:pt x="73" y="95"/>
                  </a:lnTo>
                  <a:lnTo>
                    <a:pt x="85" y="94"/>
                  </a:lnTo>
                  <a:lnTo>
                    <a:pt x="99" y="91"/>
                  </a:lnTo>
                  <a:lnTo>
                    <a:pt x="109" y="85"/>
                  </a:lnTo>
                  <a:lnTo>
                    <a:pt x="121" y="79"/>
                  </a:lnTo>
                  <a:lnTo>
                    <a:pt x="128" y="70"/>
                  </a:lnTo>
                  <a:lnTo>
                    <a:pt x="128" y="70"/>
                  </a:lnTo>
                  <a:lnTo>
                    <a:pt x="119" y="74"/>
                  </a:lnTo>
                  <a:lnTo>
                    <a:pt x="107" y="82"/>
                  </a:lnTo>
                  <a:lnTo>
                    <a:pt x="85" y="94"/>
                  </a:lnTo>
                  <a:lnTo>
                    <a:pt x="73" y="98"/>
                  </a:lnTo>
                  <a:lnTo>
                    <a:pt x="61" y="101"/>
                  </a:lnTo>
                  <a:lnTo>
                    <a:pt x="55" y="100"/>
                  </a:lnTo>
                  <a:lnTo>
                    <a:pt x="50" y="98"/>
                  </a:lnTo>
                  <a:lnTo>
                    <a:pt x="46" y="97"/>
                  </a:lnTo>
                  <a:lnTo>
                    <a:pt x="40" y="92"/>
                  </a:lnTo>
                  <a:lnTo>
                    <a:pt x="40" y="92"/>
                  </a:lnTo>
                  <a:lnTo>
                    <a:pt x="30" y="83"/>
                  </a:lnTo>
                  <a:lnTo>
                    <a:pt x="28" y="80"/>
                  </a:lnTo>
                  <a:lnTo>
                    <a:pt x="28" y="77"/>
                  </a:lnTo>
                  <a:lnTo>
                    <a:pt x="30" y="77"/>
                  </a:lnTo>
                  <a:lnTo>
                    <a:pt x="32" y="76"/>
                  </a:lnTo>
                  <a:lnTo>
                    <a:pt x="40" y="77"/>
                  </a:lnTo>
                  <a:lnTo>
                    <a:pt x="61" y="82"/>
                  </a:lnTo>
                  <a:lnTo>
                    <a:pt x="77" y="86"/>
                  </a:lnTo>
                  <a:lnTo>
                    <a:pt x="77" y="86"/>
                  </a:lnTo>
                  <a:lnTo>
                    <a:pt x="85" y="74"/>
                  </a:lnTo>
                  <a:lnTo>
                    <a:pt x="89" y="68"/>
                  </a:lnTo>
                  <a:lnTo>
                    <a:pt x="91" y="62"/>
                  </a:lnTo>
                  <a:lnTo>
                    <a:pt x="91" y="62"/>
                  </a:lnTo>
                  <a:lnTo>
                    <a:pt x="81" y="65"/>
                  </a:lnTo>
                  <a:lnTo>
                    <a:pt x="71" y="65"/>
                  </a:lnTo>
                  <a:lnTo>
                    <a:pt x="61" y="64"/>
                  </a:lnTo>
                  <a:lnTo>
                    <a:pt x="53" y="59"/>
                  </a:lnTo>
                  <a:lnTo>
                    <a:pt x="46" y="54"/>
                  </a:lnTo>
                  <a:lnTo>
                    <a:pt x="38" y="48"/>
                  </a:lnTo>
                  <a:lnTo>
                    <a:pt x="24" y="31"/>
                  </a:lnTo>
                  <a:lnTo>
                    <a:pt x="24" y="31"/>
                  </a:lnTo>
                  <a:lnTo>
                    <a:pt x="34" y="45"/>
                  </a:lnTo>
                  <a:lnTo>
                    <a:pt x="44" y="54"/>
                  </a:lnTo>
                  <a:lnTo>
                    <a:pt x="53" y="59"/>
                  </a:lnTo>
                  <a:lnTo>
                    <a:pt x="63" y="61"/>
                  </a:lnTo>
                  <a:lnTo>
                    <a:pt x="67" y="61"/>
                  </a:lnTo>
                  <a:lnTo>
                    <a:pt x="73" y="59"/>
                  </a:lnTo>
                  <a:lnTo>
                    <a:pt x="77" y="56"/>
                  </a:lnTo>
                  <a:lnTo>
                    <a:pt x="81" y="54"/>
                  </a:lnTo>
                  <a:lnTo>
                    <a:pt x="87" y="45"/>
                  </a:lnTo>
                  <a:lnTo>
                    <a:pt x="91" y="30"/>
                  </a:lnTo>
                  <a:lnTo>
                    <a:pt x="91" y="30"/>
                  </a:lnTo>
                  <a:lnTo>
                    <a:pt x="85" y="36"/>
                  </a:lnTo>
                  <a:lnTo>
                    <a:pt x="79" y="40"/>
                  </a:lnTo>
                  <a:lnTo>
                    <a:pt x="67" y="48"/>
                  </a:lnTo>
                  <a:lnTo>
                    <a:pt x="67" y="48"/>
                  </a:lnTo>
                  <a:lnTo>
                    <a:pt x="61" y="39"/>
                  </a:lnTo>
                  <a:lnTo>
                    <a:pt x="57" y="28"/>
                  </a:lnTo>
                  <a:lnTo>
                    <a:pt x="51" y="9"/>
                  </a:lnTo>
                  <a:lnTo>
                    <a:pt x="51" y="9"/>
                  </a:lnTo>
                  <a:lnTo>
                    <a:pt x="50" y="19"/>
                  </a:lnTo>
                  <a:lnTo>
                    <a:pt x="50" y="30"/>
                  </a:lnTo>
                  <a:lnTo>
                    <a:pt x="51" y="40"/>
                  </a:lnTo>
                  <a:lnTo>
                    <a:pt x="57" y="48"/>
                  </a:lnTo>
                  <a:lnTo>
                    <a:pt x="57" y="48"/>
                  </a:lnTo>
                  <a:lnTo>
                    <a:pt x="63" y="37"/>
                  </a:lnTo>
                  <a:lnTo>
                    <a:pt x="69" y="25"/>
                  </a:lnTo>
                  <a:lnTo>
                    <a:pt x="75" y="0"/>
                  </a:lnTo>
                  <a:lnTo>
                    <a:pt x="75" y="0"/>
                  </a:lnTo>
                  <a:lnTo>
                    <a:pt x="79" y="22"/>
                  </a:lnTo>
                  <a:lnTo>
                    <a:pt x="79" y="46"/>
                  </a:lnTo>
                  <a:lnTo>
                    <a:pt x="71" y="169"/>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81"/>
            <p:cNvSpPr>
              <a:spLocks/>
            </p:cNvSpPr>
            <p:nvPr/>
          </p:nvSpPr>
          <p:spPr bwMode="auto">
            <a:xfrm>
              <a:off x="1559" y="1007"/>
              <a:ext cx="141" cy="164"/>
            </a:xfrm>
            <a:custGeom>
              <a:avLst/>
              <a:gdLst>
                <a:gd name="T0" fmla="*/ 83 w 140"/>
                <a:gd name="T1" fmla="*/ 150 h 169"/>
                <a:gd name="T2" fmla="*/ 126 w 140"/>
                <a:gd name="T3" fmla="*/ 134 h 169"/>
                <a:gd name="T4" fmla="*/ 115 w 140"/>
                <a:gd name="T5" fmla="*/ 132 h 169"/>
                <a:gd name="T6" fmla="*/ 61 w 140"/>
                <a:gd name="T7" fmla="*/ 146 h 169"/>
                <a:gd name="T8" fmla="*/ 30 w 140"/>
                <a:gd name="T9" fmla="*/ 143 h 169"/>
                <a:gd name="T10" fmla="*/ 8 w 140"/>
                <a:gd name="T11" fmla="*/ 128 h 169"/>
                <a:gd name="T12" fmla="*/ 10 w 140"/>
                <a:gd name="T13" fmla="*/ 120 h 169"/>
                <a:gd name="T14" fmla="*/ 40 w 140"/>
                <a:gd name="T15" fmla="*/ 132 h 169"/>
                <a:gd name="T16" fmla="*/ 63 w 140"/>
                <a:gd name="T17" fmla="*/ 138 h 169"/>
                <a:gd name="T18" fmla="*/ 97 w 140"/>
                <a:gd name="T19" fmla="*/ 134 h 169"/>
                <a:gd name="T20" fmla="*/ 140 w 140"/>
                <a:gd name="T21" fmla="*/ 116 h 169"/>
                <a:gd name="T22" fmla="*/ 107 w 140"/>
                <a:gd name="T23" fmla="*/ 114 h 169"/>
                <a:gd name="T24" fmla="*/ 44 w 140"/>
                <a:gd name="T25" fmla="*/ 123 h 169"/>
                <a:gd name="T26" fmla="*/ 18 w 140"/>
                <a:gd name="T27" fmla="*/ 117 h 169"/>
                <a:gd name="T28" fmla="*/ 0 w 140"/>
                <a:gd name="T29" fmla="*/ 104 h 169"/>
                <a:gd name="T30" fmla="*/ 93 w 140"/>
                <a:gd name="T31" fmla="*/ 117 h 169"/>
                <a:gd name="T32" fmla="*/ 124 w 140"/>
                <a:gd name="T33" fmla="*/ 114 h 169"/>
                <a:gd name="T34" fmla="*/ 132 w 140"/>
                <a:gd name="T35" fmla="*/ 107 h 169"/>
                <a:gd name="T36" fmla="*/ 109 w 140"/>
                <a:gd name="T37" fmla="*/ 108 h 169"/>
                <a:gd name="T38" fmla="*/ 57 w 140"/>
                <a:gd name="T39" fmla="*/ 114 h 169"/>
                <a:gd name="T40" fmla="*/ 40 w 140"/>
                <a:gd name="T41" fmla="*/ 107 h 169"/>
                <a:gd name="T42" fmla="*/ 38 w 140"/>
                <a:gd name="T43" fmla="*/ 85 h 169"/>
                <a:gd name="T44" fmla="*/ 61 w 140"/>
                <a:gd name="T45" fmla="*/ 94 h 169"/>
                <a:gd name="T46" fmla="*/ 99 w 140"/>
                <a:gd name="T47" fmla="*/ 91 h 169"/>
                <a:gd name="T48" fmla="*/ 128 w 140"/>
                <a:gd name="T49" fmla="*/ 70 h 169"/>
                <a:gd name="T50" fmla="*/ 107 w 140"/>
                <a:gd name="T51" fmla="*/ 82 h 169"/>
                <a:gd name="T52" fmla="*/ 61 w 140"/>
                <a:gd name="T53" fmla="*/ 101 h 169"/>
                <a:gd name="T54" fmla="*/ 46 w 140"/>
                <a:gd name="T55" fmla="*/ 97 h 169"/>
                <a:gd name="T56" fmla="*/ 30 w 140"/>
                <a:gd name="T57" fmla="*/ 83 h 169"/>
                <a:gd name="T58" fmla="*/ 30 w 140"/>
                <a:gd name="T59" fmla="*/ 77 h 169"/>
                <a:gd name="T60" fmla="*/ 61 w 140"/>
                <a:gd name="T61" fmla="*/ 82 h 169"/>
                <a:gd name="T62" fmla="*/ 85 w 140"/>
                <a:gd name="T63" fmla="*/ 74 h 169"/>
                <a:gd name="T64" fmla="*/ 91 w 140"/>
                <a:gd name="T65" fmla="*/ 62 h 169"/>
                <a:gd name="T66" fmla="*/ 61 w 140"/>
                <a:gd name="T67" fmla="*/ 64 h 169"/>
                <a:gd name="T68" fmla="*/ 38 w 140"/>
                <a:gd name="T69" fmla="*/ 48 h 169"/>
                <a:gd name="T70" fmla="*/ 34 w 140"/>
                <a:gd name="T71" fmla="*/ 45 h 169"/>
                <a:gd name="T72" fmla="*/ 63 w 140"/>
                <a:gd name="T73" fmla="*/ 61 h 169"/>
                <a:gd name="T74" fmla="*/ 77 w 140"/>
                <a:gd name="T75" fmla="*/ 56 h 169"/>
                <a:gd name="T76" fmla="*/ 91 w 140"/>
                <a:gd name="T77" fmla="*/ 30 h 169"/>
                <a:gd name="T78" fmla="*/ 79 w 140"/>
                <a:gd name="T79" fmla="*/ 40 h 169"/>
                <a:gd name="T80" fmla="*/ 61 w 140"/>
                <a:gd name="T81" fmla="*/ 39 h 169"/>
                <a:gd name="T82" fmla="*/ 51 w 140"/>
                <a:gd name="T83" fmla="*/ 9 h 169"/>
                <a:gd name="T84" fmla="*/ 51 w 140"/>
                <a:gd name="T85" fmla="*/ 40 h 169"/>
                <a:gd name="T86" fmla="*/ 63 w 140"/>
                <a:gd name="T87" fmla="*/ 37 h 169"/>
                <a:gd name="T88" fmla="*/ 75 w 140"/>
                <a:gd name="T8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69">
                  <a:moveTo>
                    <a:pt x="71" y="169"/>
                  </a:moveTo>
                  <a:lnTo>
                    <a:pt x="83" y="150"/>
                  </a:lnTo>
                  <a:lnTo>
                    <a:pt x="83" y="150"/>
                  </a:lnTo>
                  <a:lnTo>
                    <a:pt x="109" y="143"/>
                  </a:lnTo>
                  <a:lnTo>
                    <a:pt x="122" y="137"/>
                  </a:lnTo>
                  <a:lnTo>
                    <a:pt x="126" y="134"/>
                  </a:lnTo>
                  <a:lnTo>
                    <a:pt x="132" y="129"/>
                  </a:lnTo>
                  <a:lnTo>
                    <a:pt x="132" y="129"/>
                  </a:lnTo>
                  <a:lnTo>
                    <a:pt x="115" y="132"/>
                  </a:lnTo>
                  <a:lnTo>
                    <a:pt x="97" y="137"/>
                  </a:lnTo>
                  <a:lnTo>
                    <a:pt x="79" y="143"/>
                  </a:lnTo>
                  <a:lnTo>
                    <a:pt x="61" y="146"/>
                  </a:lnTo>
                  <a:lnTo>
                    <a:pt x="46" y="146"/>
                  </a:lnTo>
                  <a:lnTo>
                    <a:pt x="38" y="146"/>
                  </a:lnTo>
                  <a:lnTo>
                    <a:pt x="30" y="143"/>
                  </a:lnTo>
                  <a:lnTo>
                    <a:pt x="22" y="140"/>
                  </a:lnTo>
                  <a:lnTo>
                    <a:pt x="16" y="135"/>
                  </a:lnTo>
                  <a:lnTo>
                    <a:pt x="8" y="128"/>
                  </a:lnTo>
                  <a:lnTo>
                    <a:pt x="4" y="120"/>
                  </a:lnTo>
                  <a:lnTo>
                    <a:pt x="4" y="120"/>
                  </a:lnTo>
                  <a:lnTo>
                    <a:pt x="10" y="120"/>
                  </a:lnTo>
                  <a:lnTo>
                    <a:pt x="16" y="120"/>
                  </a:lnTo>
                  <a:lnTo>
                    <a:pt x="28" y="126"/>
                  </a:lnTo>
                  <a:lnTo>
                    <a:pt x="40" y="132"/>
                  </a:lnTo>
                  <a:lnTo>
                    <a:pt x="51" y="137"/>
                  </a:lnTo>
                  <a:lnTo>
                    <a:pt x="51" y="137"/>
                  </a:lnTo>
                  <a:lnTo>
                    <a:pt x="63" y="138"/>
                  </a:lnTo>
                  <a:lnTo>
                    <a:pt x="75" y="138"/>
                  </a:lnTo>
                  <a:lnTo>
                    <a:pt x="87" y="137"/>
                  </a:lnTo>
                  <a:lnTo>
                    <a:pt x="97" y="134"/>
                  </a:lnTo>
                  <a:lnTo>
                    <a:pt x="121" y="126"/>
                  </a:lnTo>
                  <a:lnTo>
                    <a:pt x="140" y="116"/>
                  </a:lnTo>
                  <a:lnTo>
                    <a:pt x="140" y="116"/>
                  </a:lnTo>
                  <a:lnTo>
                    <a:pt x="132" y="114"/>
                  </a:lnTo>
                  <a:lnTo>
                    <a:pt x="122" y="113"/>
                  </a:lnTo>
                  <a:lnTo>
                    <a:pt x="107" y="114"/>
                  </a:lnTo>
                  <a:lnTo>
                    <a:pt x="71" y="122"/>
                  </a:lnTo>
                  <a:lnTo>
                    <a:pt x="53" y="123"/>
                  </a:lnTo>
                  <a:lnTo>
                    <a:pt x="44" y="123"/>
                  </a:lnTo>
                  <a:lnTo>
                    <a:pt x="36" y="123"/>
                  </a:lnTo>
                  <a:lnTo>
                    <a:pt x="28" y="120"/>
                  </a:lnTo>
                  <a:lnTo>
                    <a:pt x="18" y="117"/>
                  </a:lnTo>
                  <a:lnTo>
                    <a:pt x="10" y="111"/>
                  </a:lnTo>
                  <a:lnTo>
                    <a:pt x="0" y="104"/>
                  </a:lnTo>
                  <a:lnTo>
                    <a:pt x="0" y="104"/>
                  </a:lnTo>
                  <a:lnTo>
                    <a:pt x="32" y="110"/>
                  </a:lnTo>
                  <a:lnTo>
                    <a:pt x="71" y="116"/>
                  </a:lnTo>
                  <a:lnTo>
                    <a:pt x="93" y="117"/>
                  </a:lnTo>
                  <a:lnTo>
                    <a:pt x="111" y="117"/>
                  </a:lnTo>
                  <a:lnTo>
                    <a:pt x="119" y="116"/>
                  </a:lnTo>
                  <a:lnTo>
                    <a:pt x="124" y="114"/>
                  </a:lnTo>
                  <a:lnTo>
                    <a:pt x="128" y="111"/>
                  </a:lnTo>
                  <a:lnTo>
                    <a:pt x="132" y="107"/>
                  </a:lnTo>
                  <a:lnTo>
                    <a:pt x="132" y="107"/>
                  </a:lnTo>
                  <a:lnTo>
                    <a:pt x="128" y="107"/>
                  </a:lnTo>
                  <a:lnTo>
                    <a:pt x="122" y="105"/>
                  </a:lnTo>
                  <a:lnTo>
                    <a:pt x="109" y="108"/>
                  </a:lnTo>
                  <a:lnTo>
                    <a:pt x="91" y="111"/>
                  </a:lnTo>
                  <a:lnTo>
                    <a:pt x="73" y="113"/>
                  </a:lnTo>
                  <a:lnTo>
                    <a:pt x="57" y="114"/>
                  </a:lnTo>
                  <a:lnTo>
                    <a:pt x="51" y="113"/>
                  </a:lnTo>
                  <a:lnTo>
                    <a:pt x="46" y="110"/>
                  </a:lnTo>
                  <a:lnTo>
                    <a:pt x="40" y="107"/>
                  </a:lnTo>
                  <a:lnTo>
                    <a:pt x="38" y="101"/>
                  </a:lnTo>
                  <a:lnTo>
                    <a:pt x="38" y="94"/>
                  </a:lnTo>
                  <a:lnTo>
                    <a:pt x="38" y="85"/>
                  </a:lnTo>
                  <a:lnTo>
                    <a:pt x="38" y="85"/>
                  </a:lnTo>
                  <a:lnTo>
                    <a:pt x="50" y="91"/>
                  </a:lnTo>
                  <a:lnTo>
                    <a:pt x="61" y="94"/>
                  </a:lnTo>
                  <a:lnTo>
                    <a:pt x="73" y="95"/>
                  </a:lnTo>
                  <a:lnTo>
                    <a:pt x="85" y="94"/>
                  </a:lnTo>
                  <a:lnTo>
                    <a:pt x="99" y="91"/>
                  </a:lnTo>
                  <a:lnTo>
                    <a:pt x="109" y="85"/>
                  </a:lnTo>
                  <a:lnTo>
                    <a:pt x="121" y="79"/>
                  </a:lnTo>
                  <a:lnTo>
                    <a:pt x="128" y="70"/>
                  </a:lnTo>
                  <a:lnTo>
                    <a:pt x="128" y="70"/>
                  </a:lnTo>
                  <a:lnTo>
                    <a:pt x="119" y="74"/>
                  </a:lnTo>
                  <a:lnTo>
                    <a:pt x="107" y="82"/>
                  </a:lnTo>
                  <a:lnTo>
                    <a:pt x="85" y="94"/>
                  </a:lnTo>
                  <a:lnTo>
                    <a:pt x="73" y="98"/>
                  </a:lnTo>
                  <a:lnTo>
                    <a:pt x="61" y="101"/>
                  </a:lnTo>
                  <a:lnTo>
                    <a:pt x="55" y="100"/>
                  </a:lnTo>
                  <a:lnTo>
                    <a:pt x="50" y="98"/>
                  </a:lnTo>
                  <a:lnTo>
                    <a:pt x="46" y="97"/>
                  </a:lnTo>
                  <a:lnTo>
                    <a:pt x="40" y="92"/>
                  </a:lnTo>
                  <a:lnTo>
                    <a:pt x="40" y="92"/>
                  </a:lnTo>
                  <a:lnTo>
                    <a:pt x="30" y="83"/>
                  </a:lnTo>
                  <a:lnTo>
                    <a:pt x="28" y="80"/>
                  </a:lnTo>
                  <a:lnTo>
                    <a:pt x="28" y="77"/>
                  </a:lnTo>
                  <a:lnTo>
                    <a:pt x="30" y="77"/>
                  </a:lnTo>
                  <a:lnTo>
                    <a:pt x="32" y="76"/>
                  </a:lnTo>
                  <a:lnTo>
                    <a:pt x="40" y="77"/>
                  </a:lnTo>
                  <a:lnTo>
                    <a:pt x="61" y="82"/>
                  </a:lnTo>
                  <a:lnTo>
                    <a:pt x="77" y="86"/>
                  </a:lnTo>
                  <a:lnTo>
                    <a:pt x="77" y="86"/>
                  </a:lnTo>
                  <a:lnTo>
                    <a:pt x="85" y="74"/>
                  </a:lnTo>
                  <a:lnTo>
                    <a:pt x="89" y="68"/>
                  </a:lnTo>
                  <a:lnTo>
                    <a:pt x="91" y="62"/>
                  </a:lnTo>
                  <a:lnTo>
                    <a:pt x="91" y="62"/>
                  </a:lnTo>
                  <a:lnTo>
                    <a:pt x="81" y="65"/>
                  </a:lnTo>
                  <a:lnTo>
                    <a:pt x="71" y="65"/>
                  </a:lnTo>
                  <a:lnTo>
                    <a:pt x="61" y="64"/>
                  </a:lnTo>
                  <a:lnTo>
                    <a:pt x="53" y="59"/>
                  </a:lnTo>
                  <a:lnTo>
                    <a:pt x="46" y="54"/>
                  </a:lnTo>
                  <a:lnTo>
                    <a:pt x="38" y="48"/>
                  </a:lnTo>
                  <a:lnTo>
                    <a:pt x="24" y="31"/>
                  </a:lnTo>
                  <a:lnTo>
                    <a:pt x="24" y="31"/>
                  </a:lnTo>
                  <a:lnTo>
                    <a:pt x="34" y="45"/>
                  </a:lnTo>
                  <a:lnTo>
                    <a:pt x="44" y="54"/>
                  </a:lnTo>
                  <a:lnTo>
                    <a:pt x="53" y="59"/>
                  </a:lnTo>
                  <a:lnTo>
                    <a:pt x="63" y="61"/>
                  </a:lnTo>
                  <a:lnTo>
                    <a:pt x="67" y="61"/>
                  </a:lnTo>
                  <a:lnTo>
                    <a:pt x="73" y="59"/>
                  </a:lnTo>
                  <a:lnTo>
                    <a:pt x="77" y="56"/>
                  </a:lnTo>
                  <a:lnTo>
                    <a:pt x="81" y="54"/>
                  </a:lnTo>
                  <a:lnTo>
                    <a:pt x="87" y="45"/>
                  </a:lnTo>
                  <a:lnTo>
                    <a:pt x="91" y="30"/>
                  </a:lnTo>
                  <a:lnTo>
                    <a:pt x="91" y="30"/>
                  </a:lnTo>
                  <a:lnTo>
                    <a:pt x="85" y="36"/>
                  </a:lnTo>
                  <a:lnTo>
                    <a:pt x="79" y="40"/>
                  </a:lnTo>
                  <a:lnTo>
                    <a:pt x="67" y="48"/>
                  </a:lnTo>
                  <a:lnTo>
                    <a:pt x="67" y="48"/>
                  </a:lnTo>
                  <a:lnTo>
                    <a:pt x="61" y="39"/>
                  </a:lnTo>
                  <a:lnTo>
                    <a:pt x="57" y="28"/>
                  </a:lnTo>
                  <a:lnTo>
                    <a:pt x="51" y="9"/>
                  </a:lnTo>
                  <a:lnTo>
                    <a:pt x="51" y="9"/>
                  </a:lnTo>
                  <a:lnTo>
                    <a:pt x="50" y="19"/>
                  </a:lnTo>
                  <a:lnTo>
                    <a:pt x="50" y="30"/>
                  </a:lnTo>
                  <a:lnTo>
                    <a:pt x="51" y="40"/>
                  </a:lnTo>
                  <a:lnTo>
                    <a:pt x="57" y="48"/>
                  </a:lnTo>
                  <a:lnTo>
                    <a:pt x="57" y="48"/>
                  </a:lnTo>
                  <a:lnTo>
                    <a:pt x="63" y="37"/>
                  </a:lnTo>
                  <a:lnTo>
                    <a:pt x="69" y="25"/>
                  </a:lnTo>
                  <a:lnTo>
                    <a:pt x="75" y="0"/>
                  </a:lnTo>
                  <a:lnTo>
                    <a:pt x="75" y="0"/>
                  </a:lnTo>
                  <a:lnTo>
                    <a:pt x="79" y="22"/>
                  </a:lnTo>
                  <a:lnTo>
                    <a:pt x="79" y="46"/>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2" name="Freeform 82"/>
            <p:cNvSpPr>
              <a:spLocks/>
            </p:cNvSpPr>
            <p:nvPr/>
          </p:nvSpPr>
          <p:spPr bwMode="auto">
            <a:xfrm>
              <a:off x="1702" y="1114"/>
              <a:ext cx="1" cy="81"/>
            </a:xfrm>
            <a:custGeom>
              <a:avLst/>
              <a:gdLst>
                <a:gd name="T0" fmla="*/ 83 h 83"/>
                <a:gd name="T1" fmla="*/ 0 h 83"/>
                <a:gd name="T2" fmla="*/ 83 h 83"/>
              </a:gdLst>
              <a:ahLst/>
              <a:cxnLst>
                <a:cxn ang="0">
                  <a:pos x="0" y="T0"/>
                </a:cxn>
                <a:cxn ang="0">
                  <a:pos x="0" y="T1"/>
                </a:cxn>
                <a:cxn ang="0">
                  <a:pos x="0" y="T2"/>
                </a:cxn>
              </a:cxnLst>
              <a:rect l="0" t="0" r="r" b="b"/>
              <a:pathLst>
                <a:path h="83">
                  <a:moveTo>
                    <a:pt x="0" y="83"/>
                  </a:moveTo>
                  <a:lnTo>
                    <a:pt x="0" y="0"/>
                  </a:lnTo>
                  <a:lnTo>
                    <a:pt x="0" y="8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Line 83"/>
            <p:cNvSpPr>
              <a:spLocks noChangeShapeType="1"/>
            </p:cNvSpPr>
            <p:nvPr/>
          </p:nvSpPr>
          <p:spPr bwMode="auto">
            <a:xfrm flipV="1">
              <a:off x="1702" y="1114"/>
              <a:ext cx="1" cy="81"/>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Freeform 84"/>
            <p:cNvSpPr>
              <a:spLocks/>
            </p:cNvSpPr>
            <p:nvPr/>
          </p:nvSpPr>
          <p:spPr bwMode="auto">
            <a:xfrm>
              <a:off x="1671" y="1093"/>
              <a:ext cx="61" cy="90"/>
            </a:xfrm>
            <a:custGeom>
              <a:avLst/>
              <a:gdLst>
                <a:gd name="T0" fmla="*/ 35 w 61"/>
                <a:gd name="T1" fmla="*/ 80 h 92"/>
                <a:gd name="T2" fmla="*/ 47 w 61"/>
                <a:gd name="T3" fmla="*/ 77 h 92"/>
                <a:gd name="T4" fmla="*/ 57 w 61"/>
                <a:gd name="T5" fmla="*/ 70 h 92"/>
                <a:gd name="T6" fmla="*/ 43 w 61"/>
                <a:gd name="T7" fmla="*/ 74 h 92"/>
                <a:gd name="T8" fmla="*/ 19 w 61"/>
                <a:gd name="T9" fmla="*/ 79 h 92"/>
                <a:gd name="T10" fmla="*/ 8 w 61"/>
                <a:gd name="T11" fmla="*/ 73 h 92"/>
                <a:gd name="T12" fmla="*/ 2 w 61"/>
                <a:gd name="T13" fmla="*/ 64 h 92"/>
                <a:gd name="T14" fmla="*/ 11 w 61"/>
                <a:gd name="T15" fmla="*/ 68 h 92"/>
                <a:gd name="T16" fmla="*/ 23 w 61"/>
                <a:gd name="T17" fmla="*/ 74 h 92"/>
                <a:gd name="T18" fmla="*/ 27 w 61"/>
                <a:gd name="T19" fmla="*/ 74 h 92"/>
                <a:gd name="T20" fmla="*/ 43 w 61"/>
                <a:gd name="T21" fmla="*/ 73 h 92"/>
                <a:gd name="T22" fmla="*/ 61 w 61"/>
                <a:gd name="T23" fmla="*/ 62 h 92"/>
                <a:gd name="T24" fmla="*/ 55 w 61"/>
                <a:gd name="T25" fmla="*/ 61 h 92"/>
                <a:gd name="T26" fmla="*/ 31 w 61"/>
                <a:gd name="T27" fmla="*/ 65 h 92"/>
                <a:gd name="T28" fmla="*/ 15 w 61"/>
                <a:gd name="T29" fmla="*/ 65 h 92"/>
                <a:gd name="T30" fmla="*/ 0 w 61"/>
                <a:gd name="T31" fmla="*/ 57 h 92"/>
                <a:gd name="T32" fmla="*/ 13 w 61"/>
                <a:gd name="T33" fmla="*/ 60 h 92"/>
                <a:gd name="T34" fmla="*/ 41 w 61"/>
                <a:gd name="T35" fmla="*/ 64 h 92"/>
                <a:gd name="T36" fmla="*/ 55 w 61"/>
                <a:gd name="T37" fmla="*/ 61 h 92"/>
                <a:gd name="T38" fmla="*/ 59 w 61"/>
                <a:gd name="T39" fmla="*/ 58 h 92"/>
                <a:gd name="T40" fmla="*/ 47 w 61"/>
                <a:gd name="T41" fmla="*/ 58 h 92"/>
                <a:gd name="T42" fmla="*/ 25 w 61"/>
                <a:gd name="T43" fmla="*/ 61 h 92"/>
                <a:gd name="T44" fmla="*/ 17 w 61"/>
                <a:gd name="T45" fmla="*/ 58 h 92"/>
                <a:gd name="T46" fmla="*/ 17 w 61"/>
                <a:gd name="T47" fmla="*/ 45 h 92"/>
                <a:gd name="T48" fmla="*/ 21 w 61"/>
                <a:gd name="T49" fmla="*/ 49 h 92"/>
                <a:gd name="T50" fmla="*/ 31 w 61"/>
                <a:gd name="T51" fmla="*/ 51 h 92"/>
                <a:gd name="T52" fmla="*/ 43 w 61"/>
                <a:gd name="T53" fmla="*/ 49 h 92"/>
                <a:gd name="T54" fmla="*/ 57 w 61"/>
                <a:gd name="T55" fmla="*/ 37 h 92"/>
                <a:gd name="T56" fmla="*/ 47 w 61"/>
                <a:gd name="T57" fmla="*/ 43 h 92"/>
                <a:gd name="T58" fmla="*/ 31 w 61"/>
                <a:gd name="T59" fmla="*/ 54 h 92"/>
                <a:gd name="T60" fmla="*/ 21 w 61"/>
                <a:gd name="T61" fmla="*/ 54 h 92"/>
                <a:gd name="T62" fmla="*/ 17 w 61"/>
                <a:gd name="T63" fmla="*/ 49 h 92"/>
                <a:gd name="T64" fmla="*/ 11 w 61"/>
                <a:gd name="T65" fmla="*/ 42 h 92"/>
                <a:gd name="T66" fmla="*/ 17 w 61"/>
                <a:gd name="T67" fmla="*/ 42 h 92"/>
                <a:gd name="T68" fmla="*/ 33 w 61"/>
                <a:gd name="T69" fmla="*/ 46 h 92"/>
                <a:gd name="T70" fmla="*/ 39 w 61"/>
                <a:gd name="T71" fmla="*/ 33 h 92"/>
                <a:gd name="T72" fmla="*/ 35 w 61"/>
                <a:gd name="T73" fmla="*/ 34 h 92"/>
                <a:gd name="T74" fmla="*/ 27 w 61"/>
                <a:gd name="T75" fmla="*/ 34 h 92"/>
                <a:gd name="T76" fmla="*/ 15 w 61"/>
                <a:gd name="T77" fmla="*/ 25 h 92"/>
                <a:gd name="T78" fmla="*/ 11 w 61"/>
                <a:gd name="T79" fmla="*/ 16 h 92"/>
                <a:gd name="T80" fmla="*/ 19 w 61"/>
                <a:gd name="T81" fmla="*/ 28 h 92"/>
                <a:gd name="T82" fmla="*/ 27 w 61"/>
                <a:gd name="T83" fmla="*/ 33 h 92"/>
                <a:gd name="T84" fmla="*/ 35 w 61"/>
                <a:gd name="T85" fmla="*/ 28 h 92"/>
                <a:gd name="T86" fmla="*/ 39 w 61"/>
                <a:gd name="T87" fmla="*/ 16 h 92"/>
                <a:gd name="T88" fmla="*/ 35 w 61"/>
                <a:gd name="T89" fmla="*/ 21 h 92"/>
                <a:gd name="T90" fmla="*/ 29 w 61"/>
                <a:gd name="T91" fmla="*/ 25 h 92"/>
                <a:gd name="T92" fmla="*/ 25 w 61"/>
                <a:gd name="T93" fmla="*/ 15 h 92"/>
                <a:gd name="T94" fmla="*/ 23 w 61"/>
                <a:gd name="T95" fmla="*/ 5 h 92"/>
                <a:gd name="T96" fmla="*/ 21 w 61"/>
                <a:gd name="T97" fmla="*/ 16 h 92"/>
                <a:gd name="T98" fmla="*/ 25 w 61"/>
                <a:gd name="T99" fmla="*/ 25 h 92"/>
                <a:gd name="T100" fmla="*/ 31 w 61"/>
                <a:gd name="T101" fmla="*/ 14 h 92"/>
                <a:gd name="T102" fmla="*/ 33 w 61"/>
                <a:gd name="T103" fmla="*/ 0 h 92"/>
                <a:gd name="T104" fmla="*/ 35 w 61"/>
                <a:gd name="T10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 h="92">
                  <a:moveTo>
                    <a:pt x="31" y="92"/>
                  </a:moveTo>
                  <a:lnTo>
                    <a:pt x="35" y="80"/>
                  </a:lnTo>
                  <a:lnTo>
                    <a:pt x="35" y="80"/>
                  </a:lnTo>
                  <a:lnTo>
                    <a:pt x="47" y="77"/>
                  </a:lnTo>
                  <a:lnTo>
                    <a:pt x="53" y="74"/>
                  </a:lnTo>
                  <a:lnTo>
                    <a:pt x="57" y="70"/>
                  </a:lnTo>
                  <a:lnTo>
                    <a:pt x="57" y="70"/>
                  </a:lnTo>
                  <a:lnTo>
                    <a:pt x="43" y="74"/>
                  </a:lnTo>
                  <a:lnTo>
                    <a:pt x="27" y="79"/>
                  </a:lnTo>
                  <a:lnTo>
                    <a:pt x="19" y="79"/>
                  </a:lnTo>
                  <a:lnTo>
                    <a:pt x="13" y="77"/>
                  </a:lnTo>
                  <a:lnTo>
                    <a:pt x="8" y="73"/>
                  </a:lnTo>
                  <a:lnTo>
                    <a:pt x="2" y="64"/>
                  </a:lnTo>
                  <a:lnTo>
                    <a:pt x="2" y="64"/>
                  </a:lnTo>
                  <a:lnTo>
                    <a:pt x="8" y="65"/>
                  </a:lnTo>
                  <a:lnTo>
                    <a:pt x="11" y="68"/>
                  </a:lnTo>
                  <a:lnTo>
                    <a:pt x="17" y="71"/>
                  </a:lnTo>
                  <a:lnTo>
                    <a:pt x="23" y="74"/>
                  </a:lnTo>
                  <a:lnTo>
                    <a:pt x="23" y="74"/>
                  </a:lnTo>
                  <a:lnTo>
                    <a:pt x="27" y="74"/>
                  </a:lnTo>
                  <a:lnTo>
                    <a:pt x="33" y="74"/>
                  </a:lnTo>
                  <a:lnTo>
                    <a:pt x="43" y="73"/>
                  </a:lnTo>
                  <a:lnTo>
                    <a:pt x="53" y="68"/>
                  </a:lnTo>
                  <a:lnTo>
                    <a:pt x="61" y="62"/>
                  </a:lnTo>
                  <a:lnTo>
                    <a:pt x="61" y="62"/>
                  </a:lnTo>
                  <a:lnTo>
                    <a:pt x="55" y="61"/>
                  </a:lnTo>
                  <a:lnTo>
                    <a:pt x="47" y="62"/>
                  </a:lnTo>
                  <a:lnTo>
                    <a:pt x="31" y="65"/>
                  </a:lnTo>
                  <a:lnTo>
                    <a:pt x="23" y="67"/>
                  </a:lnTo>
                  <a:lnTo>
                    <a:pt x="15" y="65"/>
                  </a:lnTo>
                  <a:lnTo>
                    <a:pt x="8" y="62"/>
                  </a:lnTo>
                  <a:lnTo>
                    <a:pt x="0" y="57"/>
                  </a:lnTo>
                  <a:lnTo>
                    <a:pt x="0" y="57"/>
                  </a:lnTo>
                  <a:lnTo>
                    <a:pt x="13" y="60"/>
                  </a:lnTo>
                  <a:lnTo>
                    <a:pt x="31" y="62"/>
                  </a:lnTo>
                  <a:lnTo>
                    <a:pt x="41" y="64"/>
                  </a:lnTo>
                  <a:lnTo>
                    <a:pt x="49" y="62"/>
                  </a:lnTo>
                  <a:lnTo>
                    <a:pt x="55" y="61"/>
                  </a:lnTo>
                  <a:lnTo>
                    <a:pt x="59" y="58"/>
                  </a:lnTo>
                  <a:lnTo>
                    <a:pt x="59" y="58"/>
                  </a:lnTo>
                  <a:lnTo>
                    <a:pt x="53" y="57"/>
                  </a:lnTo>
                  <a:lnTo>
                    <a:pt x="47" y="58"/>
                  </a:lnTo>
                  <a:lnTo>
                    <a:pt x="33" y="61"/>
                  </a:lnTo>
                  <a:lnTo>
                    <a:pt x="25" y="61"/>
                  </a:lnTo>
                  <a:lnTo>
                    <a:pt x="19" y="60"/>
                  </a:lnTo>
                  <a:lnTo>
                    <a:pt x="17" y="58"/>
                  </a:lnTo>
                  <a:lnTo>
                    <a:pt x="17" y="55"/>
                  </a:lnTo>
                  <a:lnTo>
                    <a:pt x="17" y="45"/>
                  </a:lnTo>
                  <a:lnTo>
                    <a:pt x="17" y="45"/>
                  </a:lnTo>
                  <a:lnTo>
                    <a:pt x="21" y="49"/>
                  </a:lnTo>
                  <a:lnTo>
                    <a:pt x="27" y="51"/>
                  </a:lnTo>
                  <a:lnTo>
                    <a:pt x="31" y="51"/>
                  </a:lnTo>
                  <a:lnTo>
                    <a:pt x="37" y="51"/>
                  </a:lnTo>
                  <a:lnTo>
                    <a:pt x="43" y="49"/>
                  </a:lnTo>
                  <a:lnTo>
                    <a:pt x="49" y="46"/>
                  </a:lnTo>
                  <a:lnTo>
                    <a:pt x="57" y="37"/>
                  </a:lnTo>
                  <a:lnTo>
                    <a:pt x="57" y="37"/>
                  </a:lnTo>
                  <a:lnTo>
                    <a:pt x="47" y="43"/>
                  </a:lnTo>
                  <a:lnTo>
                    <a:pt x="37" y="51"/>
                  </a:lnTo>
                  <a:lnTo>
                    <a:pt x="31" y="54"/>
                  </a:lnTo>
                  <a:lnTo>
                    <a:pt x="27" y="54"/>
                  </a:lnTo>
                  <a:lnTo>
                    <a:pt x="21" y="54"/>
                  </a:lnTo>
                  <a:lnTo>
                    <a:pt x="17" y="49"/>
                  </a:lnTo>
                  <a:lnTo>
                    <a:pt x="17" y="49"/>
                  </a:lnTo>
                  <a:lnTo>
                    <a:pt x="13" y="45"/>
                  </a:lnTo>
                  <a:lnTo>
                    <a:pt x="11" y="42"/>
                  </a:lnTo>
                  <a:lnTo>
                    <a:pt x="13" y="40"/>
                  </a:lnTo>
                  <a:lnTo>
                    <a:pt x="17" y="42"/>
                  </a:lnTo>
                  <a:lnTo>
                    <a:pt x="33" y="46"/>
                  </a:lnTo>
                  <a:lnTo>
                    <a:pt x="33" y="46"/>
                  </a:lnTo>
                  <a:lnTo>
                    <a:pt x="37" y="40"/>
                  </a:lnTo>
                  <a:lnTo>
                    <a:pt x="39" y="33"/>
                  </a:lnTo>
                  <a:lnTo>
                    <a:pt x="39" y="33"/>
                  </a:lnTo>
                  <a:lnTo>
                    <a:pt x="35" y="34"/>
                  </a:lnTo>
                  <a:lnTo>
                    <a:pt x="31" y="34"/>
                  </a:lnTo>
                  <a:lnTo>
                    <a:pt x="27" y="34"/>
                  </a:lnTo>
                  <a:lnTo>
                    <a:pt x="23" y="31"/>
                  </a:lnTo>
                  <a:lnTo>
                    <a:pt x="15" y="25"/>
                  </a:lnTo>
                  <a:lnTo>
                    <a:pt x="11" y="16"/>
                  </a:lnTo>
                  <a:lnTo>
                    <a:pt x="11" y="16"/>
                  </a:lnTo>
                  <a:lnTo>
                    <a:pt x="15" y="24"/>
                  </a:lnTo>
                  <a:lnTo>
                    <a:pt x="19" y="28"/>
                  </a:lnTo>
                  <a:lnTo>
                    <a:pt x="23" y="31"/>
                  </a:lnTo>
                  <a:lnTo>
                    <a:pt x="27" y="33"/>
                  </a:lnTo>
                  <a:lnTo>
                    <a:pt x="31" y="31"/>
                  </a:lnTo>
                  <a:lnTo>
                    <a:pt x="35" y="28"/>
                  </a:lnTo>
                  <a:lnTo>
                    <a:pt x="37" y="24"/>
                  </a:lnTo>
                  <a:lnTo>
                    <a:pt x="39" y="16"/>
                  </a:lnTo>
                  <a:lnTo>
                    <a:pt x="39" y="16"/>
                  </a:lnTo>
                  <a:lnTo>
                    <a:pt x="35" y="21"/>
                  </a:lnTo>
                  <a:lnTo>
                    <a:pt x="29" y="25"/>
                  </a:lnTo>
                  <a:lnTo>
                    <a:pt x="29" y="25"/>
                  </a:lnTo>
                  <a:lnTo>
                    <a:pt x="27" y="21"/>
                  </a:lnTo>
                  <a:lnTo>
                    <a:pt x="25" y="15"/>
                  </a:lnTo>
                  <a:lnTo>
                    <a:pt x="23" y="5"/>
                  </a:lnTo>
                  <a:lnTo>
                    <a:pt x="23" y="5"/>
                  </a:lnTo>
                  <a:lnTo>
                    <a:pt x="21" y="11"/>
                  </a:lnTo>
                  <a:lnTo>
                    <a:pt x="21" y="16"/>
                  </a:lnTo>
                  <a:lnTo>
                    <a:pt x="23" y="21"/>
                  </a:lnTo>
                  <a:lnTo>
                    <a:pt x="25" y="25"/>
                  </a:lnTo>
                  <a:lnTo>
                    <a:pt x="25" y="25"/>
                  </a:lnTo>
                  <a:lnTo>
                    <a:pt x="31" y="14"/>
                  </a:lnTo>
                  <a:lnTo>
                    <a:pt x="33" y="0"/>
                  </a:lnTo>
                  <a:lnTo>
                    <a:pt x="33" y="0"/>
                  </a:lnTo>
                  <a:lnTo>
                    <a:pt x="35" y="12"/>
                  </a:lnTo>
                  <a:lnTo>
                    <a:pt x="35" y="24"/>
                  </a:lnTo>
                  <a:lnTo>
                    <a:pt x="31" y="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85"/>
            <p:cNvSpPr>
              <a:spLocks/>
            </p:cNvSpPr>
            <p:nvPr/>
          </p:nvSpPr>
          <p:spPr bwMode="auto">
            <a:xfrm>
              <a:off x="1671" y="1093"/>
              <a:ext cx="61" cy="90"/>
            </a:xfrm>
            <a:custGeom>
              <a:avLst/>
              <a:gdLst>
                <a:gd name="T0" fmla="*/ 35 w 61"/>
                <a:gd name="T1" fmla="*/ 80 h 92"/>
                <a:gd name="T2" fmla="*/ 47 w 61"/>
                <a:gd name="T3" fmla="*/ 77 h 92"/>
                <a:gd name="T4" fmla="*/ 57 w 61"/>
                <a:gd name="T5" fmla="*/ 70 h 92"/>
                <a:gd name="T6" fmla="*/ 43 w 61"/>
                <a:gd name="T7" fmla="*/ 74 h 92"/>
                <a:gd name="T8" fmla="*/ 19 w 61"/>
                <a:gd name="T9" fmla="*/ 79 h 92"/>
                <a:gd name="T10" fmla="*/ 8 w 61"/>
                <a:gd name="T11" fmla="*/ 73 h 92"/>
                <a:gd name="T12" fmla="*/ 2 w 61"/>
                <a:gd name="T13" fmla="*/ 64 h 92"/>
                <a:gd name="T14" fmla="*/ 11 w 61"/>
                <a:gd name="T15" fmla="*/ 68 h 92"/>
                <a:gd name="T16" fmla="*/ 23 w 61"/>
                <a:gd name="T17" fmla="*/ 74 h 92"/>
                <a:gd name="T18" fmla="*/ 27 w 61"/>
                <a:gd name="T19" fmla="*/ 74 h 92"/>
                <a:gd name="T20" fmla="*/ 43 w 61"/>
                <a:gd name="T21" fmla="*/ 73 h 92"/>
                <a:gd name="T22" fmla="*/ 61 w 61"/>
                <a:gd name="T23" fmla="*/ 62 h 92"/>
                <a:gd name="T24" fmla="*/ 55 w 61"/>
                <a:gd name="T25" fmla="*/ 61 h 92"/>
                <a:gd name="T26" fmla="*/ 31 w 61"/>
                <a:gd name="T27" fmla="*/ 65 h 92"/>
                <a:gd name="T28" fmla="*/ 15 w 61"/>
                <a:gd name="T29" fmla="*/ 65 h 92"/>
                <a:gd name="T30" fmla="*/ 0 w 61"/>
                <a:gd name="T31" fmla="*/ 57 h 92"/>
                <a:gd name="T32" fmla="*/ 13 w 61"/>
                <a:gd name="T33" fmla="*/ 60 h 92"/>
                <a:gd name="T34" fmla="*/ 41 w 61"/>
                <a:gd name="T35" fmla="*/ 64 h 92"/>
                <a:gd name="T36" fmla="*/ 55 w 61"/>
                <a:gd name="T37" fmla="*/ 61 h 92"/>
                <a:gd name="T38" fmla="*/ 59 w 61"/>
                <a:gd name="T39" fmla="*/ 58 h 92"/>
                <a:gd name="T40" fmla="*/ 47 w 61"/>
                <a:gd name="T41" fmla="*/ 58 h 92"/>
                <a:gd name="T42" fmla="*/ 25 w 61"/>
                <a:gd name="T43" fmla="*/ 61 h 92"/>
                <a:gd name="T44" fmla="*/ 17 w 61"/>
                <a:gd name="T45" fmla="*/ 58 h 92"/>
                <a:gd name="T46" fmla="*/ 17 w 61"/>
                <a:gd name="T47" fmla="*/ 45 h 92"/>
                <a:gd name="T48" fmla="*/ 21 w 61"/>
                <a:gd name="T49" fmla="*/ 49 h 92"/>
                <a:gd name="T50" fmla="*/ 31 w 61"/>
                <a:gd name="T51" fmla="*/ 51 h 92"/>
                <a:gd name="T52" fmla="*/ 43 w 61"/>
                <a:gd name="T53" fmla="*/ 49 h 92"/>
                <a:gd name="T54" fmla="*/ 57 w 61"/>
                <a:gd name="T55" fmla="*/ 37 h 92"/>
                <a:gd name="T56" fmla="*/ 47 w 61"/>
                <a:gd name="T57" fmla="*/ 43 h 92"/>
                <a:gd name="T58" fmla="*/ 31 w 61"/>
                <a:gd name="T59" fmla="*/ 54 h 92"/>
                <a:gd name="T60" fmla="*/ 21 w 61"/>
                <a:gd name="T61" fmla="*/ 54 h 92"/>
                <a:gd name="T62" fmla="*/ 17 w 61"/>
                <a:gd name="T63" fmla="*/ 49 h 92"/>
                <a:gd name="T64" fmla="*/ 11 w 61"/>
                <a:gd name="T65" fmla="*/ 42 h 92"/>
                <a:gd name="T66" fmla="*/ 17 w 61"/>
                <a:gd name="T67" fmla="*/ 42 h 92"/>
                <a:gd name="T68" fmla="*/ 33 w 61"/>
                <a:gd name="T69" fmla="*/ 46 h 92"/>
                <a:gd name="T70" fmla="*/ 39 w 61"/>
                <a:gd name="T71" fmla="*/ 33 h 92"/>
                <a:gd name="T72" fmla="*/ 35 w 61"/>
                <a:gd name="T73" fmla="*/ 34 h 92"/>
                <a:gd name="T74" fmla="*/ 27 w 61"/>
                <a:gd name="T75" fmla="*/ 34 h 92"/>
                <a:gd name="T76" fmla="*/ 15 w 61"/>
                <a:gd name="T77" fmla="*/ 25 h 92"/>
                <a:gd name="T78" fmla="*/ 11 w 61"/>
                <a:gd name="T79" fmla="*/ 16 h 92"/>
                <a:gd name="T80" fmla="*/ 19 w 61"/>
                <a:gd name="T81" fmla="*/ 28 h 92"/>
                <a:gd name="T82" fmla="*/ 27 w 61"/>
                <a:gd name="T83" fmla="*/ 33 h 92"/>
                <a:gd name="T84" fmla="*/ 35 w 61"/>
                <a:gd name="T85" fmla="*/ 28 h 92"/>
                <a:gd name="T86" fmla="*/ 39 w 61"/>
                <a:gd name="T87" fmla="*/ 16 h 92"/>
                <a:gd name="T88" fmla="*/ 35 w 61"/>
                <a:gd name="T89" fmla="*/ 21 h 92"/>
                <a:gd name="T90" fmla="*/ 29 w 61"/>
                <a:gd name="T91" fmla="*/ 25 h 92"/>
                <a:gd name="T92" fmla="*/ 25 w 61"/>
                <a:gd name="T93" fmla="*/ 15 h 92"/>
                <a:gd name="T94" fmla="*/ 23 w 61"/>
                <a:gd name="T95" fmla="*/ 5 h 92"/>
                <a:gd name="T96" fmla="*/ 21 w 61"/>
                <a:gd name="T97" fmla="*/ 16 h 92"/>
                <a:gd name="T98" fmla="*/ 25 w 61"/>
                <a:gd name="T99" fmla="*/ 25 h 92"/>
                <a:gd name="T100" fmla="*/ 31 w 61"/>
                <a:gd name="T101" fmla="*/ 14 h 92"/>
                <a:gd name="T102" fmla="*/ 33 w 61"/>
                <a:gd name="T103" fmla="*/ 0 h 92"/>
                <a:gd name="T104" fmla="*/ 35 w 61"/>
                <a:gd name="T10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 h="92">
                  <a:moveTo>
                    <a:pt x="31" y="92"/>
                  </a:moveTo>
                  <a:lnTo>
                    <a:pt x="35" y="80"/>
                  </a:lnTo>
                  <a:lnTo>
                    <a:pt x="35" y="80"/>
                  </a:lnTo>
                  <a:lnTo>
                    <a:pt x="47" y="77"/>
                  </a:lnTo>
                  <a:lnTo>
                    <a:pt x="53" y="74"/>
                  </a:lnTo>
                  <a:lnTo>
                    <a:pt x="57" y="70"/>
                  </a:lnTo>
                  <a:lnTo>
                    <a:pt x="57" y="70"/>
                  </a:lnTo>
                  <a:lnTo>
                    <a:pt x="43" y="74"/>
                  </a:lnTo>
                  <a:lnTo>
                    <a:pt x="27" y="79"/>
                  </a:lnTo>
                  <a:lnTo>
                    <a:pt x="19" y="79"/>
                  </a:lnTo>
                  <a:lnTo>
                    <a:pt x="13" y="77"/>
                  </a:lnTo>
                  <a:lnTo>
                    <a:pt x="8" y="73"/>
                  </a:lnTo>
                  <a:lnTo>
                    <a:pt x="2" y="64"/>
                  </a:lnTo>
                  <a:lnTo>
                    <a:pt x="2" y="64"/>
                  </a:lnTo>
                  <a:lnTo>
                    <a:pt x="8" y="65"/>
                  </a:lnTo>
                  <a:lnTo>
                    <a:pt x="11" y="68"/>
                  </a:lnTo>
                  <a:lnTo>
                    <a:pt x="17" y="71"/>
                  </a:lnTo>
                  <a:lnTo>
                    <a:pt x="23" y="74"/>
                  </a:lnTo>
                  <a:lnTo>
                    <a:pt x="23" y="74"/>
                  </a:lnTo>
                  <a:lnTo>
                    <a:pt x="27" y="74"/>
                  </a:lnTo>
                  <a:lnTo>
                    <a:pt x="33" y="74"/>
                  </a:lnTo>
                  <a:lnTo>
                    <a:pt x="43" y="73"/>
                  </a:lnTo>
                  <a:lnTo>
                    <a:pt x="53" y="68"/>
                  </a:lnTo>
                  <a:lnTo>
                    <a:pt x="61" y="62"/>
                  </a:lnTo>
                  <a:lnTo>
                    <a:pt x="61" y="62"/>
                  </a:lnTo>
                  <a:lnTo>
                    <a:pt x="55" y="61"/>
                  </a:lnTo>
                  <a:lnTo>
                    <a:pt x="47" y="62"/>
                  </a:lnTo>
                  <a:lnTo>
                    <a:pt x="31" y="65"/>
                  </a:lnTo>
                  <a:lnTo>
                    <a:pt x="23" y="67"/>
                  </a:lnTo>
                  <a:lnTo>
                    <a:pt x="15" y="65"/>
                  </a:lnTo>
                  <a:lnTo>
                    <a:pt x="8" y="62"/>
                  </a:lnTo>
                  <a:lnTo>
                    <a:pt x="0" y="57"/>
                  </a:lnTo>
                  <a:lnTo>
                    <a:pt x="0" y="57"/>
                  </a:lnTo>
                  <a:lnTo>
                    <a:pt x="13" y="60"/>
                  </a:lnTo>
                  <a:lnTo>
                    <a:pt x="31" y="62"/>
                  </a:lnTo>
                  <a:lnTo>
                    <a:pt x="41" y="64"/>
                  </a:lnTo>
                  <a:lnTo>
                    <a:pt x="49" y="62"/>
                  </a:lnTo>
                  <a:lnTo>
                    <a:pt x="55" y="61"/>
                  </a:lnTo>
                  <a:lnTo>
                    <a:pt x="59" y="58"/>
                  </a:lnTo>
                  <a:lnTo>
                    <a:pt x="59" y="58"/>
                  </a:lnTo>
                  <a:lnTo>
                    <a:pt x="53" y="57"/>
                  </a:lnTo>
                  <a:lnTo>
                    <a:pt x="47" y="58"/>
                  </a:lnTo>
                  <a:lnTo>
                    <a:pt x="33" y="61"/>
                  </a:lnTo>
                  <a:lnTo>
                    <a:pt x="25" y="61"/>
                  </a:lnTo>
                  <a:lnTo>
                    <a:pt x="19" y="60"/>
                  </a:lnTo>
                  <a:lnTo>
                    <a:pt x="17" y="58"/>
                  </a:lnTo>
                  <a:lnTo>
                    <a:pt x="17" y="55"/>
                  </a:lnTo>
                  <a:lnTo>
                    <a:pt x="17" y="45"/>
                  </a:lnTo>
                  <a:lnTo>
                    <a:pt x="17" y="45"/>
                  </a:lnTo>
                  <a:lnTo>
                    <a:pt x="21" y="49"/>
                  </a:lnTo>
                  <a:lnTo>
                    <a:pt x="27" y="51"/>
                  </a:lnTo>
                  <a:lnTo>
                    <a:pt x="31" y="51"/>
                  </a:lnTo>
                  <a:lnTo>
                    <a:pt x="37" y="51"/>
                  </a:lnTo>
                  <a:lnTo>
                    <a:pt x="43" y="49"/>
                  </a:lnTo>
                  <a:lnTo>
                    <a:pt x="49" y="46"/>
                  </a:lnTo>
                  <a:lnTo>
                    <a:pt x="57" y="37"/>
                  </a:lnTo>
                  <a:lnTo>
                    <a:pt x="57" y="37"/>
                  </a:lnTo>
                  <a:lnTo>
                    <a:pt x="47" y="43"/>
                  </a:lnTo>
                  <a:lnTo>
                    <a:pt x="37" y="51"/>
                  </a:lnTo>
                  <a:lnTo>
                    <a:pt x="31" y="54"/>
                  </a:lnTo>
                  <a:lnTo>
                    <a:pt x="27" y="54"/>
                  </a:lnTo>
                  <a:lnTo>
                    <a:pt x="21" y="54"/>
                  </a:lnTo>
                  <a:lnTo>
                    <a:pt x="17" y="49"/>
                  </a:lnTo>
                  <a:lnTo>
                    <a:pt x="17" y="49"/>
                  </a:lnTo>
                  <a:lnTo>
                    <a:pt x="13" y="45"/>
                  </a:lnTo>
                  <a:lnTo>
                    <a:pt x="11" y="42"/>
                  </a:lnTo>
                  <a:lnTo>
                    <a:pt x="13" y="40"/>
                  </a:lnTo>
                  <a:lnTo>
                    <a:pt x="17" y="42"/>
                  </a:lnTo>
                  <a:lnTo>
                    <a:pt x="33" y="46"/>
                  </a:lnTo>
                  <a:lnTo>
                    <a:pt x="33" y="46"/>
                  </a:lnTo>
                  <a:lnTo>
                    <a:pt x="37" y="40"/>
                  </a:lnTo>
                  <a:lnTo>
                    <a:pt x="39" y="33"/>
                  </a:lnTo>
                  <a:lnTo>
                    <a:pt x="39" y="33"/>
                  </a:lnTo>
                  <a:lnTo>
                    <a:pt x="35" y="34"/>
                  </a:lnTo>
                  <a:lnTo>
                    <a:pt x="31" y="34"/>
                  </a:lnTo>
                  <a:lnTo>
                    <a:pt x="27" y="34"/>
                  </a:lnTo>
                  <a:lnTo>
                    <a:pt x="23" y="31"/>
                  </a:lnTo>
                  <a:lnTo>
                    <a:pt x="15" y="25"/>
                  </a:lnTo>
                  <a:lnTo>
                    <a:pt x="11" y="16"/>
                  </a:lnTo>
                  <a:lnTo>
                    <a:pt x="11" y="16"/>
                  </a:lnTo>
                  <a:lnTo>
                    <a:pt x="15" y="24"/>
                  </a:lnTo>
                  <a:lnTo>
                    <a:pt x="19" y="28"/>
                  </a:lnTo>
                  <a:lnTo>
                    <a:pt x="23" y="31"/>
                  </a:lnTo>
                  <a:lnTo>
                    <a:pt x="27" y="33"/>
                  </a:lnTo>
                  <a:lnTo>
                    <a:pt x="31" y="31"/>
                  </a:lnTo>
                  <a:lnTo>
                    <a:pt x="35" y="28"/>
                  </a:lnTo>
                  <a:lnTo>
                    <a:pt x="37" y="24"/>
                  </a:lnTo>
                  <a:lnTo>
                    <a:pt x="39" y="16"/>
                  </a:lnTo>
                  <a:lnTo>
                    <a:pt x="39" y="16"/>
                  </a:lnTo>
                  <a:lnTo>
                    <a:pt x="35" y="21"/>
                  </a:lnTo>
                  <a:lnTo>
                    <a:pt x="29" y="25"/>
                  </a:lnTo>
                  <a:lnTo>
                    <a:pt x="29" y="25"/>
                  </a:lnTo>
                  <a:lnTo>
                    <a:pt x="27" y="21"/>
                  </a:lnTo>
                  <a:lnTo>
                    <a:pt x="25" y="15"/>
                  </a:lnTo>
                  <a:lnTo>
                    <a:pt x="23" y="5"/>
                  </a:lnTo>
                  <a:lnTo>
                    <a:pt x="23" y="5"/>
                  </a:lnTo>
                  <a:lnTo>
                    <a:pt x="21" y="11"/>
                  </a:lnTo>
                  <a:lnTo>
                    <a:pt x="21" y="16"/>
                  </a:lnTo>
                  <a:lnTo>
                    <a:pt x="23" y="21"/>
                  </a:lnTo>
                  <a:lnTo>
                    <a:pt x="25" y="25"/>
                  </a:lnTo>
                  <a:lnTo>
                    <a:pt x="25" y="25"/>
                  </a:lnTo>
                  <a:lnTo>
                    <a:pt x="31" y="14"/>
                  </a:lnTo>
                  <a:lnTo>
                    <a:pt x="33" y="0"/>
                  </a:lnTo>
                  <a:lnTo>
                    <a:pt x="33" y="0"/>
                  </a:lnTo>
                  <a:lnTo>
                    <a:pt x="35" y="12"/>
                  </a:lnTo>
                  <a:lnTo>
                    <a:pt x="35" y="24"/>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6"/>
            <p:cNvSpPr>
              <a:spLocks/>
            </p:cNvSpPr>
            <p:nvPr/>
          </p:nvSpPr>
          <p:spPr bwMode="auto">
            <a:xfrm>
              <a:off x="1774"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Line 87"/>
            <p:cNvSpPr>
              <a:spLocks noChangeShapeType="1"/>
            </p:cNvSpPr>
            <p:nvPr/>
          </p:nvSpPr>
          <p:spPr bwMode="auto">
            <a:xfrm flipV="1">
              <a:off x="1774"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Freeform 88"/>
            <p:cNvSpPr>
              <a:spLocks/>
            </p:cNvSpPr>
            <p:nvPr/>
          </p:nvSpPr>
          <p:spPr bwMode="auto">
            <a:xfrm>
              <a:off x="1720" y="1075"/>
              <a:ext cx="107"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2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 name="T116" fmla="*/ 53 w 106"/>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89"/>
            <p:cNvSpPr>
              <a:spLocks/>
            </p:cNvSpPr>
            <p:nvPr/>
          </p:nvSpPr>
          <p:spPr bwMode="auto">
            <a:xfrm>
              <a:off x="1720" y="1075"/>
              <a:ext cx="107" cy="105"/>
            </a:xfrm>
            <a:custGeom>
              <a:avLst/>
              <a:gdLst>
                <a:gd name="T0" fmla="*/ 61 w 106"/>
                <a:gd name="T1" fmla="*/ 95 h 108"/>
                <a:gd name="T2" fmla="*/ 83 w 106"/>
                <a:gd name="T3" fmla="*/ 90 h 108"/>
                <a:gd name="T4" fmla="*/ 101 w 106"/>
                <a:gd name="T5" fmla="*/ 83 h 108"/>
                <a:gd name="T6" fmla="*/ 73 w 106"/>
                <a:gd name="T7" fmla="*/ 87 h 108"/>
                <a:gd name="T8" fmla="*/ 45 w 106"/>
                <a:gd name="T9" fmla="*/ 93 h 108"/>
                <a:gd name="T10" fmla="*/ 22 w 106"/>
                <a:gd name="T11" fmla="*/ 92 h 108"/>
                <a:gd name="T12" fmla="*/ 10 w 106"/>
                <a:gd name="T13" fmla="*/ 86 h 108"/>
                <a:gd name="T14" fmla="*/ 0 w 106"/>
                <a:gd name="T15" fmla="*/ 77 h 108"/>
                <a:gd name="T16" fmla="*/ 6 w 106"/>
                <a:gd name="T17" fmla="*/ 77 h 108"/>
                <a:gd name="T18" fmla="*/ 20 w 106"/>
                <a:gd name="T19" fmla="*/ 80 h 108"/>
                <a:gd name="T20" fmla="*/ 37 w 106"/>
                <a:gd name="T21" fmla="*/ 87 h 108"/>
                <a:gd name="T22" fmla="*/ 47 w 106"/>
                <a:gd name="T23" fmla="*/ 89 h 108"/>
                <a:gd name="T24" fmla="*/ 73 w 106"/>
                <a:gd name="T25" fmla="*/ 86 h 108"/>
                <a:gd name="T26" fmla="*/ 106 w 106"/>
                <a:gd name="T27" fmla="*/ 74 h 108"/>
                <a:gd name="T28" fmla="*/ 93 w 106"/>
                <a:gd name="T29" fmla="*/ 73 h 108"/>
                <a:gd name="T30" fmla="*/ 53 w 106"/>
                <a:gd name="T31" fmla="*/ 79 h 108"/>
                <a:gd name="T32" fmla="*/ 26 w 106"/>
                <a:gd name="T33" fmla="*/ 79 h 108"/>
                <a:gd name="T34" fmla="*/ 12 w 106"/>
                <a:gd name="T35" fmla="*/ 74 h 108"/>
                <a:gd name="T36" fmla="*/ 0 w 106"/>
                <a:gd name="T37" fmla="*/ 67 h 108"/>
                <a:gd name="T38" fmla="*/ 22 w 106"/>
                <a:gd name="T39" fmla="*/ 70 h 108"/>
                <a:gd name="T40" fmla="*/ 69 w 106"/>
                <a:gd name="T41" fmla="*/ 76 h 108"/>
                <a:gd name="T42" fmla="*/ 95 w 106"/>
                <a:gd name="T43" fmla="*/ 73 h 108"/>
                <a:gd name="T44" fmla="*/ 101 w 106"/>
                <a:gd name="T45" fmla="*/ 68 h 108"/>
                <a:gd name="T46" fmla="*/ 93 w 106"/>
                <a:gd name="T47" fmla="*/ 68 h 108"/>
                <a:gd name="T48" fmla="*/ 55 w 106"/>
                <a:gd name="T49" fmla="*/ 73 h 108"/>
                <a:gd name="T50" fmla="*/ 37 w 106"/>
                <a:gd name="T51" fmla="*/ 73 h 108"/>
                <a:gd name="T52" fmla="*/ 30 w 106"/>
                <a:gd name="T53" fmla="*/ 68 h 108"/>
                <a:gd name="T54" fmla="*/ 28 w 106"/>
                <a:gd name="T55" fmla="*/ 61 h 108"/>
                <a:gd name="T56" fmla="*/ 28 w 106"/>
                <a:gd name="T57" fmla="*/ 53 h 108"/>
                <a:gd name="T58" fmla="*/ 45 w 106"/>
                <a:gd name="T59" fmla="*/ 61 h 108"/>
                <a:gd name="T60" fmla="*/ 65 w 106"/>
                <a:gd name="T61" fmla="*/ 59 h 108"/>
                <a:gd name="T62" fmla="*/ 83 w 106"/>
                <a:gd name="T63" fmla="*/ 55 h 108"/>
                <a:gd name="T64" fmla="*/ 97 w 106"/>
                <a:gd name="T65" fmla="*/ 44 h 108"/>
                <a:gd name="T66" fmla="*/ 81 w 106"/>
                <a:gd name="T67" fmla="*/ 52 h 108"/>
                <a:gd name="T68" fmla="*/ 55 w 106"/>
                <a:gd name="T69" fmla="*/ 64 h 108"/>
                <a:gd name="T70" fmla="*/ 37 w 106"/>
                <a:gd name="T71" fmla="*/ 64 h 108"/>
                <a:gd name="T72" fmla="*/ 30 w 106"/>
                <a:gd name="T73" fmla="*/ 59 h 108"/>
                <a:gd name="T74" fmla="*/ 20 w 106"/>
                <a:gd name="T75" fmla="*/ 50 h 108"/>
                <a:gd name="T76" fmla="*/ 30 w 106"/>
                <a:gd name="T77" fmla="*/ 49 h 108"/>
                <a:gd name="T78" fmla="*/ 57 w 106"/>
                <a:gd name="T79" fmla="*/ 55 h 108"/>
                <a:gd name="T80" fmla="*/ 69 w 106"/>
                <a:gd name="T81" fmla="*/ 40 h 108"/>
                <a:gd name="T82" fmla="*/ 61 w 106"/>
                <a:gd name="T83" fmla="*/ 41 h 108"/>
                <a:gd name="T84" fmla="*/ 45 w 106"/>
                <a:gd name="T85" fmla="*/ 40 h 108"/>
                <a:gd name="T86" fmla="*/ 28 w 106"/>
                <a:gd name="T87" fmla="*/ 30 h 108"/>
                <a:gd name="T88" fmla="*/ 18 w 106"/>
                <a:gd name="T89" fmla="*/ 21 h 108"/>
                <a:gd name="T90" fmla="*/ 32 w 106"/>
                <a:gd name="T91" fmla="*/ 34 h 108"/>
                <a:gd name="T92" fmla="*/ 47 w 106"/>
                <a:gd name="T93" fmla="*/ 38 h 108"/>
                <a:gd name="T94" fmla="*/ 61 w 106"/>
                <a:gd name="T95" fmla="*/ 34 h 108"/>
                <a:gd name="T96" fmla="*/ 69 w 106"/>
                <a:gd name="T97" fmla="*/ 19 h 108"/>
                <a:gd name="T98" fmla="*/ 65 w 106"/>
                <a:gd name="T99" fmla="*/ 22 h 108"/>
                <a:gd name="T100" fmla="*/ 51 w 106"/>
                <a:gd name="T101" fmla="*/ 31 h 108"/>
                <a:gd name="T102" fmla="*/ 45 w 106"/>
                <a:gd name="T103" fmla="*/ 25 h 108"/>
                <a:gd name="T104" fmla="*/ 37 w 106"/>
                <a:gd name="T105" fmla="*/ 6 h 108"/>
                <a:gd name="T106" fmla="*/ 35 w 106"/>
                <a:gd name="T107" fmla="*/ 12 h 108"/>
                <a:gd name="T108" fmla="*/ 39 w 106"/>
                <a:gd name="T109" fmla="*/ 25 h 108"/>
                <a:gd name="T110" fmla="*/ 43 w 106"/>
                <a:gd name="T111" fmla="*/ 31 h 108"/>
                <a:gd name="T112" fmla="*/ 57 w 106"/>
                <a:gd name="T113" fmla="*/ 0 h 108"/>
                <a:gd name="T114" fmla="*/ 59 w 106"/>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7" y="87"/>
                  </a:lnTo>
                  <a:lnTo>
                    <a:pt x="37" y="87"/>
                  </a:lnTo>
                  <a:lnTo>
                    <a:pt x="47" y="89"/>
                  </a:lnTo>
                  <a:lnTo>
                    <a:pt x="55" y="89"/>
                  </a:lnTo>
                  <a:lnTo>
                    <a:pt x="73" y="86"/>
                  </a:lnTo>
                  <a:lnTo>
                    <a:pt x="91" y="80"/>
                  </a:lnTo>
                  <a:lnTo>
                    <a:pt x="106" y="74"/>
                  </a:lnTo>
                  <a:lnTo>
                    <a:pt x="106"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28" y="53"/>
                  </a:lnTo>
                  <a:lnTo>
                    <a:pt x="35"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7"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7" y="6"/>
                  </a:lnTo>
                  <a:lnTo>
                    <a:pt x="37" y="6"/>
                  </a:lnTo>
                  <a:lnTo>
                    <a:pt x="35" y="12"/>
                  </a:lnTo>
                  <a:lnTo>
                    <a:pt x="35"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0" name="Freeform 90"/>
            <p:cNvSpPr>
              <a:spLocks/>
            </p:cNvSpPr>
            <p:nvPr/>
          </p:nvSpPr>
          <p:spPr bwMode="auto">
            <a:xfrm>
              <a:off x="1916" y="1084"/>
              <a:ext cx="1" cy="111"/>
            </a:xfrm>
            <a:custGeom>
              <a:avLst/>
              <a:gdLst>
                <a:gd name="T0" fmla="*/ 114 h 114"/>
                <a:gd name="T1" fmla="*/ 0 h 114"/>
                <a:gd name="T2" fmla="*/ 114 h 114"/>
              </a:gdLst>
              <a:ahLst/>
              <a:cxnLst>
                <a:cxn ang="0">
                  <a:pos x="0" y="T0"/>
                </a:cxn>
                <a:cxn ang="0">
                  <a:pos x="0" y="T1"/>
                </a:cxn>
                <a:cxn ang="0">
                  <a:pos x="0" y="T2"/>
                </a:cxn>
              </a:cxnLst>
              <a:rect l="0" t="0" r="r" b="b"/>
              <a:pathLst>
                <a:path h="114">
                  <a:moveTo>
                    <a:pt x="0" y="114"/>
                  </a:moveTo>
                  <a:lnTo>
                    <a:pt x="0" y="0"/>
                  </a:lnTo>
                  <a:lnTo>
                    <a:pt x="0" y="1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Line 91"/>
            <p:cNvSpPr>
              <a:spLocks noChangeShapeType="1"/>
            </p:cNvSpPr>
            <p:nvPr/>
          </p:nvSpPr>
          <p:spPr bwMode="auto">
            <a:xfrm flipV="1">
              <a:off x="1916" y="1084"/>
              <a:ext cx="1" cy="111"/>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Freeform 92"/>
            <p:cNvSpPr>
              <a:spLocks/>
            </p:cNvSpPr>
            <p:nvPr/>
          </p:nvSpPr>
          <p:spPr bwMode="auto">
            <a:xfrm>
              <a:off x="1845" y="1054"/>
              <a:ext cx="143" cy="123"/>
            </a:xfrm>
            <a:custGeom>
              <a:avLst/>
              <a:gdLst>
                <a:gd name="T0" fmla="*/ 83 w 142"/>
                <a:gd name="T1" fmla="*/ 111 h 126"/>
                <a:gd name="T2" fmla="*/ 132 w 142"/>
                <a:gd name="T3" fmla="*/ 97 h 126"/>
                <a:gd name="T4" fmla="*/ 97 w 142"/>
                <a:gd name="T5" fmla="*/ 102 h 126"/>
                <a:gd name="T6" fmla="*/ 46 w 142"/>
                <a:gd name="T7" fmla="*/ 108 h 126"/>
                <a:gd name="T8" fmla="*/ 22 w 142"/>
                <a:gd name="T9" fmla="*/ 104 h 126"/>
                <a:gd name="T10" fmla="*/ 2 w 142"/>
                <a:gd name="T11" fmla="*/ 89 h 126"/>
                <a:gd name="T12" fmla="*/ 16 w 142"/>
                <a:gd name="T13" fmla="*/ 91 h 126"/>
                <a:gd name="T14" fmla="*/ 52 w 142"/>
                <a:gd name="T15" fmla="*/ 102 h 126"/>
                <a:gd name="T16" fmla="*/ 75 w 142"/>
                <a:gd name="T17" fmla="*/ 102 h 126"/>
                <a:gd name="T18" fmla="*/ 121 w 142"/>
                <a:gd name="T19" fmla="*/ 94 h 126"/>
                <a:gd name="T20" fmla="*/ 132 w 142"/>
                <a:gd name="T21" fmla="*/ 85 h 126"/>
                <a:gd name="T22" fmla="*/ 71 w 142"/>
                <a:gd name="T23" fmla="*/ 91 h 126"/>
                <a:gd name="T24" fmla="*/ 26 w 142"/>
                <a:gd name="T25" fmla="*/ 89 h 126"/>
                <a:gd name="T26" fmla="*/ 0 w 142"/>
                <a:gd name="T27" fmla="*/ 77 h 126"/>
                <a:gd name="T28" fmla="*/ 71 w 142"/>
                <a:gd name="T29" fmla="*/ 86 h 126"/>
                <a:gd name="T30" fmla="*/ 125 w 142"/>
                <a:gd name="T31" fmla="*/ 85 h 126"/>
                <a:gd name="T32" fmla="*/ 134 w 142"/>
                <a:gd name="T33" fmla="*/ 80 h 126"/>
                <a:gd name="T34" fmla="*/ 109 w 142"/>
                <a:gd name="T35" fmla="*/ 80 h 126"/>
                <a:gd name="T36" fmla="*/ 50 w 142"/>
                <a:gd name="T37" fmla="*/ 85 h 126"/>
                <a:gd name="T38" fmla="*/ 38 w 142"/>
                <a:gd name="T39" fmla="*/ 76 h 126"/>
                <a:gd name="T40" fmla="*/ 38 w 142"/>
                <a:gd name="T41" fmla="*/ 62 h 126"/>
                <a:gd name="T42" fmla="*/ 73 w 142"/>
                <a:gd name="T43" fmla="*/ 71 h 126"/>
                <a:gd name="T44" fmla="*/ 111 w 142"/>
                <a:gd name="T45" fmla="*/ 62 h 126"/>
                <a:gd name="T46" fmla="*/ 128 w 142"/>
                <a:gd name="T47" fmla="*/ 52 h 126"/>
                <a:gd name="T48" fmla="*/ 85 w 142"/>
                <a:gd name="T49" fmla="*/ 70 h 126"/>
                <a:gd name="T50" fmla="*/ 50 w 142"/>
                <a:gd name="T51" fmla="*/ 73 h 126"/>
                <a:gd name="T52" fmla="*/ 40 w 142"/>
                <a:gd name="T53" fmla="*/ 68 h 126"/>
                <a:gd name="T54" fmla="*/ 28 w 142"/>
                <a:gd name="T55" fmla="*/ 58 h 126"/>
                <a:gd name="T56" fmla="*/ 40 w 142"/>
                <a:gd name="T57" fmla="*/ 56 h 126"/>
                <a:gd name="T58" fmla="*/ 77 w 142"/>
                <a:gd name="T59" fmla="*/ 64 h 126"/>
                <a:gd name="T60" fmla="*/ 91 w 142"/>
                <a:gd name="T61" fmla="*/ 46 h 126"/>
                <a:gd name="T62" fmla="*/ 71 w 142"/>
                <a:gd name="T63" fmla="*/ 49 h 126"/>
                <a:gd name="T64" fmla="*/ 44 w 142"/>
                <a:gd name="T65" fmla="*/ 40 h 126"/>
                <a:gd name="T66" fmla="*/ 24 w 142"/>
                <a:gd name="T67" fmla="*/ 24 h 126"/>
                <a:gd name="T68" fmla="*/ 54 w 142"/>
                <a:gd name="T69" fmla="*/ 43 h 126"/>
                <a:gd name="T70" fmla="*/ 81 w 142"/>
                <a:gd name="T71" fmla="*/ 40 h 126"/>
                <a:gd name="T72" fmla="*/ 91 w 142"/>
                <a:gd name="T73" fmla="*/ 22 h 126"/>
                <a:gd name="T74" fmla="*/ 67 w 142"/>
                <a:gd name="T75" fmla="*/ 36 h 126"/>
                <a:gd name="T76" fmla="*/ 57 w 142"/>
                <a:gd name="T77" fmla="*/ 21 h 126"/>
                <a:gd name="T78" fmla="*/ 50 w 142"/>
                <a:gd name="T79" fmla="*/ 13 h 126"/>
                <a:gd name="T80" fmla="*/ 57 w 142"/>
                <a:gd name="T81" fmla="*/ 36 h 126"/>
                <a:gd name="T82" fmla="*/ 69 w 142"/>
                <a:gd name="T83" fmla="*/ 18 h 126"/>
                <a:gd name="T84" fmla="*/ 79 w 142"/>
                <a:gd name="T85"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26">
                  <a:moveTo>
                    <a:pt x="71" y="126"/>
                  </a:moveTo>
                  <a:lnTo>
                    <a:pt x="83" y="111"/>
                  </a:lnTo>
                  <a:lnTo>
                    <a:pt x="83" y="111"/>
                  </a:lnTo>
                  <a:lnTo>
                    <a:pt x="111" y="105"/>
                  </a:lnTo>
                  <a:lnTo>
                    <a:pt x="123" y="102"/>
                  </a:lnTo>
                  <a:lnTo>
                    <a:pt x="132" y="97"/>
                  </a:lnTo>
                  <a:lnTo>
                    <a:pt x="132" y="97"/>
                  </a:lnTo>
                  <a:lnTo>
                    <a:pt x="115" y="98"/>
                  </a:lnTo>
                  <a:lnTo>
                    <a:pt x="97" y="102"/>
                  </a:lnTo>
                  <a:lnTo>
                    <a:pt x="79" y="105"/>
                  </a:lnTo>
                  <a:lnTo>
                    <a:pt x="61" y="108"/>
                  </a:lnTo>
                  <a:lnTo>
                    <a:pt x="46" y="108"/>
                  </a:lnTo>
                  <a:lnTo>
                    <a:pt x="36" y="108"/>
                  </a:lnTo>
                  <a:lnTo>
                    <a:pt x="28" y="107"/>
                  </a:lnTo>
                  <a:lnTo>
                    <a:pt x="22" y="104"/>
                  </a:lnTo>
                  <a:lnTo>
                    <a:pt x="14" y="101"/>
                  </a:lnTo>
                  <a:lnTo>
                    <a:pt x="8" y="95"/>
                  </a:lnTo>
                  <a:lnTo>
                    <a:pt x="2" y="89"/>
                  </a:lnTo>
                  <a:lnTo>
                    <a:pt x="2" y="89"/>
                  </a:lnTo>
                  <a:lnTo>
                    <a:pt x="8" y="89"/>
                  </a:lnTo>
                  <a:lnTo>
                    <a:pt x="16" y="91"/>
                  </a:lnTo>
                  <a:lnTo>
                    <a:pt x="28" y="94"/>
                  </a:lnTo>
                  <a:lnTo>
                    <a:pt x="38" y="98"/>
                  </a:lnTo>
                  <a:lnTo>
                    <a:pt x="52" y="102"/>
                  </a:lnTo>
                  <a:lnTo>
                    <a:pt x="52" y="102"/>
                  </a:lnTo>
                  <a:lnTo>
                    <a:pt x="63" y="102"/>
                  </a:lnTo>
                  <a:lnTo>
                    <a:pt x="75" y="102"/>
                  </a:lnTo>
                  <a:lnTo>
                    <a:pt x="87" y="102"/>
                  </a:lnTo>
                  <a:lnTo>
                    <a:pt x="99" y="100"/>
                  </a:lnTo>
                  <a:lnTo>
                    <a:pt x="121" y="94"/>
                  </a:lnTo>
                  <a:lnTo>
                    <a:pt x="142" y="86"/>
                  </a:lnTo>
                  <a:lnTo>
                    <a:pt x="142" y="86"/>
                  </a:lnTo>
                  <a:lnTo>
                    <a:pt x="132" y="85"/>
                  </a:lnTo>
                  <a:lnTo>
                    <a:pt x="125" y="85"/>
                  </a:lnTo>
                  <a:lnTo>
                    <a:pt x="107" y="86"/>
                  </a:lnTo>
                  <a:lnTo>
                    <a:pt x="71" y="91"/>
                  </a:lnTo>
                  <a:lnTo>
                    <a:pt x="54" y="92"/>
                  </a:lnTo>
                  <a:lnTo>
                    <a:pt x="36" y="92"/>
                  </a:lnTo>
                  <a:lnTo>
                    <a:pt x="26" y="89"/>
                  </a:lnTo>
                  <a:lnTo>
                    <a:pt x="18" y="88"/>
                  </a:lnTo>
                  <a:lnTo>
                    <a:pt x="8" y="83"/>
                  </a:lnTo>
                  <a:lnTo>
                    <a:pt x="0" y="77"/>
                  </a:lnTo>
                  <a:lnTo>
                    <a:pt x="0" y="77"/>
                  </a:lnTo>
                  <a:lnTo>
                    <a:pt x="30" y="82"/>
                  </a:lnTo>
                  <a:lnTo>
                    <a:pt x="71" y="86"/>
                  </a:lnTo>
                  <a:lnTo>
                    <a:pt x="93" y="88"/>
                  </a:lnTo>
                  <a:lnTo>
                    <a:pt x="111" y="88"/>
                  </a:lnTo>
                  <a:lnTo>
                    <a:pt x="125" y="85"/>
                  </a:lnTo>
                  <a:lnTo>
                    <a:pt x="130" y="83"/>
                  </a:lnTo>
                  <a:lnTo>
                    <a:pt x="134" y="80"/>
                  </a:lnTo>
                  <a:lnTo>
                    <a:pt x="134" y="80"/>
                  </a:lnTo>
                  <a:lnTo>
                    <a:pt x="128" y="79"/>
                  </a:lnTo>
                  <a:lnTo>
                    <a:pt x="125" y="79"/>
                  </a:lnTo>
                  <a:lnTo>
                    <a:pt x="109" y="80"/>
                  </a:lnTo>
                  <a:lnTo>
                    <a:pt x="73" y="85"/>
                  </a:lnTo>
                  <a:lnTo>
                    <a:pt x="57" y="85"/>
                  </a:lnTo>
                  <a:lnTo>
                    <a:pt x="50" y="85"/>
                  </a:lnTo>
                  <a:lnTo>
                    <a:pt x="44" y="82"/>
                  </a:lnTo>
                  <a:lnTo>
                    <a:pt x="40" y="80"/>
                  </a:lnTo>
                  <a:lnTo>
                    <a:pt x="38" y="76"/>
                  </a:lnTo>
                  <a:lnTo>
                    <a:pt x="36" y="70"/>
                  </a:lnTo>
                  <a:lnTo>
                    <a:pt x="38" y="62"/>
                  </a:lnTo>
                  <a:lnTo>
                    <a:pt x="38" y="62"/>
                  </a:lnTo>
                  <a:lnTo>
                    <a:pt x="50" y="67"/>
                  </a:lnTo>
                  <a:lnTo>
                    <a:pt x="61" y="70"/>
                  </a:lnTo>
                  <a:lnTo>
                    <a:pt x="73" y="71"/>
                  </a:lnTo>
                  <a:lnTo>
                    <a:pt x="87" y="70"/>
                  </a:lnTo>
                  <a:lnTo>
                    <a:pt x="99" y="67"/>
                  </a:lnTo>
                  <a:lnTo>
                    <a:pt x="111" y="62"/>
                  </a:lnTo>
                  <a:lnTo>
                    <a:pt x="121" y="58"/>
                  </a:lnTo>
                  <a:lnTo>
                    <a:pt x="128" y="52"/>
                  </a:lnTo>
                  <a:lnTo>
                    <a:pt x="128" y="52"/>
                  </a:lnTo>
                  <a:lnTo>
                    <a:pt x="119" y="55"/>
                  </a:lnTo>
                  <a:lnTo>
                    <a:pt x="107" y="61"/>
                  </a:lnTo>
                  <a:lnTo>
                    <a:pt x="85" y="70"/>
                  </a:lnTo>
                  <a:lnTo>
                    <a:pt x="73" y="73"/>
                  </a:lnTo>
                  <a:lnTo>
                    <a:pt x="61" y="74"/>
                  </a:lnTo>
                  <a:lnTo>
                    <a:pt x="50" y="73"/>
                  </a:lnTo>
                  <a:lnTo>
                    <a:pt x="44" y="71"/>
                  </a:lnTo>
                  <a:lnTo>
                    <a:pt x="40" y="68"/>
                  </a:lnTo>
                  <a:lnTo>
                    <a:pt x="40" y="68"/>
                  </a:lnTo>
                  <a:lnTo>
                    <a:pt x="30" y="61"/>
                  </a:lnTo>
                  <a:lnTo>
                    <a:pt x="28" y="59"/>
                  </a:lnTo>
                  <a:lnTo>
                    <a:pt x="28" y="58"/>
                  </a:lnTo>
                  <a:lnTo>
                    <a:pt x="28" y="56"/>
                  </a:lnTo>
                  <a:lnTo>
                    <a:pt x="32" y="56"/>
                  </a:lnTo>
                  <a:lnTo>
                    <a:pt x="40" y="56"/>
                  </a:lnTo>
                  <a:lnTo>
                    <a:pt x="61" y="61"/>
                  </a:lnTo>
                  <a:lnTo>
                    <a:pt x="77" y="64"/>
                  </a:lnTo>
                  <a:lnTo>
                    <a:pt x="77" y="64"/>
                  </a:lnTo>
                  <a:lnTo>
                    <a:pt x="87" y="55"/>
                  </a:lnTo>
                  <a:lnTo>
                    <a:pt x="89" y="51"/>
                  </a:lnTo>
                  <a:lnTo>
                    <a:pt x="91" y="46"/>
                  </a:lnTo>
                  <a:lnTo>
                    <a:pt x="91" y="46"/>
                  </a:lnTo>
                  <a:lnTo>
                    <a:pt x="81" y="48"/>
                  </a:lnTo>
                  <a:lnTo>
                    <a:pt x="71" y="49"/>
                  </a:lnTo>
                  <a:lnTo>
                    <a:pt x="61" y="46"/>
                  </a:lnTo>
                  <a:lnTo>
                    <a:pt x="52" y="43"/>
                  </a:lnTo>
                  <a:lnTo>
                    <a:pt x="44" y="40"/>
                  </a:lnTo>
                  <a:lnTo>
                    <a:pt x="36" y="34"/>
                  </a:lnTo>
                  <a:lnTo>
                    <a:pt x="24" y="24"/>
                  </a:lnTo>
                  <a:lnTo>
                    <a:pt x="24" y="24"/>
                  </a:lnTo>
                  <a:lnTo>
                    <a:pt x="32" y="33"/>
                  </a:lnTo>
                  <a:lnTo>
                    <a:pt x="42" y="40"/>
                  </a:lnTo>
                  <a:lnTo>
                    <a:pt x="54" y="43"/>
                  </a:lnTo>
                  <a:lnTo>
                    <a:pt x="63" y="45"/>
                  </a:lnTo>
                  <a:lnTo>
                    <a:pt x="73" y="45"/>
                  </a:lnTo>
                  <a:lnTo>
                    <a:pt x="81" y="40"/>
                  </a:lnTo>
                  <a:lnTo>
                    <a:pt x="87" y="33"/>
                  </a:lnTo>
                  <a:lnTo>
                    <a:pt x="91" y="22"/>
                  </a:lnTo>
                  <a:lnTo>
                    <a:pt x="91" y="22"/>
                  </a:lnTo>
                  <a:lnTo>
                    <a:pt x="87" y="25"/>
                  </a:lnTo>
                  <a:lnTo>
                    <a:pt x="79" y="30"/>
                  </a:lnTo>
                  <a:lnTo>
                    <a:pt x="67" y="36"/>
                  </a:lnTo>
                  <a:lnTo>
                    <a:pt x="67" y="36"/>
                  </a:lnTo>
                  <a:lnTo>
                    <a:pt x="61" y="28"/>
                  </a:lnTo>
                  <a:lnTo>
                    <a:pt x="57" y="21"/>
                  </a:lnTo>
                  <a:lnTo>
                    <a:pt x="52" y="6"/>
                  </a:lnTo>
                  <a:lnTo>
                    <a:pt x="52" y="6"/>
                  </a:lnTo>
                  <a:lnTo>
                    <a:pt x="50" y="13"/>
                  </a:lnTo>
                  <a:lnTo>
                    <a:pt x="50" y="22"/>
                  </a:lnTo>
                  <a:lnTo>
                    <a:pt x="52" y="30"/>
                  </a:lnTo>
                  <a:lnTo>
                    <a:pt x="57" y="36"/>
                  </a:lnTo>
                  <a:lnTo>
                    <a:pt x="57" y="36"/>
                  </a:lnTo>
                  <a:lnTo>
                    <a:pt x="63" y="27"/>
                  </a:lnTo>
                  <a:lnTo>
                    <a:pt x="69" y="18"/>
                  </a:lnTo>
                  <a:lnTo>
                    <a:pt x="75" y="0"/>
                  </a:lnTo>
                  <a:lnTo>
                    <a:pt x="75" y="0"/>
                  </a:lnTo>
                  <a:lnTo>
                    <a:pt x="79" y="16"/>
                  </a:lnTo>
                  <a:lnTo>
                    <a:pt x="81" y="34"/>
                  </a:lnTo>
                  <a:lnTo>
                    <a:pt x="71" y="12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93"/>
            <p:cNvSpPr>
              <a:spLocks/>
            </p:cNvSpPr>
            <p:nvPr/>
          </p:nvSpPr>
          <p:spPr bwMode="auto">
            <a:xfrm>
              <a:off x="1845" y="1054"/>
              <a:ext cx="143" cy="123"/>
            </a:xfrm>
            <a:custGeom>
              <a:avLst/>
              <a:gdLst>
                <a:gd name="T0" fmla="*/ 83 w 142"/>
                <a:gd name="T1" fmla="*/ 111 h 126"/>
                <a:gd name="T2" fmla="*/ 132 w 142"/>
                <a:gd name="T3" fmla="*/ 97 h 126"/>
                <a:gd name="T4" fmla="*/ 97 w 142"/>
                <a:gd name="T5" fmla="*/ 102 h 126"/>
                <a:gd name="T6" fmla="*/ 46 w 142"/>
                <a:gd name="T7" fmla="*/ 108 h 126"/>
                <a:gd name="T8" fmla="*/ 22 w 142"/>
                <a:gd name="T9" fmla="*/ 104 h 126"/>
                <a:gd name="T10" fmla="*/ 2 w 142"/>
                <a:gd name="T11" fmla="*/ 89 h 126"/>
                <a:gd name="T12" fmla="*/ 16 w 142"/>
                <a:gd name="T13" fmla="*/ 91 h 126"/>
                <a:gd name="T14" fmla="*/ 52 w 142"/>
                <a:gd name="T15" fmla="*/ 102 h 126"/>
                <a:gd name="T16" fmla="*/ 75 w 142"/>
                <a:gd name="T17" fmla="*/ 102 h 126"/>
                <a:gd name="T18" fmla="*/ 121 w 142"/>
                <a:gd name="T19" fmla="*/ 94 h 126"/>
                <a:gd name="T20" fmla="*/ 132 w 142"/>
                <a:gd name="T21" fmla="*/ 85 h 126"/>
                <a:gd name="T22" fmla="*/ 71 w 142"/>
                <a:gd name="T23" fmla="*/ 91 h 126"/>
                <a:gd name="T24" fmla="*/ 26 w 142"/>
                <a:gd name="T25" fmla="*/ 89 h 126"/>
                <a:gd name="T26" fmla="*/ 0 w 142"/>
                <a:gd name="T27" fmla="*/ 77 h 126"/>
                <a:gd name="T28" fmla="*/ 71 w 142"/>
                <a:gd name="T29" fmla="*/ 86 h 126"/>
                <a:gd name="T30" fmla="*/ 125 w 142"/>
                <a:gd name="T31" fmla="*/ 85 h 126"/>
                <a:gd name="T32" fmla="*/ 134 w 142"/>
                <a:gd name="T33" fmla="*/ 80 h 126"/>
                <a:gd name="T34" fmla="*/ 109 w 142"/>
                <a:gd name="T35" fmla="*/ 80 h 126"/>
                <a:gd name="T36" fmla="*/ 50 w 142"/>
                <a:gd name="T37" fmla="*/ 85 h 126"/>
                <a:gd name="T38" fmla="*/ 38 w 142"/>
                <a:gd name="T39" fmla="*/ 76 h 126"/>
                <a:gd name="T40" fmla="*/ 38 w 142"/>
                <a:gd name="T41" fmla="*/ 62 h 126"/>
                <a:gd name="T42" fmla="*/ 73 w 142"/>
                <a:gd name="T43" fmla="*/ 71 h 126"/>
                <a:gd name="T44" fmla="*/ 111 w 142"/>
                <a:gd name="T45" fmla="*/ 62 h 126"/>
                <a:gd name="T46" fmla="*/ 128 w 142"/>
                <a:gd name="T47" fmla="*/ 52 h 126"/>
                <a:gd name="T48" fmla="*/ 85 w 142"/>
                <a:gd name="T49" fmla="*/ 70 h 126"/>
                <a:gd name="T50" fmla="*/ 50 w 142"/>
                <a:gd name="T51" fmla="*/ 73 h 126"/>
                <a:gd name="T52" fmla="*/ 40 w 142"/>
                <a:gd name="T53" fmla="*/ 68 h 126"/>
                <a:gd name="T54" fmla="*/ 28 w 142"/>
                <a:gd name="T55" fmla="*/ 58 h 126"/>
                <a:gd name="T56" fmla="*/ 40 w 142"/>
                <a:gd name="T57" fmla="*/ 56 h 126"/>
                <a:gd name="T58" fmla="*/ 77 w 142"/>
                <a:gd name="T59" fmla="*/ 64 h 126"/>
                <a:gd name="T60" fmla="*/ 91 w 142"/>
                <a:gd name="T61" fmla="*/ 46 h 126"/>
                <a:gd name="T62" fmla="*/ 71 w 142"/>
                <a:gd name="T63" fmla="*/ 49 h 126"/>
                <a:gd name="T64" fmla="*/ 44 w 142"/>
                <a:gd name="T65" fmla="*/ 40 h 126"/>
                <a:gd name="T66" fmla="*/ 24 w 142"/>
                <a:gd name="T67" fmla="*/ 24 h 126"/>
                <a:gd name="T68" fmla="*/ 54 w 142"/>
                <a:gd name="T69" fmla="*/ 43 h 126"/>
                <a:gd name="T70" fmla="*/ 81 w 142"/>
                <a:gd name="T71" fmla="*/ 40 h 126"/>
                <a:gd name="T72" fmla="*/ 91 w 142"/>
                <a:gd name="T73" fmla="*/ 22 h 126"/>
                <a:gd name="T74" fmla="*/ 67 w 142"/>
                <a:gd name="T75" fmla="*/ 36 h 126"/>
                <a:gd name="T76" fmla="*/ 57 w 142"/>
                <a:gd name="T77" fmla="*/ 21 h 126"/>
                <a:gd name="T78" fmla="*/ 50 w 142"/>
                <a:gd name="T79" fmla="*/ 13 h 126"/>
                <a:gd name="T80" fmla="*/ 57 w 142"/>
                <a:gd name="T81" fmla="*/ 36 h 126"/>
                <a:gd name="T82" fmla="*/ 69 w 142"/>
                <a:gd name="T83" fmla="*/ 18 h 126"/>
                <a:gd name="T84" fmla="*/ 79 w 142"/>
                <a:gd name="T85"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26">
                  <a:moveTo>
                    <a:pt x="71" y="126"/>
                  </a:moveTo>
                  <a:lnTo>
                    <a:pt x="83" y="111"/>
                  </a:lnTo>
                  <a:lnTo>
                    <a:pt x="83" y="111"/>
                  </a:lnTo>
                  <a:lnTo>
                    <a:pt x="111" y="105"/>
                  </a:lnTo>
                  <a:lnTo>
                    <a:pt x="123" y="102"/>
                  </a:lnTo>
                  <a:lnTo>
                    <a:pt x="132" y="97"/>
                  </a:lnTo>
                  <a:lnTo>
                    <a:pt x="132" y="97"/>
                  </a:lnTo>
                  <a:lnTo>
                    <a:pt x="115" y="98"/>
                  </a:lnTo>
                  <a:lnTo>
                    <a:pt x="97" y="102"/>
                  </a:lnTo>
                  <a:lnTo>
                    <a:pt x="79" y="105"/>
                  </a:lnTo>
                  <a:lnTo>
                    <a:pt x="61" y="108"/>
                  </a:lnTo>
                  <a:lnTo>
                    <a:pt x="46" y="108"/>
                  </a:lnTo>
                  <a:lnTo>
                    <a:pt x="36" y="108"/>
                  </a:lnTo>
                  <a:lnTo>
                    <a:pt x="28" y="107"/>
                  </a:lnTo>
                  <a:lnTo>
                    <a:pt x="22" y="104"/>
                  </a:lnTo>
                  <a:lnTo>
                    <a:pt x="14" y="101"/>
                  </a:lnTo>
                  <a:lnTo>
                    <a:pt x="8" y="95"/>
                  </a:lnTo>
                  <a:lnTo>
                    <a:pt x="2" y="89"/>
                  </a:lnTo>
                  <a:lnTo>
                    <a:pt x="2" y="89"/>
                  </a:lnTo>
                  <a:lnTo>
                    <a:pt x="8" y="89"/>
                  </a:lnTo>
                  <a:lnTo>
                    <a:pt x="16" y="91"/>
                  </a:lnTo>
                  <a:lnTo>
                    <a:pt x="28" y="94"/>
                  </a:lnTo>
                  <a:lnTo>
                    <a:pt x="38" y="98"/>
                  </a:lnTo>
                  <a:lnTo>
                    <a:pt x="52" y="102"/>
                  </a:lnTo>
                  <a:lnTo>
                    <a:pt x="52" y="102"/>
                  </a:lnTo>
                  <a:lnTo>
                    <a:pt x="63" y="102"/>
                  </a:lnTo>
                  <a:lnTo>
                    <a:pt x="75" y="102"/>
                  </a:lnTo>
                  <a:lnTo>
                    <a:pt x="87" y="102"/>
                  </a:lnTo>
                  <a:lnTo>
                    <a:pt x="99" y="100"/>
                  </a:lnTo>
                  <a:lnTo>
                    <a:pt x="121" y="94"/>
                  </a:lnTo>
                  <a:lnTo>
                    <a:pt x="142" y="86"/>
                  </a:lnTo>
                  <a:lnTo>
                    <a:pt x="142" y="86"/>
                  </a:lnTo>
                  <a:lnTo>
                    <a:pt x="132" y="85"/>
                  </a:lnTo>
                  <a:lnTo>
                    <a:pt x="125" y="85"/>
                  </a:lnTo>
                  <a:lnTo>
                    <a:pt x="107" y="86"/>
                  </a:lnTo>
                  <a:lnTo>
                    <a:pt x="71" y="91"/>
                  </a:lnTo>
                  <a:lnTo>
                    <a:pt x="54" y="92"/>
                  </a:lnTo>
                  <a:lnTo>
                    <a:pt x="36" y="92"/>
                  </a:lnTo>
                  <a:lnTo>
                    <a:pt x="26" y="89"/>
                  </a:lnTo>
                  <a:lnTo>
                    <a:pt x="18" y="88"/>
                  </a:lnTo>
                  <a:lnTo>
                    <a:pt x="8" y="83"/>
                  </a:lnTo>
                  <a:lnTo>
                    <a:pt x="0" y="77"/>
                  </a:lnTo>
                  <a:lnTo>
                    <a:pt x="0" y="77"/>
                  </a:lnTo>
                  <a:lnTo>
                    <a:pt x="30" y="82"/>
                  </a:lnTo>
                  <a:lnTo>
                    <a:pt x="71" y="86"/>
                  </a:lnTo>
                  <a:lnTo>
                    <a:pt x="93" y="88"/>
                  </a:lnTo>
                  <a:lnTo>
                    <a:pt x="111" y="88"/>
                  </a:lnTo>
                  <a:lnTo>
                    <a:pt x="125" y="85"/>
                  </a:lnTo>
                  <a:lnTo>
                    <a:pt x="130" y="83"/>
                  </a:lnTo>
                  <a:lnTo>
                    <a:pt x="134" y="80"/>
                  </a:lnTo>
                  <a:lnTo>
                    <a:pt x="134" y="80"/>
                  </a:lnTo>
                  <a:lnTo>
                    <a:pt x="128" y="79"/>
                  </a:lnTo>
                  <a:lnTo>
                    <a:pt x="125" y="79"/>
                  </a:lnTo>
                  <a:lnTo>
                    <a:pt x="109" y="80"/>
                  </a:lnTo>
                  <a:lnTo>
                    <a:pt x="73" y="85"/>
                  </a:lnTo>
                  <a:lnTo>
                    <a:pt x="57" y="85"/>
                  </a:lnTo>
                  <a:lnTo>
                    <a:pt x="50" y="85"/>
                  </a:lnTo>
                  <a:lnTo>
                    <a:pt x="44" y="82"/>
                  </a:lnTo>
                  <a:lnTo>
                    <a:pt x="40" y="80"/>
                  </a:lnTo>
                  <a:lnTo>
                    <a:pt x="38" y="76"/>
                  </a:lnTo>
                  <a:lnTo>
                    <a:pt x="36" y="70"/>
                  </a:lnTo>
                  <a:lnTo>
                    <a:pt x="38" y="62"/>
                  </a:lnTo>
                  <a:lnTo>
                    <a:pt x="38" y="62"/>
                  </a:lnTo>
                  <a:lnTo>
                    <a:pt x="50" y="67"/>
                  </a:lnTo>
                  <a:lnTo>
                    <a:pt x="61" y="70"/>
                  </a:lnTo>
                  <a:lnTo>
                    <a:pt x="73" y="71"/>
                  </a:lnTo>
                  <a:lnTo>
                    <a:pt x="87" y="70"/>
                  </a:lnTo>
                  <a:lnTo>
                    <a:pt x="99" y="67"/>
                  </a:lnTo>
                  <a:lnTo>
                    <a:pt x="111" y="62"/>
                  </a:lnTo>
                  <a:lnTo>
                    <a:pt x="121" y="58"/>
                  </a:lnTo>
                  <a:lnTo>
                    <a:pt x="128" y="52"/>
                  </a:lnTo>
                  <a:lnTo>
                    <a:pt x="128" y="52"/>
                  </a:lnTo>
                  <a:lnTo>
                    <a:pt x="119" y="55"/>
                  </a:lnTo>
                  <a:lnTo>
                    <a:pt x="107" y="61"/>
                  </a:lnTo>
                  <a:lnTo>
                    <a:pt x="85" y="70"/>
                  </a:lnTo>
                  <a:lnTo>
                    <a:pt x="73" y="73"/>
                  </a:lnTo>
                  <a:lnTo>
                    <a:pt x="61" y="74"/>
                  </a:lnTo>
                  <a:lnTo>
                    <a:pt x="50" y="73"/>
                  </a:lnTo>
                  <a:lnTo>
                    <a:pt x="44" y="71"/>
                  </a:lnTo>
                  <a:lnTo>
                    <a:pt x="40" y="68"/>
                  </a:lnTo>
                  <a:lnTo>
                    <a:pt x="40" y="68"/>
                  </a:lnTo>
                  <a:lnTo>
                    <a:pt x="30" y="61"/>
                  </a:lnTo>
                  <a:lnTo>
                    <a:pt x="28" y="59"/>
                  </a:lnTo>
                  <a:lnTo>
                    <a:pt x="28" y="58"/>
                  </a:lnTo>
                  <a:lnTo>
                    <a:pt x="28" y="56"/>
                  </a:lnTo>
                  <a:lnTo>
                    <a:pt x="32" y="56"/>
                  </a:lnTo>
                  <a:lnTo>
                    <a:pt x="40" y="56"/>
                  </a:lnTo>
                  <a:lnTo>
                    <a:pt x="61" y="61"/>
                  </a:lnTo>
                  <a:lnTo>
                    <a:pt x="77" y="64"/>
                  </a:lnTo>
                  <a:lnTo>
                    <a:pt x="77" y="64"/>
                  </a:lnTo>
                  <a:lnTo>
                    <a:pt x="87" y="55"/>
                  </a:lnTo>
                  <a:lnTo>
                    <a:pt x="89" y="51"/>
                  </a:lnTo>
                  <a:lnTo>
                    <a:pt x="91" y="46"/>
                  </a:lnTo>
                  <a:lnTo>
                    <a:pt x="91" y="46"/>
                  </a:lnTo>
                  <a:lnTo>
                    <a:pt x="81" y="48"/>
                  </a:lnTo>
                  <a:lnTo>
                    <a:pt x="71" y="49"/>
                  </a:lnTo>
                  <a:lnTo>
                    <a:pt x="61" y="46"/>
                  </a:lnTo>
                  <a:lnTo>
                    <a:pt x="52" y="43"/>
                  </a:lnTo>
                  <a:lnTo>
                    <a:pt x="44" y="40"/>
                  </a:lnTo>
                  <a:lnTo>
                    <a:pt x="36" y="34"/>
                  </a:lnTo>
                  <a:lnTo>
                    <a:pt x="24" y="24"/>
                  </a:lnTo>
                  <a:lnTo>
                    <a:pt x="24" y="24"/>
                  </a:lnTo>
                  <a:lnTo>
                    <a:pt x="32" y="33"/>
                  </a:lnTo>
                  <a:lnTo>
                    <a:pt x="42" y="40"/>
                  </a:lnTo>
                  <a:lnTo>
                    <a:pt x="54" y="43"/>
                  </a:lnTo>
                  <a:lnTo>
                    <a:pt x="63" y="45"/>
                  </a:lnTo>
                  <a:lnTo>
                    <a:pt x="73" y="45"/>
                  </a:lnTo>
                  <a:lnTo>
                    <a:pt x="81" y="40"/>
                  </a:lnTo>
                  <a:lnTo>
                    <a:pt x="87" y="33"/>
                  </a:lnTo>
                  <a:lnTo>
                    <a:pt x="91" y="22"/>
                  </a:lnTo>
                  <a:lnTo>
                    <a:pt x="91" y="22"/>
                  </a:lnTo>
                  <a:lnTo>
                    <a:pt x="87" y="25"/>
                  </a:lnTo>
                  <a:lnTo>
                    <a:pt x="79" y="30"/>
                  </a:lnTo>
                  <a:lnTo>
                    <a:pt x="67" y="36"/>
                  </a:lnTo>
                  <a:lnTo>
                    <a:pt x="67" y="36"/>
                  </a:lnTo>
                  <a:lnTo>
                    <a:pt x="61" y="28"/>
                  </a:lnTo>
                  <a:lnTo>
                    <a:pt x="57" y="21"/>
                  </a:lnTo>
                  <a:lnTo>
                    <a:pt x="52" y="6"/>
                  </a:lnTo>
                  <a:lnTo>
                    <a:pt x="52" y="6"/>
                  </a:lnTo>
                  <a:lnTo>
                    <a:pt x="50" y="13"/>
                  </a:lnTo>
                  <a:lnTo>
                    <a:pt x="50" y="22"/>
                  </a:lnTo>
                  <a:lnTo>
                    <a:pt x="52" y="30"/>
                  </a:lnTo>
                  <a:lnTo>
                    <a:pt x="57" y="36"/>
                  </a:lnTo>
                  <a:lnTo>
                    <a:pt x="57" y="36"/>
                  </a:lnTo>
                  <a:lnTo>
                    <a:pt x="63" y="27"/>
                  </a:lnTo>
                  <a:lnTo>
                    <a:pt x="69" y="18"/>
                  </a:lnTo>
                  <a:lnTo>
                    <a:pt x="75" y="0"/>
                  </a:lnTo>
                  <a:lnTo>
                    <a:pt x="75" y="0"/>
                  </a:lnTo>
                  <a:lnTo>
                    <a:pt x="79" y="16"/>
                  </a:lnTo>
                  <a:lnTo>
                    <a:pt x="81" y="34"/>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 name="Freeform 94"/>
            <p:cNvSpPr>
              <a:spLocks/>
            </p:cNvSpPr>
            <p:nvPr/>
          </p:nvSpPr>
          <p:spPr bwMode="auto">
            <a:xfrm>
              <a:off x="4070" y="1075"/>
              <a:ext cx="1" cy="120"/>
            </a:xfrm>
            <a:custGeom>
              <a:avLst/>
              <a:gdLst>
                <a:gd name="T0" fmla="*/ 123 h 123"/>
                <a:gd name="T1" fmla="*/ 0 h 123"/>
                <a:gd name="T2" fmla="*/ 123 h 123"/>
              </a:gdLst>
              <a:ahLst/>
              <a:cxnLst>
                <a:cxn ang="0">
                  <a:pos x="0" y="T0"/>
                </a:cxn>
                <a:cxn ang="0">
                  <a:pos x="0" y="T1"/>
                </a:cxn>
                <a:cxn ang="0">
                  <a:pos x="0" y="T2"/>
                </a:cxn>
              </a:cxnLst>
              <a:rect l="0" t="0" r="r" b="b"/>
              <a:pathLst>
                <a:path h="123">
                  <a:moveTo>
                    <a:pt x="0" y="123"/>
                  </a:moveTo>
                  <a:lnTo>
                    <a:pt x="0" y="0"/>
                  </a:lnTo>
                  <a:lnTo>
                    <a:pt x="0" y="12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Line 95"/>
            <p:cNvSpPr>
              <a:spLocks noChangeShapeType="1"/>
            </p:cNvSpPr>
            <p:nvPr/>
          </p:nvSpPr>
          <p:spPr bwMode="auto">
            <a:xfrm flipV="1">
              <a:off x="4070" y="1075"/>
              <a:ext cx="1" cy="120"/>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Freeform 96"/>
            <p:cNvSpPr>
              <a:spLocks/>
            </p:cNvSpPr>
            <p:nvPr/>
          </p:nvSpPr>
          <p:spPr bwMode="auto">
            <a:xfrm>
              <a:off x="4002" y="1043"/>
              <a:ext cx="137" cy="133"/>
            </a:xfrm>
            <a:custGeom>
              <a:avLst/>
              <a:gdLst>
                <a:gd name="T0" fmla="*/ 79 w 137"/>
                <a:gd name="T1" fmla="*/ 120 h 137"/>
                <a:gd name="T2" fmla="*/ 123 w 137"/>
                <a:gd name="T3" fmla="*/ 107 h 137"/>
                <a:gd name="T4" fmla="*/ 111 w 137"/>
                <a:gd name="T5" fmla="*/ 107 h 137"/>
                <a:gd name="T6" fmla="*/ 60 w 137"/>
                <a:gd name="T7" fmla="*/ 117 h 137"/>
                <a:gd name="T8" fmla="*/ 28 w 137"/>
                <a:gd name="T9" fmla="*/ 116 h 137"/>
                <a:gd name="T10" fmla="*/ 8 w 137"/>
                <a:gd name="T11" fmla="*/ 104 h 137"/>
                <a:gd name="T12" fmla="*/ 8 w 137"/>
                <a:gd name="T13" fmla="*/ 97 h 137"/>
                <a:gd name="T14" fmla="*/ 36 w 137"/>
                <a:gd name="T15" fmla="*/ 107 h 137"/>
                <a:gd name="T16" fmla="*/ 60 w 137"/>
                <a:gd name="T17" fmla="*/ 112 h 137"/>
                <a:gd name="T18" fmla="*/ 93 w 137"/>
                <a:gd name="T19" fmla="*/ 109 h 137"/>
                <a:gd name="T20" fmla="*/ 137 w 137"/>
                <a:gd name="T21" fmla="*/ 94 h 137"/>
                <a:gd name="T22" fmla="*/ 101 w 137"/>
                <a:gd name="T23" fmla="*/ 92 h 137"/>
                <a:gd name="T24" fmla="*/ 34 w 137"/>
                <a:gd name="T25" fmla="*/ 100 h 137"/>
                <a:gd name="T26" fmla="*/ 8 w 137"/>
                <a:gd name="T27" fmla="*/ 91 h 137"/>
                <a:gd name="T28" fmla="*/ 30 w 137"/>
                <a:gd name="T29" fmla="*/ 89 h 137"/>
                <a:gd name="T30" fmla="*/ 107 w 137"/>
                <a:gd name="T31" fmla="*/ 95 h 137"/>
                <a:gd name="T32" fmla="*/ 129 w 137"/>
                <a:gd name="T33" fmla="*/ 88 h 137"/>
                <a:gd name="T34" fmla="*/ 119 w 137"/>
                <a:gd name="T35" fmla="*/ 86 h 137"/>
                <a:gd name="T36" fmla="*/ 56 w 137"/>
                <a:gd name="T37" fmla="*/ 92 h 137"/>
                <a:gd name="T38" fmla="*/ 38 w 137"/>
                <a:gd name="T39" fmla="*/ 86 h 137"/>
                <a:gd name="T40" fmla="*/ 36 w 137"/>
                <a:gd name="T41" fmla="*/ 68 h 137"/>
                <a:gd name="T42" fmla="*/ 58 w 137"/>
                <a:gd name="T43" fmla="*/ 76 h 137"/>
                <a:gd name="T44" fmla="*/ 95 w 137"/>
                <a:gd name="T45" fmla="*/ 73 h 137"/>
                <a:gd name="T46" fmla="*/ 125 w 137"/>
                <a:gd name="T47" fmla="*/ 57 h 137"/>
                <a:gd name="T48" fmla="*/ 103 w 137"/>
                <a:gd name="T49" fmla="*/ 66 h 137"/>
                <a:gd name="T50" fmla="*/ 60 w 137"/>
                <a:gd name="T51" fmla="*/ 82 h 137"/>
                <a:gd name="T52" fmla="*/ 38 w 137"/>
                <a:gd name="T53" fmla="*/ 74 h 137"/>
                <a:gd name="T54" fmla="*/ 26 w 137"/>
                <a:gd name="T55" fmla="*/ 64 h 137"/>
                <a:gd name="T56" fmla="*/ 30 w 137"/>
                <a:gd name="T57" fmla="*/ 61 h 137"/>
                <a:gd name="T58" fmla="*/ 73 w 137"/>
                <a:gd name="T59" fmla="*/ 70 h 137"/>
                <a:gd name="T60" fmla="*/ 85 w 137"/>
                <a:gd name="T61" fmla="*/ 55 h 137"/>
                <a:gd name="T62" fmla="*/ 77 w 137"/>
                <a:gd name="T63" fmla="*/ 52 h 137"/>
                <a:gd name="T64" fmla="*/ 50 w 137"/>
                <a:gd name="T65" fmla="*/ 48 h 137"/>
                <a:gd name="T66" fmla="*/ 22 w 137"/>
                <a:gd name="T67" fmla="*/ 25 h 137"/>
                <a:gd name="T68" fmla="*/ 40 w 137"/>
                <a:gd name="T69" fmla="*/ 43 h 137"/>
                <a:gd name="T70" fmla="*/ 70 w 137"/>
                <a:gd name="T71" fmla="*/ 48 h 137"/>
                <a:gd name="T72" fmla="*/ 87 w 137"/>
                <a:gd name="T73" fmla="*/ 24 h 137"/>
                <a:gd name="T74" fmla="*/ 75 w 137"/>
                <a:gd name="T75" fmla="*/ 31 h 137"/>
                <a:gd name="T76" fmla="*/ 58 w 137"/>
                <a:gd name="T77" fmla="*/ 31 h 137"/>
                <a:gd name="T78" fmla="*/ 50 w 137"/>
                <a:gd name="T79" fmla="*/ 8 h 137"/>
                <a:gd name="T80" fmla="*/ 50 w 137"/>
                <a:gd name="T81" fmla="*/ 33 h 137"/>
                <a:gd name="T82" fmla="*/ 62 w 137"/>
                <a:gd name="T83" fmla="*/ 30 h 137"/>
                <a:gd name="T84" fmla="*/ 73 w 137"/>
                <a:gd name="T85" fmla="*/ 0 h 137"/>
                <a:gd name="T86" fmla="*/ 68 w 137"/>
                <a:gd name="T8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 h="137">
                  <a:moveTo>
                    <a:pt x="68" y="137"/>
                  </a:moveTo>
                  <a:lnTo>
                    <a:pt x="79" y="120"/>
                  </a:lnTo>
                  <a:lnTo>
                    <a:pt x="79" y="120"/>
                  </a:lnTo>
                  <a:lnTo>
                    <a:pt x="105" y="114"/>
                  </a:lnTo>
                  <a:lnTo>
                    <a:pt x="117" y="110"/>
                  </a:lnTo>
                  <a:lnTo>
                    <a:pt x="123" y="107"/>
                  </a:lnTo>
                  <a:lnTo>
                    <a:pt x="127" y="104"/>
                  </a:lnTo>
                  <a:lnTo>
                    <a:pt x="127" y="104"/>
                  </a:lnTo>
                  <a:lnTo>
                    <a:pt x="111" y="107"/>
                  </a:lnTo>
                  <a:lnTo>
                    <a:pt x="93" y="112"/>
                  </a:lnTo>
                  <a:lnTo>
                    <a:pt x="75" y="114"/>
                  </a:lnTo>
                  <a:lnTo>
                    <a:pt x="60" y="117"/>
                  </a:lnTo>
                  <a:lnTo>
                    <a:pt x="42" y="117"/>
                  </a:lnTo>
                  <a:lnTo>
                    <a:pt x="34" y="117"/>
                  </a:lnTo>
                  <a:lnTo>
                    <a:pt x="28" y="116"/>
                  </a:lnTo>
                  <a:lnTo>
                    <a:pt x="20" y="113"/>
                  </a:lnTo>
                  <a:lnTo>
                    <a:pt x="14" y="109"/>
                  </a:lnTo>
                  <a:lnTo>
                    <a:pt x="8" y="104"/>
                  </a:lnTo>
                  <a:lnTo>
                    <a:pt x="2" y="97"/>
                  </a:lnTo>
                  <a:lnTo>
                    <a:pt x="2" y="97"/>
                  </a:lnTo>
                  <a:lnTo>
                    <a:pt x="8" y="97"/>
                  </a:lnTo>
                  <a:lnTo>
                    <a:pt x="14" y="98"/>
                  </a:lnTo>
                  <a:lnTo>
                    <a:pt x="26" y="103"/>
                  </a:lnTo>
                  <a:lnTo>
                    <a:pt x="36" y="107"/>
                  </a:lnTo>
                  <a:lnTo>
                    <a:pt x="50" y="110"/>
                  </a:lnTo>
                  <a:lnTo>
                    <a:pt x="50" y="110"/>
                  </a:lnTo>
                  <a:lnTo>
                    <a:pt x="60" y="112"/>
                  </a:lnTo>
                  <a:lnTo>
                    <a:pt x="71" y="112"/>
                  </a:lnTo>
                  <a:lnTo>
                    <a:pt x="83" y="110"/>
                  </a:lnTo>
                  <a:lnTo>
                    <a:pt x="93" y="109"/>
                  </a:lnTo>
                  <a:lnTo>
                    <a:pt x="115" y="101"/>
                  </a:lnTo>
                  <a:lnTo>
                    <a:pt x="137" y="94"/>
                  </a:lnTo>
                  <a:lnTo>
                    <a:pt x="137" y="94"/>
                  </a:lnTo>
                  <a:lnTo>
                    <a:pt x="127" y="92"/>
                  </a:lnTo>
                  <a:lnTo>
                    <a:pt x="119" y="92"/>
                  </a:lnTo>
                  <a:lnTo>
                    <a:pt x="101" y="92"/>
                  </a:lnTo>
                  <a:lnTo>
                    <a:pt x="68" y="98"/>
                  </a:lnTo>
                  <a:lnTo>
                    <a:pt x="50" y="100"/>
                  </a:lnTo>
                  <a:lnTo>
                    <a:pt x="34" y="100"/>
                  </a:lnTo>
                  <a:lnTo>
                    <a:pt x="24" y="98"/>
                  </a:lnTo>
                  <a:lnTo>
                    <a:pt x="16" y="94"/>
                  </a:lnTo>
                  <a:lnTo>
                    <a:pt x="8" y="91"/>
                  </a:lnTo>
                  <a:lnTo>
                    <a:pt x="0" y="85"/>
                  </a:lnTo>
                  <a:lnTo>
                    <a:pt x="0" y="85"/>
                  </a:lnTo>
                  <a:lnTo>
                    <a:pt x="30" y="89"/>
                  </a:lnTo>
                  <a:lnTo>
                    <a:pt x="70" y="94"/>
                  </a:lnTo>
                  <a:lnTo>
                    <a:pt x="89" y="95"/>
                  </a:lnTo>
                  <a:lnTo>
                    <a:pt x="107" y="95"/>
                  </a:lnTo>
                  <a:lnTo>
                    <a:pt x="121" y="92"/>
                  </a:lnTo>
                  <a:lnTo>
                    <a:pt x="125" y="91"/>
                  </a:lnTo>
                  <a:lnTo>
                    <a:pt x="129" y="88"/>
                  </a:lnTo>
                  <a:lnTo>
                    <a:pt x="129" y="88"/>
                  </a:lnTo>
                  <a:lnTo>
                    <a:pt x="125" y="86"/>
                  </a:lnTo>
                  <a:lnTo>
                    <a:pt x="119" y="86"/>
                  </a:lnTo>
                  <a:lnTo>
                    <a:pt x="105" y="88"/>
                  </a:lnTo>
                  <a:lnTo>
                    <a:pt x="71" y="92"/>
                  </a:lnTo>
                  <a:lnTo>
                    <a:pt x="56" y="92"/>
                  </a:lnTo>
                  <a:lnTo>
                    <a:pt x="48" y="91"/>
                  </a:lnTo>
                  <a:lnTo>
                    <a:pt x="42" y="89"/>
                  </a:lnTo>
                  <a:lnTo>
                    <a:pt x="38" y="86"/>
                  </a:lnTo>
                  <a:lnTo>
                    <a:pt x="36" y="82"/>
                  </a:lnTo>
                  <a:lnTo>
                    <a:pt x="34" y="76"/>
                  </a:lnTo>
                  <a:lnTo>
                    <a:pt x="36" y="68"/>
                  </a:lnTo>
                  <a:lnTo>
                    <a:pt x="36" y="68"/>
                  </a:lnTo>
                  <a:lnTo>
                    <a:pt x="46" y="73"/>
                  </a:lnTo>
                  <a:lnTo>
                    <a:pt x="58" y="76"/>
                  </a:lnTo>
                  <a:lnTo>
                    <a:pt x="70" y="77"/>
                  </a:lnTo>
                  <a:lnTo>
                    <a:pt x="83" y="76"/>
                  </a:lnTo>
                  <a:lnTo>
                    <a:pt x="95" y="73"/>
                  </a:lnTo>
                  <a:lnTo>
                    <a:pt x="105" y="68"/>
                  </a:lnTo>
                  <a:lnTo>
                    <a:pt x="115" y="63"/>
                  </a:lnTo>
                  <a:lnTo>
                    <a:pt x="125" y="57"/>
                  </a:lnTo>
                  <a:lnTo>
                    <a:pt x="125" y="57"/>
                  </a:lnTo>
                  <a:lnTo>
                    <a:pt x="113" y="61"/>
                  </a:lnTo>
                  <a:lnTo>
                    <a:pt x="103" y="66"/>
                  </a:lnTo>
                  <a:lnTo>
                    <a:pt x="81" y="76"/>
                  </a:lnTo>
                  <a:lnTo>
                    <a:pt x="70" y="80"/>
                  </a:lnTo>
                  <a:lnTo>
                    <a:pt x="60" y="82"/>
                  </a:lnTo>
                  <a:lnTo>
                    <a:pt x="48" y="80"/>
                  </a:lnTo>
                  <a:lnTo>
                    <a:pt x="42" y="77"/>
                  </a:lnTo>
                  <a:lnTo>
                    <a:pt x="38" y="74"/>
                  </a:lnTo>
                  <a:lnTo>
                    <a:pt x="38" y="74"/>
                  </a:lnTo>
                  <a:lnTo>
                    <a:pt x="28" y="67"/>
                  </a:lnTo>
                  <a:lnTo>
                    <a:pt x="26" y="64"/>
                  </a:lnTo>
                  <a:lnTo>
                    <a:pt x="26" y="63"/>
                  </a:lnTo>
                  <a:lnTo>
                    <a:pt x="28" y="63"/>
                  </a:lnTo>
                  <a:lnTo>
                    <a:pt x="30" y="61"/>
                  </a:lnTo>
                  <a:lnTo>
                    <a:pt x="38" y="63"/>
                  </a:lnTo>
                  <a:lnTo>
                    <a:pt x="58" y="66"/>
                  </a:lnTo>
                  <a:lnTo>
                    <a:pt x="73" y="70"/>
                  </a:lnTo>
                  <a:lnTo>
                    <a:pt x="73" y="70"/>
                  </a:lnTo>
                  <a:lnTo>
                    <a:pt x="83" y="61"/>
                  </a:lnTo>
                  <a:lnTo>
                    <a:pt x="85" y="55"/>
                  </a:lnTo>
                  <a:lnTo>
                    <a:pt x="87" y="51"/>
                  </a:lnTo>
                  <a:lnTo>
                    <a:pt x="87" y="51"/>
                  </a:lnTo>
                  <a:lnTo>
                    <a:pt x="77" y="52"/>
                  </a:lnTo>
                  <a:lnTo>
                    <a:pt x="68" y="52"/>
                  </a:lnTo>
                  <a:lnTo>
                    <a:pt x="58" y="51"/>
                  </a:lnTo>
                  <a:lnTo>
                    <a:pt x="50" y="48"/>
                  </a:lnTo>
                  <a:lnTo>
                    <a:pt x="42" y="43"/>
                  </a:lnTo>
                  <a:lnTo>
                    <a:pt x="36" y="39"/>
                  </a:lnTo>
                  <a:lnTo>
                    <a:pt x="22" y="25"/>
                  </a:lnTo>
                  <a:lnTo>
                    <a:pt x="22" y="25"/>
                  </a:lnTo>
                  <a:lnTo>
                    <a:pt x="32" y="36"/>
                  </a:lnTo>
                  <a:lnTo>
                    <a:pt x="40" y="43"/>
                  </a:lnTo>
                  <a:lnTo>
                    <a:pt x="50" y="48"/>
                  </a:lnTo>
                  <a:lnTo>
                    <a:pt x="60" y="49"/>
                  </a:lnTo>
                  <a:lnTo>
                    <a:pt x="70" y="48"/>
                  </a:lnTo>
                  <a:lnTo>
                    <a:pt x="77" y="43"/>
                  </a:lnTo>
                  <a:lnTo>
                    <a:pt x="83" y="36"/>
                  </a:lnTo>
                  <a:lnTo>
                    <a:pt x="87" y="24"/>
                  </a:lnTo>
                  <a:lnTo>
                    <a:pt x="87" y="24"/>
                  </a:lnTo>
                  <a:lnTo>
                    <a:pt x="83" y="28"/>
                  </a:lnTo>
                  <a:lnTo>
                    <a:pt x="75" y="31"/>
                  </a:lnTo>
                  <a:lnTo>
                    <a:pt x="64" y="39"/>
                  </a:lnTo>
                  <a:lnTo>
                    <a:pt x="64" y="39"/>
                  </a:lnTo>
                  <a:lnTo>
                    <a:pt x="58" y="31"/>
                  </a:lnTo>
                  <a:lnTo>
                    <a:pt x="54" y="24"/>
                  </a:lnTo>
                  <a:lnTo>
                    <a:pt x="50" y="8"/>
                  </a:lnTo>
                  <a:lnTo>
                    <a:pt x="50" y="8"/>
                  </a:lnTo>
                  <a:lnTo>
                    <a:pt x="46" y="15"/>
                  </a:lnTo>
                  <a:lnTo>
                    <a:pt x="46" y="24"/>
                  </a:lnTo>
                  <a:lnTo>
                    <a:pt x="50" y="33"/>
                  </a:lnTo>
                  <a:lnTo>
                    <a:pt x="56" y="39"/>
                  </a:lnTo>
                  <a:lnTo>
                    <a:pt x="56" y="39"/>
                  </a:lnTo>
                  <a:lnTo>
                    <a:pt x="62" y="30"/>
                  </a:lnTo>
                  <a:lnTo>
                    <a:pt x="66" y="19"/>
                  </a:lnTo>
                  <a:lnTo>
                    <a:pt x="73" y="0"/>
                  </a:lnTo>
                  <a:lnTo>
                    <a:pt x="73" y="0"/>
                  </a:lnTo>
                  <a:lnTo>
                    <a:pt x="77" y="18"/>
                  </a:lnTo>
                  <a:lnTo>
                    <a:pt x="77" y="37"/>
                  </a:lnTo>
                  <a:lnTo>
                    <a:pt x="68"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97"/>
            <p:cNvSpPr>
              <a:spLocks/>
            </p:cNvSpPr>
            <p:nvPr/>
          </p:nvSpPr>
          <p:spPr bwMode="auto">
            <a:xfrm>
              <a:off x="4002" y="1043"/>
              <a:ext cx="137" cy="133"/>
            </a:xfrm>
            <a:custGeom>
              <a:avLst/>
              <a:gdLst>
                <a:gd name="T0" fmla="*/ 79 w 137"/>
                <a:gd name="T1" fmla="*/ 120 h 137"/>
                <a:gd name="T2" fmla="*/ 123 w 137"/>
                <a:gd name="T3" fmla="*/ 107 h 137"/>
                <a:gd name="T4" fmla="*/ 111 w 137"/>
                <a:gd name="T5" fmla="*/ 107 h 137"/>
                <a:gd name="T6" fmla="*/ 60 w 137"/>
                <a:gd name="T7" fmla="*/ 117 h 137"/>
                <a:gd name="T8" fmla="*/ 28 w 137"/>
                <a:gd name="T9" fmla="*/ 116 h 137"/>
                <a:gd name="T10" fmla="*/ 8 w 137"/>
                <a:gd name="T11" fmla="*/ 104 h 137"/>
                <a:gd name="T12" fmla="*/ 8 w 137"/>
                <a:gd name="T13" fmla="*/ 97 h 137"/>
                <a:gd name="T14" fmla="*/ 36 w 137"/>
                <a:gd name="T15" fmla="*/ 107 h 137"/>
                <a:gd name="T16" fmla="*/ 60 w 137"/>
                <a:gd name="T17" fmla="*/ 112 h 137"/>
                <a:gd name="T18" fmla="*/ 93 w 137"/>
                <a:gd name="T19" fmla="*/ 109 h 137"/>
                <a:gd name="T20" fmla="*/ 137 w 137"/>
                <a:gd name="T21" fmla="*/ 94 h 137"/>
                <a:gd name="T22" fmla="*/ 101 w 137"/>
                <a:gd name="T23" fmla="*/ 92 h 137"/>
                <a:gd name="T24" fmla="*/ 34 w 137"/>
                <a:gd name="T25" fmla="*/ 100 h 137"/>
                <a:gd name="T26" fmla="*/ 8 w 137"/>
                <a:gd name="T27" fmla="*/ 91 h 137"/>
                <a:gd name="T28" fmla="*/ 30 w 137"/>
                <a:gd name="T29" fmla="*/ 89 h 137"/>
                <a:gd name="T30" fmla="*/ 107 w 137"/>
                <a:gd name="T31" fmla="*/ 95 h 137"/>
                <a:gd name="T32" fmla="*/ 129 w 137"/>
                <a:gd name="T33" fmla="*/ 88 h 137"/>
                <a:gd name="T34" fmla="*/ 119 w 137"/>
                <a:gd name="T35" fmla="*/ 86 h 137"/>
                <a:gd name="T36" fmla="*/ 56 w 137"/>
                <a:gd name="T37" fmla="*/ 92 h 137"/>
                <a:gd name="T38" fmla="*/ 38 w 137"/>
                <a:gd name="T39" fmla="*/ 86 h 137"/>
                <a:gd name="T40" fmla="*/ 36 w 137"/>
                <a:gd name="T41" fmla="*/ 68 h 137"/>
                <a:gd name="T42" fmla="*/ 58 w 137"/>
                <a:gd name="T43" fmla="*/ 76 h 137"/>
                <a:gd name="T44" fmla="*/ 95 w 137"/>
                <a:gd name="T45" fmla="*/ 73 h 137"/>
                <a:gd name="T46" fmla="*/ 125 w 137"/>
                <a:gd name="T47" fmla="*/ 57 h 137"/>
                <a:gd name="T48" fmla="*/ 103 w 137"/>
                <a:gd name="T49" fmla="*/ 66 h 137"/>
                <a:gd name="T50" fmla="*/ 60 w 137"/>
                <a:gd name="T51" fmla="*/ 82 h 137"/>
                <a:gd name="T52" fmla="*/ 38 w 137"/>
                <a:gd name="T53" fmla="*/ 74 h 137"/>
                <a:gd name="T54" fmla="*/ 26 w 137"/>
                <a:gd name="T55" fmla="*/ 64 h 137"/>
                <a:gd name="T56" fmla="*/ 30 w 137"/>
                <a:gd name="T57" fmla="*/ 61 h 137"/>
                <a:gd name="T58" fmla="*/ 73 w 137"/>
                <a:gd name="T59" fmla="*/ 70 h 137"/>
                <a:gd name="T60" fmla="*/ 85 w 137"/>
                <a:gd name="T61" fmla="*/ 55 h 137"/>
                <a:gd name="T62" fmla="*/ 77 w 137"/>
                <a:gd name="T63" fmla="*/ 52 h 137"/>
                <a:gd name="T64" fmla="*/ 50 w 137"/>
                <a:gd name="T65" fmla="*/ 48 h 137"/>
                <a:gd name="T66" fmla="*/ 22 w 137"/>
                <a:gd name="T67" fmla="*/ 25 h 137"/>
                <a:gd name="T68" fmla="*/ 40 w 137"/>
                <a:gd name="T69" fmla="*/ 43 h 137"/>
                <a:gd name="T70" fmla="*/ 70 w 137"/>
                <a:gd name="T71" fmla="*/ 48 h 137"/>
                <a:gd name="T72" fmla="*/ 87 w 137"/>
                <a:gd name="T73" fmla="*/ 24 h 137"/>
                <a:gd name="T74" fmla="*/ 75 w 137"/>
                <a:gd name="T75" fmla="*/ 31 h 137"/>
                <a:gd name="T76" fmla="*/ 58 w 137"/>
                <a:gd name="T77" fmla="*/ 31 h 137"/>
                <a:gd name="T78" fmla="*/ 50 w 137"/>
                <a:gd name="T79" fmla="*/ 8 h 137"/>
                <a:gd name="T80" fmla="*/ 50 w 137"/>
                <a:gd name="T81" fmla="*/ 33 h 137"/>
                <a:gd name="T82" fmla="*/ 62 w 137"/>
                <a:gd name="T83" fmla="*/ 30 h 137"/>
                <a:gd name="T84" fmla="*/ 73 w 137"/>
                <a:gd name="T8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37">
                  <a:moveTo>
                    <a:pt x="68" y="137"/>
                  </a:moveTo>
                  <a:lnTo>
                    <a:pt x="79" y="120"/>
                  </a:lnTo>
                  <a:lnTo>
                    <a:pt x="79" y="120"/>
                  </a:lnTo>
                  <a:lnTo>
                    <a:pt x="105" y="114"/>
                  </a:lnTo>
                  <a:lnTo>
                    <a:pt x="117" y="110"/>
                  </a:lnTo>
                  <a:lnTo>
                    <a:pt x="123" y="107"/>
                  </a:lnTo>
                  <a:lnTo>
                    <a:pt x="127" y="104"/>
                  </a:lnTo>
                  <a:lnTo>
                    <a:pt x="127" y="104"/>
                  </a:lnTo>
                  <a:lnTo>
                    <a:pt x="111" y="107"/>
                  </a:lnTo>
                  <a:lnTo>
                    <a:pt x="93" y="112"/>
                  </a:lnTo>
                  <a:lnTo>
                    <a:pt x="75" y="114"/>
                  </a:lnTo>
                  <a:lnTo>
                    <a:pt x="60" y="117"/>
                  </a:lnTo>
                  <a:lnTo>
                    <a:pt x="42" y="117"/>
                  </a:lnTo>
                  <a:lnTo>
                    <a:pt x="34" y="117"/>
                  </a:lnTo>
                  <a:lnTo>
                    <a:pt x="28" y="116"/>
                  </a:lnTo>
                  <a:lnTo>
                    <a:pt x="20" y="113"/>
                  </a:lnTo>
                  <a:lnTo>
                    <a:pt x="14" y="109"/>
                  </a:lnTo>
                  <a:lnTo>
                    <a:pt x="8" y="104"/>
                  </a:lnTo>
                  <a:lnTo>
                    <a:pt x="2" y="97"/>
                  </a:lnTo>
                  <a:lnTo>
                    <a:pt x="2" y="97"/>
                  </a:lnTo>
                  <a:lnTo>
                    <a:pt x="8" y="97"/>
                  </a:lnTo>
                  <a:lnTo>
                    <a:pt x="14" y="98"/>
                  </a:lnTo>
                  <a:lnTo>
                    <a:pt x="26" y="103"/>
                  </a:lnTo>
                  <a:lnTo>
                    <a:pt x="36" y="107"/>
                  </a:lnTo>
                  <a:lnTo>
                    <a:pt x="50" y="110"/>
                  </a:lnTo>
                  <a:lnTo>
                    <a:pt x="50" y="110"/>
                  </a:lnTo>
                  <a:lnTo>
                    <a:pt x="60" y="112"/>
                  </a:lnTo>
                  <a:lnTo>
                    <a:pt x="71" y="112"/>
                  </a:lnTo>
                  <a:lnTo>
                    <a:pt x="83" y="110"/>
                  </a:lnTo>
                  <a:lnTo>
                    <a:pt x="93" y="109"/>
                  </a:lnTo>
                  <a:lnTo>
                    <a:pt x="115" y="101"/>
                  </a:lnTo>
                  <a:lnTo>
                    <a:pt x="137" y="94"/>
                  </a:lnTo>
                  <a:lnTo>
                    <a:pt x="137" y="94"/>
                  </a:lnTo>
                  <a:lnTo>
                    <a:pt x="127" y="92"/>
                  </a:lnTo>
                  <a:lnTo>
                    <a:pt x="119" y="92"/>
                  </a:lnTo>
                  <a:lnTo>
                    <a:pt x="101" y="92"/>
                  </a:lnTo>
                  <a:lnTo>
                    <a:pt x="68" y="98"/>
                  </a:lnTo>
                  <a:lnTo>
                    <a:pt x="50" y="100"/>
                  </a:lnTo>
                  <a:lnTo>
                    <a:pt x="34" y="100"/>
                  </a:lnTo>
                  <a:lnTo>
                    <a:pt x="24" y="98"/>
                  </a:lnTo>
                  <a:lnTo>
                    <a:pt x="16" y="94"/>
                  </a:lnTo>
                  <a:lnTo>
                    <a:pt x="8" y="91"/>
                  </a:lnTo>
                  <a:lnTo>
                    <a:pt x="0" y="85"/>
                  </a:lnTo>
                  <a:lnTo>
                    <a:pt x="0" y="85"/>
                  </a:lnTo>
                  <a:lnTo>
                    <a:pt x="30" y="89"/>
                  </a:lnTo>
                  <a:lnTo>
                    <a:pt x="70" y="94"/>
                  </a:lnTo>
                  <a:lnTo>
                    <a:pt x="89" y="95"/>
                  </a:lnTo>
                  <a:lnTo>
                    <a:pt x="107" y="95"/>
                  </a:lnTo>
                  <a:lnTo>
                    <a:pt x="121" y="92"/>
                  </a:lnTo>
                  <a:lnTo>
                    <a:pt x="125" y="91"/>
                  </a:lnTo>
                  <a:lnTo>
                    <a:pt x="129" y="88"/>
                  </a:lnTo>
                  <a:lnTo>
                    <a:pt x="129" y="88"/>
                  </a:lnTo>
                  <a:lnTo>
                    <a:pt x="125" y="86"/>
                  </a:lnTo>
                  <a:lnTo>
                    <a:pt x="119" y="86"/>
                  </a:lnTo>
                  <a:lnTo>
                    <a:pt x="105" y="88"/>
                  </a:lnTo>
                  <a:lnTo>
                    <a:pt x="71" y="92"/>
                  </a:lnTo>
                  <a:lnTo>
                    <a:pt x="56" y="92"/>
                  </a:lnTo>
                  <a:lnTo>
                    <a:pt x="48" y="91"/>
                  </a:lnTo>
                  <a:lnTo>
                    <a:pt x="42" y="89"/>
                  </a:lnTo>
                  <a:lnTo>
                    <a:pt x="38" y="86"/>
                  </a:lnTo>
                  <a:lnTo>
                    <a:pt x="36" y="82"/>
                  </a:lnTo>
                  <a:lnTo>
                    <a:pt x="34" y="76"/>
                  </a:lnTo>
                  <a:lnTo>
                    <a:pt x="36" y="68"/>
                  </a:lnTo>
                  <a:lnTo>
                    <a:pt x="36" y="68"/>
                  </a:lnTo>
                  <a:lnTo>
                    <a:pt x="46" y="73"/>
                  </a:lnTo>
                  <a:lnTo>
                    <a:pt x="58" y="76"/>
                  </a:lnTo>
                  <a:lnTo>
                    <a:pt x="70" y="77"/>
                  </a:lnTo>
                  <a:lnTo>
                    <a:pt x="83" y="76"/>
                  </a:lnTo>
                  <a:lnTo>
                    <a:pt x="95" y="73"/>
                  </a:lnTo>
                  <a:lnTo>
                    <a:pt x="105" y="68"/>
                  </a:lnTo>
                  <a:lnTo>
                    <a:pt x="115" y="63"/>
                  </a:lnTo>
                  <a:lnTo>
                    <a:pt x="125" y="57"/>
                  </a:lnTo>
                  <a:lnTo>
                    <a:pt x="125" y="57"/>
                  </a:lnTo>
                  <a:lnTo>
                    <a:pt x="113" y="61"/>
                  </a:lnTo>
                  <a:lnTo>
                    <a:pt x="103" y="66"/>
                  </a:lnTo>
                  <a:lnTo>
                    <a:pt x="81" y="76"/>
                  </a:lnTo>
                  <a:lnTo>
                    <a:pt x="70" y="80"/>
                  </a:lnTo>
                  <a:lnTo>
                    <a:pt x="60" y="82"/>
                  </a:lnTo>
                  <a:lnTo>
                    <a:pt x="48" y="80"/>
                  </a:lnTo>
                  <a:lnTo>
                    <a:pt x="42" y="77"/>
                  </a:lnTo>
                  <a:lnTo>
                    <a:pt x="38" y="74"/>
                  </a:lnTo>
                  <a:lnTo>
                    <a:pt x="38" y="74"/>
                  </a:lnTo>
                  <a:lnTo>
                    <a:pt x="28" y="67"/>
                  </a:lnTo>
                  <a:lnTo>
                    <a:pt x="26" y="64"/>
                  </a:lnTo>
                  <a:lnTo>
                    <a:pt x="26" y="63"/>
                  </a:lnTo>
                  <a:lnTo>
                    <a:pt x="28" y="63"/>
                  </a:lnTo>
                  <a:lnTo>
                    <a:pt x="30" y="61"/>
                  </a:lnTo>
                  <a:lnTo>
                    <a:pt x="38" y="63"/>
                  </a:lnTo>
                  <a:lnTo>
                    <a:pt x="58" y="66"/>
                  </a:lnTo>
                  <a:lnTo>
                    <a:pt x="73" y="70"/>
                  </a:lnTo>
                  <a:lnTo>
                    <a:pt x="73" y="70"/>
                  </a:lnTo>
                  <a:lnTo>
                    <a:pt x="83" y="61"/>
                  </a:lnTo>
                  <a:lnTo>
                    <a:pt x="85" y="55"/>
                  </a:lnTo>
                  <a:lnTo>
                    <a:pt x="87" y="51"/>
                  </a:lnTo>
                  <a:lnTo>
                    <a:pt x="87" y="51"/>
                  </a:lnTo>
                  <a:lnTo>
                    <a:pt x="77" y="52"/>
                  </a:lnTo>
                  <a:lnTo>
                    <a:pt x="68" y="52"/>
                  </a:lnTo>
                  <a:lnTo>
                    <a:pt x="58" y="51"/>
                  </a:lnTo>
                  <a:lnTo>
                    <a:pt x="50" y="48"/>
                  </a:lnTo>
                  <a:lnTo>
                    <a:pt x="42" y="43"/>
                  </a:lnTo>
                  <a:lnTo>
                    <a:pt x="36" y="39"/>
                  </a:lnTo>
                  <a:lnTo>
                    <a:pt x="22" y="25"/>
                  </a:lnTo>
                  <a:lnTo>
                    <a:pt x="22" y="25"/>
                  </a:lnTo>
                  <a:lnTo>
                    <a:pt x="32" y="36"/>
                  </a:lnTo>
                  <a:lnTo>
                    <a:pt x="40" y="43"/>
                  </a:lnTo>
                  <a:lnTo>
                    <a:pt x="50" y="48"/>
                  </a:lnTo>
                  <a:lnTo>
                    <a:pt x="60" y="49"/>
                  </a:lnTo>
                  <a:lnTo>
                    <a:pt x="70" y="48"/>
                  </a:lnTo>
                  <a:lnTo>
                    <a:pt x="77" y="43"/>
                  </a:lnTo>
                  <a:lnTo>
                    <a:pt x="83" y="36"/>
                  </a:lnTo>
                  <a:lnTo>
                    <a:pt x="87" y="24"/>
                  </a:lnTo>
                  <a:lnTo>
                    <a:pt x="87" y="24"/>
                  </a:lnTo>
                  <a:lnTo>
                    <a:pt x="83" y="28"/>
                  </a:lnTo>
                  <a:lnTo>
                    <a:pt x="75" y="31"/>
                  </a:lnTo>
                  <a:lnTo>
                    <a:pt x="64" y="39"/>
                  </a:lnTo>
                  <a:lnTo>
                    <a:pt x="64" y="39"/>
                  </a:lnTo>
                  <a:lnTo>
                    <a:pt x="58" y="31"/>
                  </a:lnTo>
                  <a:lnTo>
                    <a:pt x="54" y="24"/>
                  </a:lnTo>
                  <a:lnTo>
                    <a:pt x="50" y="8"/>
                  </a:lnTo>
                  <a:lnTo>
                    <a:pt x="50" y="8"/>
                  </a:lnTo>
                  <a:lnTo>
                    <a:pt x="46" y="15"/>
                  </a:lnTo>
                  <a:lnTo>
                    <a:pt x="46" y="24"/>
                  </a:lnTo>
                  <a:lnTo>
                    <a:pt x="50" y="33"/>
                  </a:lnTo>
                  <a:lnTo>
                    <a:pt x="56" y="39"/>
                  </a:lnTo>
                  <a:lnTo>
                    <a:pt x="56" y="39"/>
                  </a:lnTo>
                  <a:lnTo>
                    <a:pt x="62" y="30"/>
                  </a:lnTo>
                  <a:lnTo>
                    <a:pt x="66" y="19"/>
                  </a:lnTo>
                  <a:lnTo>
                    <a:pt x="73" y="0"/>
                  </a:lnTo>
                  <a:lnTo>
                    <a:pt x="73" y="0"/>
                  </a:lnTo>
                  <a:lnTo>
                    <a:pt x="77" y="18"/>
                  </a:lnTo>
                  <a:lnTo>
                    <a:pt x="77" y="37"/>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8" name="Freeform 98"/>
            <p:cNvSpPr>
              <a:spLocks/>
            </p:cNvSpPr>
            <p:nvPr/>
          </p:nvSpPr>
          <p:spPr bwMode="auto">
            <a:xfrm>
              <a:off x="4141"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Line 99"/>
            <p:cNvSpPr>
              <a:spLocks noChangeShapeType="1"/>
            </p:cNvSpPr>
            <p:nvPr/>
          </p:nvSpPr>
          <p:spPr bwMode="auto">
            <a:xfrm flipV="1">
              <a:off x="4141"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 name="Freeform 100"/>
            <p:cNvSpPr>
              <a:spLocks/>
            </p:cNvSpPr>
            <p:nvPr/>
          </p:nvSpPr>
          <p:spPr bwMode="auto">
            <a:xfrm>
              <a:off x="4087" y="1075"/>
              <a:ext cx="108"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9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7 w 107"/>
                <a:gd name="T113" fmla="*/ 0 h 108"/>
                <a:gd name="T114" fmla="*/ 61 w 107"/>
                <a:gd name="T115" fmla="*/ 15 h 108"/>
                <a:gd name="T116" fmla="*/ 54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4" y="108"/>
                  </a:moveTo>
                  <a:lnTo>
                    <a:pt x="63" y="95"/>
                  </a:lnTo>
                  <a:lnTo>
                    <a:pt x="63" y="95"/>
                  </a:lnTo>
                  <a:lnTo>
                    <a:pt x="83" y="90"/>
                  </a:lnTo>
                  <a:lnTo>
                    <a:pt x="93" y="87"/>
                  </a:lnTo>
                  <a:lnTo>
                    <a:pt x="101" y="83"/>
                  </a:lnTo>
                  <a:lnTo>
                    <a:pt x="101" y="83"/>
                  </a:lnTo>
                  <a:lnTo>
                    <a:pt x="75" y="87"/>
                  </a:lnTo>
                  <a:lnTo>
                    <a:pt x="61"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7"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59" y="55"/>
                  </a:lnTo>
                  <a:lnTo>
                    <a:pt x="59" y="55"/>
                  </a:lnTo>
                  <a:lnTo>
                    <a:pt x="65" y="47"/>
                  </a:lnTo>
                  <a:lnTo>
                    <a:pt x="69" y="40"/>
                  </a:lnTo>
                  <a:lnTo>
                    <a:pt x="69" y="40"/>
                  </a:lnTo>
                  <a:lnTo>
                    <a:pt x="61"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1" y="34"/>
                  </a:lnTo>
                  <a:lnTo>
                    <a:pt x="65" y="28"/>
                  </a:lnTo>
                  <a:lnTo>
                    <a:pt x="69" y="19"/>
                  </a:lnTo>
                  <a:lnTo>
                    <a:pt x="69" y="19"/>
                  </a:lnTo>
                  <a:lnTo>
                    <a:pt x="65" y="22"/>
                  </a:lnTo>
                  <a:lnTo>
                    <a:pt x="61"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7" y="0"/>
                  </a:lnTo>
                  <a:lnTo>
                    <a:pt x="57" y="0"/>
                  </a:lnTo>
                  <a:lnTo>
                    <a:pt x="61" y="15"/>
                  </a:lnTo>
                  <a:lnTo>
                    <a:pt x="61"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101"/>
            <p:cNvSpPr>
              <a:spLocks/>
            </p:cNvSpPr>
            <p:nvPr/>
          </p:nvSpPr>
          <p:spPr bwMode="auto">
            <a:xfrm>
              <a:off x="4087" y="1075"/>
              <a:ext cx="108"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9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7 w 107"/>
                <a:gd name="T113" fmla="*/ 0 h 108"/>
                <a:gd name="T114" fmla="*/ 61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4" y="108"/>
                  </a:moveTo>
                  <a:lnTo>
                    <a:pt x="63" y="95"/>
                  </a:lnTo>
                  <a:lnTo>
                    <a:pt x="63" y="95"/>
                  </a:lnTo>
                  <a:lnTo>
                    <a:pt x="83" y="90"/>
                  </a:lnTo>
                  <a:lnTo>
                    <a:pt x="93" y="87"/>
                  </a:lnTo>
                  <a:lnTo>
                    <a:pt x="101" y="83"/>
                  </a:lnTo>
                  <a:lnTo>
                    <a:pt x="101" y="83"/>
                  </a:lnTo>
                  <a:lnTo>
                    <a:pt x="75" y="87"/>
                  </a:lnTo>
                  <a:lnTo>
                    <a:pt x="61"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7"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59" y="55"/>
                  </a:lnTo>
                  <a:lnTo>
                    <a:pt x="59" y="55"/>
                  </a:lnTo>
                  <a:lnTo>
                    <a:pt x="65" y="47"/>
                  </a:lnTo>
                  <a:lnTo>
                    <a:pt x="69" y="40"/>
                  </a:lnTo>
                  <a:lnTo>
                    <a:pt x="69" y="40"/>
                  </a:lnTo>
                  <a:lnTo>
                    <a:pt x="61"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1" y="34"/>
                  </a:lnTo>
                  <a:lnTo>
                    <a:pt x="65" y="28"/>
                  </a:lnTo>
                  <a:lnTo>
                    <a:pt x="69" y="19"/>
                  </a:lnTo>
                  <a:lnTo>
                    <a:pt x="69" y="19"/>
                  </a:lnTo>
                  <a:lnTo>
                    <a:pt x="65" y="22"/>
                  </a:lnTo>
                  <a:lnTo>
                    <a:pt x="61"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7" y="0"/>
                  </a:lnTo>
                  <a:lnTo>
                    <a:pt x="57" y="0"/>
                  </a:lnTo>
                  <a:lnTo>
                    <a:pt x="61" y="15"/>
                  </a:lnTo>
                  <a:lnTo>
                    <a:pt x="61"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2" name="Freeform 102"/>
            <p:cNvSpPr>
              <a:spLocks/>
            </p:cNvSpPr>
            <p:nvPr/>
          </p:nvSpPr>
          <p:spPr bwMode="auto">
            <a:xfrm>
              <a:off x="4284"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Line 103"/>
            <p:cNvSpPr>
              <a:spLocks noChangeShapeType="1"/>
            </p:cNvSpPr>
            <p:nvPr/>
          </p:nvSpPr>
          <p:spPr bwMode="auto">
            <a:xfrm flipV="1">
              <a:off x="4284"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Freeform 104"/>
            <p:cNvSpPr>
              <a:spLocks/>
            </p:cNvSpPr>
            <p:nvPr/>
          </p:nvSpPr>
          <p:spPr bwMode="auto">
            <a:xfrm>
              <a:off x="4230" y="1075"/>
              <a:ext cx="108"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9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1 w 107"/>
                <a:gd name="T115" fmla="*/ 15 h 108"/>
                <a:gd name="T116" fmla="*/ 54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4" y="108"/>
                  </a:moveTo>
                  <a:lnTo>
                    <a:pt x="63" y="95"/>
                  </a:lnTo>
                  <a:lnTo>
                    <a:pt x="63" y="95"/>
                  </a:lnTo>
                  <a:lnTo>
                    <a:pt x="83" y="90"/>
                  </a:lnTo>
                  <a:lnTo>
                    <a:pt x="93" y="87"/>
                  </a:lnTo>
                  <a:lnTo>
                    <a:pt x="101" y="83"/>
                  </a:lnTo>
                  <a:lnTo>
                    <a:pt x="101" y="83"/>
                  </a:lnTo>
                  <a:lnTo>
                    <a:pt x="75" y="87"/>
                  </a:lnTo>
                  <a:lnTo>
                    <a:pt x="61"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59" y="55"/>
                  </a:lnTo>
                  <a:lnTo>
                    <a:pt x="59" y="55"/>
                  </a:lnTo>
                  <a:lnTo>
                    <a:pt x="65" y="47"/>
                  </a:lnTo>
                  <a:lnTo>
                    <a:pt x="69" y="40"/>
                  </a:lnTo>
                  <a:lnTo>
                    <a:pt x="69" y="40"/>
                  </a:lnTo>
                  <a:lnTo>
                    <a:pt x="61"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1" y="34"/>
                  </a:lnTo>
                  <a:lnTo>
                    <a:pt x="65" y="28"/>
                  </a:lnTo>
                  <a:lnTo>
                    <a:pt x="69" y="19"/>
                  </a:lnTo>
                  <a:lnTo>
                    <a:pt x="69" y="19"/>
                  </a:lnTo>
                  <a:lnTo>
                    <a:pt x="65" y="22"/>
                  </a:lnTo>
                  <a:lnTo>
                    <a:pt x="61"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1" y="15"/>
                  </a:lnTo>
                  <a:lnTo>
                    <a:pt x="61"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105"/>
            <p:cNvSpPr>
              <a:spLocks/>
            </p:cNvSpPr>
            <p:nvPr/>
          </p:nvSpPr>
          <p:spPr bwMode="auto">
            <a:xfrm>
              <a:off x="4230" y="1075"/>
              <a:ext cx="108"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9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1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4" y="108"/>
                  </a:moveTo>
                  <a:lnTo>
                    <a:pt x="63" y="95"/>
                  </a:lnTo>
                  <a:lnTo>
                    <a:pt x="63" y="95"/>
                  </a:lnTo>
                  <a:lnTo>
                    <a:pt x="83" y="90"/>
                  </a:lnTo>
                  <a:lnTo>
                    <a:pt x="93" y="87"/>
                  </a:lnTo>
                  <a:lnTo>
                    <a:pt x="101" y="83"/>
                  </a:lnTo>
                  <a:lnTo>
                    <a:pt x="101" y="83"/>
                  </a:lnTo>
                  <a:lnTo>
                    <a:pt x="75" y="87"/>
                  </a:lnTo>
                  <a:lnTo>
                    <a:pt x="61"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59" y="55"/>
                  </a:lnTo>
                  <a:lnTo>
                    <a:pt x="59" y="55"/>
                  </a:lnTo>
                  <a:lnTo>
                    <a:pt x="65" y="47"/>
                  </a:lnTo>
                  <a:lnTo>
                    <a:pt x="69" y="40"/>
                  </a:lnTo>
                  <a:lnTo>
                    <a:pt x="69" y="40"/>
                  </a:lnTo>
                  <a:lnTo>
                    <a:pt x="61"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1" y="34"/>
                  </a:lnTo>
                  <a:lnTo>
                    <a:pt x="65" y="28"/>
                  </a:lnTo>
                  <a:lnTo>
                    <a:pt x="69" y="19"/>
                  </a:lnTo>
                  <a:lnTo>
                    <a:pt x="69" y="19"/>
                  </a:lnTo>
                  <a:lnTo>
                    <a:pt x="65" y="22"/>
                  </a:lnTo>
                  <a:lnTo>
                    <a:pt x="61"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1" y="15"/>
                  </a:lnTo>
                  <a:lnTo>
                    <a:pt x="61"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6" name="Freeform 106"/>
            <p:cNvSpPr>
              <a:spLocks/>
            </p:cNvSpPr>
            <p:nvPr/>
          </p:nvSpPr>
          <p:spPr bwMode="auto">
            <a:xfrm>
              <a:off x="4356" y="1061"/>
              <a:ext cx="1" cy="134"/>
            </a:xfrm>
            <a:custGeom>
              <a:avLst/>
              <a:gdLst>
                <a:gd name="T0" fmla="*/ 137 h 137"/>
                <a:gd name="T1" fmla="*/ 0 h 137"/>
                <a:gd name="T2" fmla="*/ 137 h 137"/>
              </a:gdLst>
              <a:ahLst/>
              <a:cxnLst>
                <a:cxn ang="0">
                  <a:pos x="0" y="T0"/>
                </a:cxn>
                <a:cxn ang="0">
                  <a:pos x="0" y="T1"/>
                </a:cxn>
                <a:cxn ang="0">
                  <a:pos x="0" y="T2"/>
                </a:cxn>
              </a:cxnLst>
              <a:rect l="0" t="0" r="r" b="b"/>
              <a:pathLst>
                <a:path h="137">
                  <a:moveTo>
                    <a:pt x="0" y="137"/>
                  </a:moveTo>
                  <a:lnTo>
                    <a:pt x="0" y="0"/>
                  </a:lnTo>
                  <a:lnTo>
                    <a:pt x="0"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Line 107"/>
            <p:cNvSpPr>
              <a:spLocks noChangeShapeType="1"/>
            </p:cNvSpPr>
            <p:nvPr/>
          </p:nvSpPr>
          <p:spPr bwMode="auto">
            <a:xfrm flipV="1">
              <a:off x="4356" y="1061"/>
              <a:ext cx="1" cy="13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8" name="Freeform 108"/>
            <p:cNvSpPr>
              <a:spLocks/>
            </p:cNvSpPr>
            <p:nvPr/>
          </p:nvSpPr>
          <p:spPr bwMode="auto">
            <a:xfrm>
              <a:off x="4280" y="1028"/>
              <a:ext cx="151" cy="146"/>
            </a:xfrm>
            <a:custGeom>
              <a:avLst/>
              <a:gdLst>
                <a:gd name="T0" fmla="*/ 86 w 150"/>
                <a:gd name="T1" fmla="*/ 132 h 150"/>
                <a:gd name="T2" fmla="*/ 136 w 150"/>
                <a:gd name="T3" fmla="*/ 118 h 150"/>
                <a:gd name="T4" fmla="*/ 122 w 150"/>
                <a:gd name="T5" fmla="*/ 118 h 150"/>
                <a:gd name="T6" fmla="*/ 65 w 150"/>
                <a:gd name="T7" fmla="*/ 128 h 150"/>
                <a:gd name="T8" fmla="*/ 31 w 150"/>
                <a:gd name="T9" fmla="*/ 127 h 150"/>
                <a:gd name="T10" fmla="*/ 9 w 150"/>
                <a:gd name="T11" fmla="*/ 113 h 150"/>
                <a:gd name="T12" fmla="*/ 9 w 150"/>
                <a:gd name="T13" fmla="*/ 106 h 150"/>
                <a:gd name="T14" fmla="*/ 41 w 150"/>
                <a:gd name="T15" fmla="*/ 118 h 150"/>
                <a:gd name="T16" fmla="*/ 67 w 150"/>
                <a:gd name="T17" fmla="*/ 122 h 150"/>
                <a:gd name="T18" fmla="*/ 104 w 150"/>
                <a:gd name="T19" fmla="*/ 119 h 150"/>
                <a:gd name="T20" fmla="*/ 150 w 150"/>
                <a:gd name="T21" fmla="*/ 103 h 150"/>
                <a:gd name="T22" fmla="*/ 112 w 150"/>
                <a:gd name="T23" fmla="*/ 101 h 150"/>
                <a:gd name="T24" fmla="*/ 47 w 150"/>
                <a:gd name="T25" fmla="*/ 110 h 150"/>
                <a:gd name="T26" fmla="*/ 19 w 150"/>
                <a:gd name="T27" fmla="*/ 103 h 150"/>
                <a:gd name="T28" fmla="*/ 0 w 150"/>
                <a:gd name="T29" fmla="*/ 92 h 150"/>
                <a:gd name="T30" fmla="*/ 98 w 150"/>
                <a:gd name="T31" fmla="*/ 104 h 150"/>
                <a:gd name="T32" fmla="*/ 132 w 150"/>
                <a:gd name="T33" fmla="*/ 101 h 150"/>
                <a:gd name="T34" fmla="*/ 142 w 150"/>
                <a:gd name="T35" fmla="*/ 95 h 150"/>
                <a:gd name="T36" fmla="*/ 116 w 150"/>
                <a:gd name="T37" fmla="*/ 95 h 150"/>
                <a:gd name="T38" fmla="*/ 53 w 150"/>
                <a:gd name="T39" fmla="*/ 100 h 150"/>
                <a:gd name="T40" fmla="*/ 39 w 150"/>
                <a:gd name="T41" fmla="*/ 89 h 150"/>
                <a:gd name="T42" fmla="*/ 41 w 150"/>
                <a:gd name="T43" fmla="*/ 75 h 150"/>
                <a:gd name="T44" fmla="*/ 79 w 150"/>
                <a:gd name="T45" fmla="*/ 83 h 150"/>
                <a:gd name="T46" fmla="*/ 116 w 150"/>
                <a:gd name="T47" fmla="*/ 75 h 150"/>
                <a:gd name="T48" fmla="*/ 136 w 150"/>
                <a:gd name="T49" fmla="*/ 61 h 150"/>
                <a:gd name="T50" fmla="*/ 90 w 150"/>
                <a:gd name="T51" fmla="*/ 83 h 150"/>
                <a:gd name="T52" fmla="*/ 59 w 150"/>
                <a:gd name="T53" fmla="*/ 88 h 150"/>
                <a:gd name="T54" fmla="*/ 41 w 150"/>
                <a:gd name="T55" fmla="*/ 82 h 150"/>
                <a:gd name="T56" fmla="*/ 29 w 150"/>
                <a:gd name="T57" fmla="*/ 70 h 150"/>
                <a:gd name="T58" fmla="*/ 33 w 150"/>
                <a:gd name="T59" fmla="*/ 67 h 150"/>
                <a:gd name="T60" fmla="*/ 82 w 150"/>
                <a:gd name="T61" fmla="*/ 76 h 150"/>
                <a:gd name="T62" fmla="*/ 94 w 150"/>
                <a:gd name="T63" fmla="*/ 61 h 150"/>
                <a:gd name="T64" fmla="*/ 84 w 150"/>
                <a:gd name="T65" fmla="*/ 57 h 150"/>
                <a:gd name="T66" fmla="*/ 55 w 150"/>
                <a:gd name="T67" fmla="*/ 52 h 150"/>
                <a:gd name="T68" fmla="*/ 25 w 150"/>
                <a:gd name="T69" fmla="*/ 29 h 150"/>
                <a:gd name="T70" fmla="*/ 45 w 150"/>
                <a:gd name="T71" fmla="*/ 48 h 150"/>
                <a:gd name="T72" fmla="*/ 77 w 150"/>
                <a:gd name="T73" fmla="*/ 52 h 150"/>
                <a:gd name="T74" fmla="*/ 96 w 150"/>
                <a:gd name="T75" fmla="*/ 27 h 150"/>
                <a:gd name="T76" fmla="*/ 84 w 150"/>
                <a:gd name="T77" fmla="*/ 34 h 150"/>
                <a:gd name="T78" fmla="*/ 65 w 150"/>
                <a:gd name="T79" fmla="*/ 34 h 150"/>
                <a:gd name="T80" fmla="*/ 55 w 150"/>
                <a:gd name="T81" fmla="*/ 8 h 150"/>
                <a:gd name="T82" fmla="*/ 55 w 150"/>
                <a:gd name="T83" fmla="*/ 34 h 150"/>
                <a:gd name="T84" fmla="*/ 69 w 150"/>
                <a:gd name="T85" fmla="*/ 32 h 150"/>
                <a:gd name="T86" fmla="*/ 81 w 150"/>
                <a:gd name="T87" fmla="*/ 0 h 150"/>
                <a:gd name="T88" fmla="*/ 84 w 150"/>
                <a:gd name="T89" fmla="*/ 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50">
                  <a:moveTo>
                    <a:pt x="75" y="150"/>
                  </a:moveTo>
                  <a:lnTo>
                    <a:pt x="86" y="132"/>
                  </a:lnTo>
                  <a:lnTo>
                    <a:pt x="86" y="132"/>
                  </a:lnTo>
                  <a:lnTo>
                    <a:pt x="116" y="127"/>
                  </a:lnTo>
                  <a:lnTo>
                    <a:pt x="130" y="121"/>
                  </a:lnTo>
                  <a:lnTo>
                    <a:pt x="136" y="118"/>
                  </a:lnTo>
                  <a:lnTo>
                    <a:pt x="140" y="115"/>
                  </a:lnTo>
                  <a:lnTo>
                    <a:pt x="140" y="115"/>
                  </a:lnTo>
                  <a:lnTo>
                    <a:pt x="122" y="118"/>
                  </a:lnTo>
                  <a:lnTo>
                    <a:pt x="104" y="122"/>
                  </a:lnTo>
                  <a:lnTo>
                    <a:pt x="84" y="125"/>
                  </a:lnTo>
                  <a:lnTo>
                    <a:pt x="65" y="128"/>
                  </a:lnTo>
                  <a:lnTo>
                    <a:pt x="47" y="129"/>
                  </a:lnTo>
                  <a:lnTo>
                    <a:pt x="39" y="128"/>
                  </a:lnTo>
                  <a:lnTo>
                    <a:pt x="31" y="127"/>
                  </a:lnTo>
                  <a:lnTo>
                    <a:pt x="23" y="124"/>
                  </a:lnTo>
                  <a:lnTo>
                    <a:pt x="15" y="119"/>
                  </a:lnTo>
                  <a:lnTo>
                    <a:pt x="9" y="113"/>
                  </a:lnTo>
                  <a:lnTo>
                    <a:pt x="2" y="106"/>
                  </a:lnTo>
                  <a:lnTo>
                    <a:pt x="2" y="106"/>
                  </a:lnTo>
                  <a:lnTo>
                    <a:pt x="9" y="106"/>
                  </a:lnTo>
                  <a:lnTo>
                    <a:pt x="15" y="107"/>
                  </a:lnTo>
                  <a:lnTo>
                    <a:pt x="29" y="112"/>
                  </a:lnTo>
                  <a:lnTo>
                    <a:pt x="41" y="118"/>
                  </a:lnTo>
                  <a:lnTo>
                    <a:pt x="55" y="121"/>
                  </a:lnTo>
                  <a:lnTo>
                    <a:pt x="55" y="121"/>
                  </a:lnTo>
                  <a:lnTo>
                    <a:pt x="67" y="122"/>
                  </a:lnTo>
                  <a:lnTo>
                    <a:pt x="79" y="122"/>
                  </a:lnTo>
                  <a:lnTo>
                    <a:pt x="90" y="121"/>
                  </a:lnTo>
                  <a:lnTo>
                    <a:pt x="104" y="119"/>
                  </a:lnTo>
                  <a:lnTo>
                    <a:pt x="128" y="112"/>
                  </a:lnTo>
                  <a:lnTo>
                    <a:pt x="150" y="103"/>
                  </a:lnTo>
                  <a:lnTo>
                    <a:pt x="150" y="103"/>
                  </a:lnTo>
                  <a:lnTo>
                    <a:pt x="140" y="101"/>
                  </a:lnTo>
                  <a:lnTo>
                    <a:pt x="132" y="100"/>
                  </a:lnTo>
                  <a:lnTo>
                    <a:pt x="112" y="101"/>
                  </a:lnTo>
                  <a:lnTo>
                    <a:pt x="75" y="107"/>
                  </a:lnTo>
                  <a:lnTo>
                    <a:pt x="55" y="110"/>
                  </a:lnTo>
                  <a:lnTo>
                    <a:pt x="47" y="110"/>
                  </a:lnTo>
                  <a:lnTo>
                    <a:pt x="37" y="109"/>
                  </a:lnTo>
                  <a:lnTo>
                    <a:pt x="27" y="107"/>
                  </a:lnTo>
                  <a:lnTo>
                    <a:pt x="19" y="103"/>
                  </a:lnTo>
                  <a:lnTo>
                    <a:pt x="9" y="98"/>
                  </a:lnTo>
                  <a:lnTo>
                    <a:pt x="0" y="92"/>
                  </a:lnTo>
                  <a:lnTo>
                    <a:pt x="0" y="92"/>
                  </a:lnTo>
                  <a:lnTo>
                    <a:pt x="33" y="97"/>
                  </a:lnTo>
                  <a:lnTo>
                    <a:pt x="77" y="103"/>
                  </a:lnTo>
                  <a:lnTo>
                    <a:pt x="98" y="104"/>
                  </a:lnTo>
                  <a:lnTo>
                    <a:pt x="118" y="104"/>
                  </a:lnTo>
                  <a:lnTo>
                    <a:pt x="126" y="103"/>
                  </a:lnTo>
                  <a:lnTo>
                    <a:pt x="132" y="101"/>
                  </a:lnTo>
                  <a:lnTo>
                    <a:pt x="138" y="98"/>
                  </a:lnTo>
                  <a:lnTo>
                    <a:pt x="142" y="95"/>
                  </a:lnTo>
                  <a:lnTo>
                    <a:pt x="142" y="95"/>
                  </a:lnTo>
                  <a:lnTo>
                    <a:pt x="136" y="94"/>
                  </a:lnTo>
                  <a:lnTo>
                    <a:pt x="130" y="94"/>
                  </a:lnTo>
                  <a:lnTo>
                    <a:pt x="116" y="95"/>
                  </a:lnTo>
                  <a:lnTo>
                    <a:pt x="79" y="100"/>
                  </a:lnTo>
                  <a:lnTo>
                    <a:pt x="61" y="101"/>
                  </a:lnTo>
                  <a:lnTo>
                    <a:pt x="53" y="100"/>
                  </a:lnTo>
                  <a:lnTo>
                    <a:pt x="47" y="98"/>
                  </a:lnTo>
                  <a:lnTo>
                    <a:pt x="43" y="94"/>
                  </a:lnTo>
                  <a:lnTo>
                    <a:pt x="39" y="89"/>
                  </a:lnTo>
                  <a:lnTo>
                    <a:pt x="39" y="83"/>
                  </a:lnTo>
                  <a:lnTo>
                    <a:pt x="41" y="75"/>
                  </a:lnTo>
                  <a:lnTo>
                    <a:pt x="41" y="75"/>
                  </a:lnTo>
                  <a:lnTo>
                    <a:pt x="51" y="81"/>
                  </a:lnTo>
                  <a:lnTo>
                    <a:pt x="65" y="83"/>
                  </a:lnTo>
                  <a:lnTo>
                    <a:pt x="79" y="83"/>
                  </a:lnTo>
                  <a:lnTo>
                    <a:pt x="90" y="83"/>
                  </a:lnTo>
                  <a:lnTo>
                    <a:pt x="104" y="79"/>
                  </a:lnTo>
                  <a:lnTo>
                    <a:pt x="116" y="75"/>
                  </a:lnTo>
                  <a:lnTo>
                    <a:pt x="128" y="69"/>
                  </a:lnTo>
                  <a:lnTo>
                    <a:pt x="136" y="61"/>
                  </a:lnTo>
                  <a:lnTo>
                    <a:pt x="136" y="61"/>
                  </a:lnTo>
                  <a:lnTo>
                    <a:pt x="126" y="66"/>
                  </a:lnTo>
                  <a:lnTo>
                    <a:pt x="114" y="72"/>
                  </a:lnTo>
                  <a:lnTo>
                    <a:pt x="90" y="83"/>
                  </a:lnTo>
                  <a:lnTo>
                    <a:pt x="77" y="88"/>
                  </a:lnTo>
                  <a:lnTo>
                    <a:pt x="65" y="89"/>
                  </a:lnTo>
                  <a:lnTo>
                    <a:pt x="59" y="88"/>
                  </a:lnTo>
                  <a:lnTo>
                    <a:pt x="53" y="86"/>
                  </a:lnTo>
                  <a:lnTo>
                    <a:pt x="47" y="85"/>
                  </a:lnTo>
                  <a:lnTo>
                    <a:pt x="41" y="82"/>
                  </a:lnTo>
                  <a:lnTo>
                    <a:pt x="41" y="82"/>
                  </a:lnTo>
                  <a:lnTo>
                    <a:pt x="31" y="73"/>
                  </a:lnTo>
                  <a:lnTo>
                    <a:pt x="29" y="70"/>
                  </a:lnTo>
                  <a:lnTo>
                    <a:pt x="29" y="69"/>
                  </a:lnTo>
                  <a:lnTo>
                    <a:pt x="31" y="67"/>
                  </a:lnTo>
                  <a:lnTo>
                    <a:pt x="33" y="67"/>
                  </a:lnTo>
                  <a:lnTo>
                    <a:pt x="41" y="67"/>
                  </a:lnTo>
                  <a:lnTo>
                    <a:pt x="65" y="72"/>
                  </a:lnTo>
                  <a:lnTo>
                    <a:pt x="82" y="76"/>
                  </a:lnTo>
                  <a:lnTo>
                    <a:pt x="82" y="76"/>
                  </a:lnTo>
                  <a:lnTo>
                    <a:pt x="90" y="66"/>
                  </a:lnTo>
                  <a:lnTo>
                    <a:pt x="94" y="61"/>
                  </a:lnTo>
                  <a:lnTo>
                    <a:pt x="96" y="55"/>
                  </a:lnTo>
                  <a:lnTo>
                    <a:pt x="96" y="55"/>
                  </a:lnTo>
                  <a:lnTo>
                    <a:pt x="84" y="57"/>
                  </a:lnTo>
                  <a:lnTo>
                    <a:pt x="75" y="58"/>
                  </a:lnTo>
                  <a:lnTo>
                    <a:pt x="65" y="55"/>
                  </a:lnTo>
                  <a:lnTo>
                    <a:pt x="55" y="52"/>
                  </a:lnTo>
                  <a:lnTo>
                    <a:pt x="47" y="48"/>
                  </a:lnTo>
                  <a:lnTo>
                    <a:pt x="39" y="42"/>
                  </a:lnTo>
                  <a:lnTo>
                    <a:pt x="25" y="29"/>
                  </a:lnTo>
                  <a:lnTo>
                    <a:pt x="25" y="29"/>
                  </a:lnTo>
                  <a:lnTo>
                    <a:pt x="35" y="39"/>
                  </a:lnTo>
                  <a:lnTo>
                    <a:pt x="45" y="48"/>
                  </a:lnTo>
                  <a:lnTo>
                    <a:pt x="55" y="52"/>
                  </a:lnTo>
                  <a:lnTo>
                    <a:pt x="67" y="54"/>
                  </a:lnTo>
                  <a:lnTo>
                    <a:pt x="77" y="52"/>
                  </a:lnTo>
                  <a:lnTo>
                    <a:pt x="84" y="48"/>
                  </a:lnTo>
                  <a:lnTo>
                    <a:pt x="92" y="39"/>
                  </a:lnTo>
                  <a:lnTo>
                    <a:pt x="96" y="27"/>
                  </a:lnTo>
                  <a:lnTo>
                    <a:pt x="96" y="27"/>
                  </a:lnTo>
                  <a:lnTo>
                    <a:pt x="90" y="32"/>
                  </a:lnTo>
                  <a:lnTo>
                    <a:pt x="84" y="34"/>
                  </a:lnTo>
                  <a:lnTo>
                    <a:pt x="71" y="42"/>
                  </a:lnTo>
                  <a:lnTo>
                    <a:pt x="71" y="42"/>
                  </a:lnTo>
                  <a:lnTo>
                    <a:pt x="65" y="34"/>
                  </a:lnTo>
                  <a:lnTo>
                    <a:pt x="61" y="26"/>
                  </a:lnTo>
                  <a:lnTo>
                    <a:pt x="55" y="8"/>
                  </a:lnTo>
                  <a:lnTo>
                    <a:pt x="55" y="8"/>
                  </a:lnTo>
                  <a:lnTo>
                    <a:pt x="51" y="17"/>
                  </a:lnTo>
                  <a:lnTo>
                    <a:pt x="51" y="26"/>
                  </a:lnTo>
                  <a:lnTo>
                    <a:pt x="55" y="34"/>
                  </a:lnTo>
                  <a:lnTo>
                    <a:pt x="61" y="42"/>
                  </a:lnTo>
                  <a:lnTo>
                    <a:pt x="61" y="42"/>
                  </a:lnTo>
                  <a:lnTo>
                    <a:pt x="69" y="32"/>
                  </a:lnTo>
                  <a:lnTo>
                    <a:pt x="73" y="21"/>
                  </a:lnTo>
                  <a:lnTo>
                    <a:pt x="81" y="0"/>
                  </a:lnTo>
                  <a:lnTo>
                    <a:pt x="81" y="0"/>
                  </a:lnTo>
                  <a:lnTo>
                    <a:pt x="82" y="11"/>
                  </a:lnTo>
                  <a:lnTo>
                    <a:pt x="84" y="20"/>
                  </a:lnTo>
                  <a:lnTo>
                    <a:pt x="84" y="40"/>
                  </a:lnTo>
                  <a:lnTo>
                    <a:pt x="75" y="15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109"/>
            <p:cNvSpPr>
              <a:spLocks/>
            </p:cNvSpPr>
            <p:nvPr/>
          </p:nvSpPr>
          <p:spPr bwMode="auto">
            <a:xfrm>
              <a:off x="4280" y="1028"/>
              <a:ext cx="151" cy="146"/>
            </a:xfrm>
            <a:custGeom>
              <a:avLst/>
              <a:gdLst>
                <a:gd name="T0" fmla="*/ 86 w 150"/>
                <a:gd name="T1" fmla="*/ 132 h 150"/>
                <a:gd name="T2" fmla="*/ 136 w 150"/>
                <a:gd name="T3" fmla="*/ 118 h 150"/>
                <a:gd name="T4" fmla="*/ 122 w 150"/>
                <a:gd name="T5" fmla="*/ 118 h 150"/>
                <a:gd name="T6" fmla="*/ 65 w 150"/>
                <a:gd name="T7" fmla="*/ 128 h 150"/>
                <a:gd name="T8" fmla="*/ 31 w 150"/>
                <a:gd name="T9" fmla="*/ 127 h 150"/>
                <a:gd name="T10" fmla="*/ 9 w 150"/>
                <a:gd name="T11" fmla="*/ 113 h 150"/>
                <a:gd name="T12" fmla="*/ 9 w 150"/>
                <a:gd name="T13" fmla="*/ 106 h 150"/>
                <a:gd name="T14" fmla="*/ 41 w 150"/>
                <a:gd name="T15" fmla="*/ 118 h 150"/>
                <a:gd name="T16" fmla="*/ 67 w 150"/>
                <a:gd name="T17" fmla="*/ 122 h 150"/>
                <a:gd name="T18" fmla="*/ 104 w 150"/>
                <a:gd name="T19" fmla="*/ 119 h 150"/>
                <a:gd name="T20" fmla="*/ 150 w 150"/>
                <a:gd name="T21" fmla="*/ 103 h 150"/>
                <a:gd name="T22" fmla="*/ 112 w 150"/>
                <a:gd name="T23" fmla="*/ 101 h 150"/>
                <a:gd name="T24" fmla="*/ 47 w 150"/>
                <a:gd name="T25" fmla="*/ 110 h 150"/>
                <a:gd name="T26" fmla="*/ 19 w 150"/>
                <a:gd name="T27" fmla="*/ 103 h 150"/>
                <a:gd name="T28" fmla="*/ 0 w 150"/>
                <a:gd name="T29" fmla="*/ 92 h 150"/>
                <a:gd name="T30" fmla="*/ 98 w 150"/>
                <a:gd name="T31" fmla="*/ 104 h 150"/>
                <a:gd name="T32" fmla="*/ 132 w 150"/>
                <a:gd name="T33" fmla="*/ 101 h 150"/>
                <a:gd name="T34" fmla="*/ 142 w 150"/>
                <a:gd name="T35" fmla="*/ 95 h 150"/>
                <a:gd name="T36" fmla="*/ 116 w 150"/>
                <a:gd name="T37" fmla="*/ 95 h 150"/>
                <a:gd name="T38" fmla="*/ 53 w 150"/>
                <a:gd name="T39" fmla="*/ 100 h 150"/>
                <a:gd name="T40" fmla="*/ 39 w 150"/>
                <a:gd name="T41" fmla="*/ 89 h 150"/>
                <a:gd name="T42" fmla="*/ 41 w 150"/>
                <a:gd name="T43" fmla="*/ 75 h 150"/>
                <a:gd name="T44" fmla="*/ 79 w 150"/>
                <a:gd name="T45" fmla="*/ 83 h 150"/>
                <a:gd name="T46" fmla="*/ 116 w 150"/>
                <a:gd name="T47" fmla="*/ 75 h 150"/>
                <a:gd name="T48" fmla="*/ 136 w 150"/>
                <a:gd name="T49" fmla="*/ 61 h 150"/>
                <a:gd name="T50" fmla="*/ 90 w 150"/>
                <a:gd name="T51" fmla="*/ 83 h 150"/>
                <a:gd name="T52" fmla="*/ 59 w 150"/>
                <a:gd name="T53" fmla="*/ 88 h 150"/>
                <a:gd name="T54" fmla="*/ 41 w 150"/>
                <a:gd name="T55" fmla="*/ 82 h 150"/>
                <a:gd name="T56" fmla="*/ 29 w 150"/>
                <a:gd name="T57" fmla="*/ 70 h 150"/>
                <a:gd name="T58" fmla="*/ 33 w 150"/>
                <a:gd name="T59" fmla="*/ 67 h 150"/>
                <a:gd name="T60" fmla="*/ 82 w 150"/>
                <a:gd name="T61" fmla="*/ 76 h 150"/>
                <a:gd name="T62" fmla="*/ 94 w 150"/>
                <a:gd name="T63" fmla="*/ 61 h 150"/>
                <a:gd name="T64" fmla="*/ 84 w 150"/>
                <a:gd name="T65" fmla="*/ 57 h 150"/>
                <a:gd name="T66" fmla="*/ 55 w 150"/>
                <a:gd name="T67" fmla="*/ 52 h 150"/>
                <a:gd name="T68" fmla="*/ 25 w 150"/>
                <a:gd name="T69" fmla="*/ 29 h 150"/>
                <a:gd name="T70" fmla="*/ 45 w 150"/>
                <a:gd name="T71" fmla="*/ 48 h 150"/>
                <a:gd name="T72" fmla="*/ 77 w 150"/>
                <a:gd name="T73" fmla="*/ 52 h 150"/>
                <a:gd name="T74" fmla="*/ 96 w 150"/>
                <a:gd name="T75" fmla="*/ 27 h 150"/>
                <a:gd name="T76" fmla="*/ 84 w 150"/>
                <a:gd name="T77" fmla="*/ 34 h 150"/>
                <a:gd name="T78" fmla="*/ 65 w 150"/>
                <a:gd name="T79" fmla="*/ 34 h 150"/>
                <a:gd name="T80" fmla="*/ 55 w 150"/>
                <a:gd name="T81" fmla="*/ 8 h 150"/>
                <a:gd name="T82" fmla="*/ 55 w 150"/>
                <a:gd name="T83" fmla="*/ 34 h 150"/>
                <a:gd name="T84" fmla="*/ 69 w 150"/>
                <a:gd name="T85" fmla="*/ 32 h 150"/>
                <a:gd name="T86" fmla="*/ 81 w 150"/>
                <a:gd name="T87" fmla="*/ 0 h 150"/>
                <a:gd name="T88" fmla="*/ 84 w 150"/>
                <a:gd name="T89" fmla="*/ 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50">
                  <a:moveTo>
                    <a:pt x="75" y="150"/>
                  </a:moveTo>
                  <a:lnTo>
                    <a:pt x="86" y="132"/>
                  </a:lnTo>
                  <a:lnTo>
                    <a:pt x="86" y="132"/>
                  </a:lnTo>
                  <a:lnTo>
                    <a:pt x="116" y="127"/>
                  </a:lnTo>
                  <a:lnTo>
                    <a:pt x="130" y="121"/>
                  </a:lnTo>
                  <a:lnTo>
                    <a:pt x="136" y="118"/>
                  </a:lnTo>
                  <a:lnTo>
                    <a:pt x="140" y="115"/>
                  </a:lnTo>
                  <a:lnTo>
                    <a:pt x="140" y="115"/>
                  </a:lnTo>
                  <a:lnTo>
                    <a:pt x="122" y="118"/>
                  </a:lnTo>
                  <a:lnTo>
                    <a:pt x="104" y="122"/>
                  </a:lnTo>
                  <a:lnTo>
                    <a:pt x="84" y="125"/>
                  </a:lnTo>
                  <a:lnTo>
                    <a:pt x="65" y="128"/>
                  </a:lnTo>
                  <a:lnTo>
                    <a:pt x="47" y="129"/>
                  </a:lnTo>
                  <a:lnTo>
                    <a:pt x="39" y="128"/>
                  </a:lnTo>
                  <a:lnTo>
                    <a:pt x="31" y="127"/>
                  </a:lnTo>
                  <a:lnTo>
                    <a:pt x="23" y="124"/>
                  </a:lnTo>
                  <a:lnTo>
                    <a:pt x="15" y="119"/>
                  </a:lnTo>
                  <a:lnTo>
                    <a:pt x="9" y="113"/>
                  </a:lnTo>
                  <a:lnTo>
                    <a:pt x="2" y="106"/>
                  </a:lnTo>
                  <a:lnTo>
                    <a:pt x="2" y="106"/>
                  </a:lnTo>
                  <a:lnTo>
                    <a:pt x="9" y="106"/>
                  </a:lnTo>
                  <a:lnTo>
                    <a:pt x="15" y="107"/>
                  </a:lnTo>
                  <a:lnTo>
                    <a:pt x="29" y="112"/>
                  </a:lnTo>
                  <a:lnTo>
                    <a:pt x="41" y="118"/>
                  </a:lnTo>
                  <a:lnTo>
                    <a:pt x="55" y="121"/>
                  </a:lnTo>
                  <a:lnTo>
                    <a:pt x="55" y="121"/>
                  </a:lnTo>
                  <a:lnTo>
                    <a:pt x="67" y="122"/>
                  </a:lnTo>
                  <a:lnTo>
                    <a:pt x="79" y="122"/>
                  </a:lnTo>
                  <a:lnTo>
                    <a:pt x="90" y="121"/>
                  </a:lnTo>
                  <a:lnTo>
                    <a:pt x="104" y="119"/>
                  </a:lnTo>
                  <a:lnTo>
                    <a:pt x="128" y="112"/>
                  </a:lnTo>
                  <a:lnTo>
                    <a:pt x="150" y="103"/>
                  </a:lnTo>
                  <a:lnTo>
                    <a:pt x="150" y="103"/>
                  </a:lnTo>
                  <a:lnTo>
                    <a:pt x="140" y="101"/>
                  </a:lnTo>
                  <a:lnTo>
                    <a:pt x="132" y="100"/>
                  </a:lnTo>
                  <a:lnTo>
                    <a:pt x="112" y="101"/>
                  </a:lnTo>
                  <a:lnTo>
                    <a:pt x="75" y="107"/>
                  </a:lnTo>
                  <a:lnTo>
                    <a:pt x="55" y="110"/>
                  </a:lnTo>
                  <a:lnTo>
                    <a:pt x="47" y="110"/>
                  </a:lnTo>
                  <a:lnTo>
                    <a:pt x="37" y="109"/>
                  </a:lnTo>
                  <a:lnTo>
                    <a:pt x="27" y="107"/>
                  </a:lnTo>
                  <a:lnTo>
                    <a:pt x="19" y="103"/>
                  </a:lnTo>
                  <a:lnTo>
                    <a:pt x="9" y="98"/>
                  </a:lnTo>
                  <a:lnTo>
                    <a:pt x="0" y="92"/>
                  </a:lnTo>
                  <a:lnTo>
                    <a:pt x="0" y="92"/>
                  </a:lnTo>
                  <a:lnTo>
                    <a:pt x="33" y="97"/>
                  </a:lnTo>
                  <a:lnTo>
                    <a:pt x="77" y="103"/>
                  </a:lnTo>
                  <a:lnTo>
                    <a:pt x="98" y="104"/>
                  </a:lnTo>
                  <a:lnTo>
                    <a:pt x="118" y="104"/>
                  </a:lnTo>
                  <a:lnTo>
                    <a:pt x="126" y="103"/>
                  </a:lnTo>
                  <a:lnTo>
                    <a:pt x="132" y="101"/>
                  </a:lnTo>
                  <a:lnTo>
                    <a:pt x="138" y="98"/>
                  </a:lnTo>
                  <a:lnTo>
                    <a:pt x="142" y="95"/>
                  </a:lnTo>
                  <a:lnTo>
                    <a:pt x="142" y="95"/>
                  </a:lnTo>
                  <a:lnTo>
                    <a:pt x="136" y="94"/>
                  </a:lnTo>
                  <a:lnTo>
                    <a:pt x="130" y="94"/>
                  </a:lnTo>
                  <a:lnTo>
                    <a:pt x="116" y="95"/>
                  </a:lnTo>
                  <a:lnTo>
                    <a:pt x="79" y="100"/>
                  </a:lnTo>
                  <a:lnTo>
                    <a:pt x="61" y="101"/>
                  </a:lnTo>
                  <a:lnTo>
                    <a:pt x="53" y="100"/>
                  </a:lnTo>
                  <a:lnTo>
                    <a:pt x="47" y="98"/>
                  </a:lnTo>
                  <a:lnTo>
                    <a:pt x="43" y="94"/>
                  </a:lnTo>
                  <a:lnTo>
                    <a:pt x="39" y="89"/>
                  </a:lnTo>
                  <a:lnTo>
                    <a:pt x="39" y="83"/>
                  </a:lnTo>
                  <a:lnTo>
                    <a:pt x="41" y="75"/>
                  </a:lnTo>
                  <a:lnTo>
                    <a:pt x="41" y="75"/>
                  </a:lnTo>
                  <a:lnTo>
                    <a:pt x="51" y="81"/>
                  </a:lnTo>
                  <a:lnTo>
                    <a:pt x="65" y="83"/>
                  </a:lnTo>
                  <a:lnTo>
                    <a:pt x="79" y="83"/>
                  </a:lnTo>
                  <a:lnTo>
                    <a:pt x="90" y="83"/>
                  </a:lnTo>
                  <a:lnTo>
                    <a:pt x="104" y="79"/>
                  </a:lnTo>
                  <a:lnTo>
                    <a:pt x="116" y="75"/>
                  </a:lnTo>
                  <a:lnTo>
                    <a:pt x="128" y="69"/>
                  </a:lnTo>
                  <a:lnTo>
                    <a:pt x="136" y="61"/>
                  </a:lnTo>
                  <a:lnTo>
                    <a:pt x="136" y="61"/>
                  </a:lnTo>
                  <a:lnTo>
                    <a:pt x="126" y="66"/>
                  </a:lnTo>
                  <a:lnTo>
                    <a:pt x="114" y="72"/>
                  </a:lnTo>
                  <a:lnTo>
                    <a:pt x="90" y="83"/>
                  </a:lnTo>
                  <a:lnTo>
                    <a:pt x="77" y="88"/>
                  </a:lnTo>
                  <a:lnTo>
                    <a:pt x="65" y="89"/>
                  </a:lnTo>
                  <a:lnTo>
                    <a:pt x="59" y="88"/>
                  </a:lnTo>
                  <a:lnTo>
                    <a:pt x="53" y="86"/>
                  </a:lnTo>
                  <a:lnTo>
                    <a:pt x="47" y="85"/>
                  </a:lnTo>
                  <a:lnTo>
                    <a:pt x="41" y="82"/>
                  </a:lnTo>
                  <a:lnTo>
                    <a:pt x="41" y="82"/>
                  </a:lnTo>
                  <a:lnTo>
                    <a:pt x="31" y="73"/>
                  </a:lnTo>
                  <a:lnTo>
                    <a:pt x="29" y="70"/>
                  </a:lnTo>
                  <a:lnTo>
                    <a:pt x="29" y="69"/>
                  </a:lnTo>
                  <a:lnTo>
                    <a:pt x="31" y="67"/>
                  </a:lnTo>
                  <a:lnTo>
                    <a:pt x="33" y="67"/>
                  </a:lnTo>
                  <a:lnTo>
                    <a:pt x="41" y="67"/>
                  </a:lnTo>
                  <a:lnTo>
                    <a:pt x="65" y="72"/>
                  </a:lnTo>
                  <a:lnTo>
                    <a:pt x="82" y="76"/>
                  </a:lnTo>
                  <a:lnTo>
                    <a:pt x="82" y="76"/>
                  </a:lnTo>
                  <a:lnTo>
                    <a:pt x="90" y="66"/>
                  </a:lnTo>
                  <a:lnTo>
                    <a:pt x="94" y="61"/>
                  </a:lnTo>
                  <a:lnTo>
                    <a:pt x="96" y="55"/>
                  </a:lnTo>
                  <a:lnTo>
                    <a:pt x="96" y="55"/>
                  </a:lnTo>
                  <a:lnTo>
                    <a:pt x="84" y="57"/>
                  </a:lnTo>
                  <a:lnTo>
                    <a:pt x="75" y="58"/>
                  </a:lnTo>
                  <a:lnTo>
                    <a:pt x="65" y="55"/>
                  </a:lnTo>
                  <a:lnTo>
                    <a:pt x="55" y="52"/>
                  </a:lnTo>
                  <a:lnTo>
                    <a:pt x="47" y="48"/>
                  </a:lnTo>
                  <a:lnTo>
                    <a:pt x="39" y="42"/>
                  </a:lnTo>
                  <a:lnTo>
                    <a:pt x="25" y="29"/>
                  </a:lnTo>
                  <a:lnTo>
                    <a:pt x="25" y="29"/>
                  </a:lnTo>
                  <a:lnTo>
                    <a:pt x="35" y="39"/>
                  </a:lnTo>
                  <a:lnTo>
                    <a:pt x="45" y="48"/>
                  </a:lnTo>
                  <a:lnTo>
                    <a:pt x="55" y="52"/>
                  </a:lnTo>
                  <a:lnTo>
                    <a:pt x="67" y="54"/>
                  </a:lnTo>
                  <a:lnTo>
                    <a:pt x="77" y="52"/>
                  </a:lnTo>
                  <a:lnTo>
                    <a:pt x="84" y="48"/>
                  </a:lnTo>
                  <a:lnTo>
                    <a:pt x="92" y="39"/>
                  </a:lnTo>
                  <a:lnTo>
                    <a:pt x="96" y="27"/>
                  </a:lnTo>
                  <a:lnTo>
                    <a:pt x="96" y="27"/>
                  </a:lnTo>
                  <a:lnTo>
                    <a:pt x="90" y="32"/>
                  </a:lnTo>
                  <a:lnTo>
                    <a:pt x="84" y="34"/>
                  </a:lnTo>
                  <a:lnTo>
                    <a:pt x="71" y="42"/>
                  </a:lnTo>
                  <a:lnTo>
                    <a:pt x="71" y="42"/>
                  </a:lnTo>
                  <a:lnTo>
                    <a:pt x="65" y="34"/>
                  </a:lnTo>
                  <a:lnTo>
                    <a:pt x="61" y="26"/>
                  </a:lnTo>
                  <a:lnTo>
                    <a:pt x="55" y="8"/>
                  </a:lnTo>
                  <a:lnTo>
                    <a:pt x="55" y="8"/>
                  </a:lnTo>
                  <a:lnTo>
                    <a:pt x="51" y="17"/>
                  </a:lnTo>
                  <a:lnTo>
                    <a:pt x="51" y="26"/>
                  </a:lnTo>
                  <a:lnTo>
                    <a:pt x="55" y="34"/>
                  </a:lnTo>
                  <a:lnTo>
                    <a:pt x="61" y="42"/>
                  </a:lnTo>
                  <a:lnTo>
                    <a:pt x="61" y="42"/>
                  </a:lnTo>
                  <a:lnTo>
                    <a:pt x="69" y="32"/>
                  </a:lnTo>
                  <a:lnTo>
                    <a:pt x="73" y="21"/>
                  </a:lnTo>
                  <a:lnTo>
                    <a:pt x="81" y="0"/>
                  </a:lnTo>
                  <a:lnTo>
                    <a:pt x="81" y="0"/>
                  </a:lnTo>
                  <a:lnTo>
                    <a:pt x="82" y="11"/>
                  </a:lnTo>
                  <a:lnTo>
                    <a:pt x="84" y="20"/>
                  </a:lnTo>
                  <a:lnTo>
                    <a:pt x="84" y="4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0" name="Freeform 110"/>
            <p:cNvSpPr>
              <a:spLocks/>
            </p:cNvSpPr>
            <p:nvPr/>
          </p:nvSpPr>
          <p:spPr bwMode="auto">
            <a:xfrm>
              <a:off x="4427" y="1121"/>
              <a:ext cx="1" cy="74"/>
            </a:xfrm>
            <a:custGeom>
              <a:avLst/>
              <a:gdLst>
                <a:gd name="T0" fmla="*/ 76 h 76"/>
                <a:gd name="T1" fmla="*/ 0 h 76"/>
                <a:gd name="T2" fmla="*/ 76 h 76"/>
              </a:gdLst>
              <a:ahLst/>
              <a:cxnLst>
                <a:cxn ang="0">
                  <a:pos x="0" y="T0"/>
                </a:cxn>
                <a:cxn ang="0">
                  <a:pos x="0" y="T1"/>
                </a:cxn>
                <a:cxn ang="0">
                  <a:pos x="0" y="T2"/>
                </a:cxn>
              </a:cxnLst>
              <a:rect l="0" t="0" r="r" b="b"/>
              <a:pathLst>
                <a:path h="76">
                  <a:moveTo>
                    <a:pt x="0" y="76"/>
                  </a:moveTo>
                  <a:lnTo>
                    <a:pt x="0" y="0"/>
                  </a:lnTo>
                  <a:lnTo>
                    <a:pt x="0" y="7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Line 111"/>
            <p:cNvSpPr>
              <a:spLocks noChangeShapeType="1"/>
            </p:cNvSpPr>
            <p:nvPr/>
          </p:nvSpPr>
          <p:spPr bwMode="auto">
            <a:xfrm flipV="1">
              <a:off x="4427" y="1121"/>
              <a:ext cx="1" cy="7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Freeform 112"/>
            <p:cNvSpPr>
              <a:spLocks/>
            </p:cNvSpPr>
            <p:nvPr/>
          </p:nvSpPr>
          <p:spPr bwMode="auto">
            <a:xfrm>
              <a:off x="4385" y="1101"/>
              <a:ext cx="83" cy="82"/>
            </a:xfrm>
            <a:custGeom>
              <a:avLst/>
              <a:gdLst>
                <a:gd name="T0" fmla="*/ 49 w 83"/>
                <a:gd name="T1" fmla="*/ 75 h 84"/>
                <a:gd name="T2" fmla="*/ 65 w 83"/>
                <a:gd name="T3" fmla="*/ 71 h 84"/>
                <a:gd name="T4" fmla="*/ 79 w 83"/>
                <a:gd name="T5" fmla="*/ 65 h 84"/>
                <a:gd name="T6" fmla="*/ 57 w 83"/>
                <a:gd name="T7" fmla="*/ 68 h 84"/>
                <a:gd name="T8" fmla="*/ 26 w 83"/>
                <a:gd name="T9" fmla="*/ 72 h 84"/>
                <a:gd name="T10" fmla="*/ 8 w 83"/>
                <a:gd name="T11" fmla="*/ 68 h 84"/>
                <a:gd name="T12" fmla="*/ 2 w 83"/>
                <a:gd name="T13" fmla="*/ 60 h 84"/>
                <a:gd name="T14" fmla="*/ 16 w 83"/>
                <a:gd name="T15" fmla="*/ 63 h 84"/>
                <a:gd name="T16" fmla="*/ 30 w 83"/>
                <a:gd name="T17" fmla="*/ 68 h 84"/>
                <a:gd name="T18" fmla="*/ 38 w 83"/>
                <a:gd name="T19" fmla="*/ 69 h 84"/>
                <a:gd name="T20" fmla="*/ 57 w 83"/>
                <a:gd name="T21" fmla="*/ 66 h 84"/>
                <a:gd name="T22" fmla="*/ 83 w 83"/>
                <a:gd name="T23" fmla="*/ 57 h 84"/>
                <a:gd name="T24" fmla="*/ 73 w 83"/>
                <a:gd name="T25" fmla="*/ 56 h 84"/>
                <a:gd name="T26" fmla="*/ 42 w 83"/>
                <a:gd name="T27" fmla="*/ 60 h 84"/>
                <a:gd name="T28" fmla="*/ 20 w 83"/>
                <a:gd name="T29" fmla="*/ 62 h 84"/>
                <a:gd name="T30" fmla="*/ 0 w 83"/>
                <a:gd name="T31" fmla="*/ 52 h 84"/>
                <a:gd name="T32" fmla="*/ 18 w 83"/>
                <a:gd name="T33" fmla="*/ 54 h 84"/>
                <a:gd name="T34" fmla="*/ 55 w 83"/>
                <a:gd name="T35" fmla="*/ 59 h 84"/>
                <a:gd name="T36" fmla="*/ 75 w 83"/>
                <a:gd name="T37" fmla="*/ 57 h 84"/>
                <a:gd name="T38" fmla="*/ 79 w 83"/>
                <a:gd name="T39" fmla="*/ 53 h 84"/>
                <a:gd name="T40" fmla="*/ 65 w 83"/>
                <a:gd name="T41" fmla="*/ 54 h 84"/>
                <a:gd name="T42" fmla="*/ 34 w 83"/>
                <a:gd name="T43" fmla="*/ 57 h 84"/>
                <a:gd name="T44" fmla="*/ 24 w 83"/>
                <a:gd name="T45" fmla="*/ 53 h 84"/>
                <a:gd name="T46" fmla="*/ 22 w 83"/>
                <a:gd name="T47" fmla="*/ 47 h 84"/>
                <a:gd name="T48" fmla="*/ 22 w 83"/>
                <a:gd name="T49" fmla="*/ 43 h 84"/>
                <a:gd name="T50" fmla="*/ 36 w 83"/>
                <a:gd name="T51" fmla="*/ 47 h 84"/>
                <a:gd name="T52" fmla="*/ 51 w 83"/>
                <a:gd name="T53" fmla="*/ 47 h 84"/>
                <a:gd name="T54" fmla="*/ 65 w 83"/>
                <a:gd name="T55" fmla="*/ 43 h 84"/>
                <a:gd name="T56" fmla="*/ 77 w 83"/>
                <a:gd name="T57" fmla="*/ 35 h 84"/>
                <a:gd name="T58" fmla="*/ 63 w 83"/>
                <a:gd name="T59" fmla="*/ 41 h 84"/>
                <a:gd name="T60" fmla="*/ 44 w 83"/>
                <a:gd name="T61" fmla="*/ 49 h 84"/>
                <a:gd name="T62" fmla="*/ 30 w 83"/>
                <a:gd name="T63" fmla="*/ 49 h 84"/>
                <a:gd name="T64" fmla="*/ 24 w 83"/>
                <a:gd name="T65" fmla="*/ 46 h 84"/>
                <a:gd name="T66" fmla="*/ 16 w 83"/>
                <a:gd name="T67" fmla="*/ 38 h 84"/>
                <a:gd name="T68" fmla="*/ 24 w 83"/>
                <a:gd name="T69" fmla="*/ 38 h 84"/>
                <a:gd name="T70" fmla="*/ 46 w 83"/>
                <a:gd name="T71" fmla="*/ 43 h 84"/>
                <a:gd name="T72" fmla="*/ 53 w 83"/>
                <a:gd name="T73" fmla="*/ 31 h 84"/>
                <a:gd name="T74" fmla="*/ 48 w 83"/>
                <a:gd name="T75" fmla="*/ 32 h 84"/>
                <a:gd name="T76" fmla="*/ 36 w 83"/>
                <a:gd name="T77" fmla="*/ 32 h 84"/>
                <a:gd name="T78" fmla="*/ 22 w 83"/>
                <a:gd name="T79" fmla="*/ 23 h 84"/>
                <a:gd name="T80" fmla="*/ 14 w 83"/>
                <a:gd name="T81" fmla="*/ 16 h 84"/>
                <a:gd name="T82" fmla="*/ 26 w 83"/>
                <a:gd name="T83" fmla="*/ 26 h 84"/>
                <a:gd name="T84" fmla="*/ 38 w 83"/>
                <a:gd name="T85" fmla="*/ 31 h 84"/>
                <a:gd name="T86" fmla="*/ 48 w 83"/>
                <a:gd name="T87" fmla="*/ 26 h 84"/>
                <a:gd name="T88" fmla="*/ 53 w 83"/>
                <a:gd name="T89" fmla="*/ 16 h 84"/>
                <a:gd name="T90" fmla="*/ 48 w 83"/>
                <a:gd name="T91" fmla="*/ 20 h 84"/>
                <a:gd name="T92" fmla="*/ 40 w 83"/>
                <a:gd name="T93" fmla="*/ 23 h 84"/>
                <a:gd name="T94" fmla="*/ 34 w 83"/>
                <a:gd name="T95" fmla="*/ 14 h 84"/>
                <a:gd name="T96" fmla="*/ 30 w 83"/>
                <a:gd name="T97" fmla="*/ 4 h 84"/>
                <a:gd name="T98" fmla="*/ 30 w 83"/>
                <a:gd name="T99" fmla="*/ 14 h 84"/>
                <a:gd name="T100" fmla="*/ 34 w 83"/>
                <a:gd name="T101" fmla="*/ 23 h 84"/>
                <a:gd name="T102" fmla="*/ 42 w 83"/>
                <a:gd name="T103" fmla="*/ 13 h 84"/>
                <a:gd name="T104" fmla="*/ 46 w 83"/>
                <a:gd name="T105" fmla="*/ 0 h 84"/>
                <a:gd name="T106" fmla="*/ 48 w 83"/>
                <a:gd name="T107"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84">
                  <a:moveTo>
                    <a:pt x="42" y="84"/>
                  </a:moveTo>
                  <a:lnTo>
                    <a:pt x="49" y="75"/>
                  </a:lnTo>
                  <a:lnTo>
                    <a:pt x="49" y="75"/>
                  </a:lnTo>
                  <a:lnTo>
                    <a:pt x="65" y="71"/>
                  </a:lnTo>
                  <a:lnTo>
                    <a:pt x="73" y="68"/>
                  </a:lnTo>
                  <a:lnTo>
                    <a:pt x="79" y="65"/>
                  </a:lnTo>
                  <a:lnTo>
                    <a:pt x="79" y="65"/>
                  </a:lnTo>
                  <a:lnTo>
                    <a:pt x="57" y="68"/>
                  </a:lnTo>
                  <a:lnTo>
                    <a:pt x="38" y="72"/>
                  </a:lnTo>
                  <a:lnTo>
                    <a:pt x="26" y="72"/>
                  </a:lnTo>
                  <a:lnTo>
                    <a:pt x="18" y="71"/>
                  </a:lnTo>
                  <a:lnTo>
                    <a:pt x="8" y="68"/>
                  </a:lnTo>
                  <a:lnTo>
                    <a:pt x="2" y="60"/>
                  </a:lnTo>
                  <a:lnTo>
                    <a:pt x="2" y="60"/>
                  </a:lnTo>
                  <a:lnTo>
                    <a:pt x="8" y="60"/>
                  </a:lnTo>
                  <a:lnTo>
                    <a:pt x="16" y="63"/>
                  </a:lnTo>
                  <a:lnTo>
                    <a:pt x="24" y="66"/>
                  </a:lnTo>
                  <a:lnTo>
                    <a:pt x="30" y="68"/>
                  </a:lnTo>
                  <a:lnTo>
                    <a:pt x="30" y="68"/>
                  </a:lnTo>
                  <a:lnTo>
                    <a:pt x="38" y="69"/>
                  </a:lnTo>
                  <a:lnTo>
                    <a:pt x="44" y="69"/>
                  </a:lnTo>
                  <a:lnTo>
                    <a:pt x="57" y="66"/>
                  </a:lnTo>
                  <a:lnTo>
                    <a:pt x="71" y="63"/>
                  </a:lnTo>
                  <a:lnTo>
                    <a:pt x="83" y="57"/>
                  </a:lnTo>
                  <a:lnTo>
                    <a:pt x="83" y="57"/>
                  </a:lnTo>
                  <a:lnTo>
                    <a:pt x="73" y="56"/>
                  </a:lnTo>
                  <a:lnTo>
                    <a:pt x="63" y="57"/>
                  </a:lnTo>
                  <a:lnTo>
                    <a:pt x="42" y="60"/>
                  </a:lnTo>
                  <a:lnTo>
                    <a:pt x="32" y="62"/>
                  </a:lnTo>
                  <a:lnTo>
                    <a:pt x="20" y="62"/>
                  </a:lnTo>
                  <a:lnTo>
                    <a:pt x="10" y="59"/>
                  </a:lnTo>
                  <a:lnTo>
                    <a:pt x="0" y="52"/>
                  </a:lnTo>
                  <a:lnTo>
                    <a:pt x="0" y="52"/>
                  </a:lnTo>
                  <a:lnTo>
                    <a:pt x="18" y="54"/>
                  </a:lnTo>
                  <a:lnTo>
                    <a:pt x="44" y="57"/>
                  </a:lnTo>
                  <a:lnTo>
                    <a:pt x="55" y="59"/>
                  </a:lnTo>
                  <a:lnTo>
                    <a:pt x="65" y="59"/>
                  </a:lnTo>
                  <a:lnTo>
                    <a:pt x="75" y="57"/>
                  </a:lnTo>
                  <a:lnTo>
                    <a:pt x="79" y="53"/>
                  </a:lnTo>
                  <a:lnTo>
                    <a:pt x="79" y="53"/>
                  </a:lnTo>
                  <a:lnTo>
                    <a:pt x="73" y="53"/>
                  </a:lnTo>
                  <a:lnTo>
                    <a:pt x="65" y="54"/>
                  </a:lnTo>
                  <a:lnTo>
                    <a:pt x="44" y="56"/>
                  </a:lnTo>
                  <a:lnTo>
                    <a:pt x="34" y="57"/>
                  </a:lnTo>
                  <a:lnTo>
                    <a:pt x="26" y="54"/>
                  </a:lnTo>
                  <a:lnTo>
                    <a:pt x="24" y="53"/>
                  </a:lnTo>
                  <a:lnTo>
                    <a:pt x="22" y="50"/>
                  </a:lnTo>
                  <a:lnTo>
                    <a:pt x="22" y="47"/>
                  </a:lnTo>
                  <a:lnTo>
                    <a:pt x="22" y="43"/>
                  </a:lnTo>
                  <a:lnTo>
                    <a:pt x="22" y="43"/>
                  </a:lnTo>
                  <a:lnTo>
                    <a:pt x="30" y="46"/>
                  </a:lnTo>
                  <a:lnTo>
                    <a:pt x="36" y="47"/>
                  </a:lnTo>
                  <a:lnTo>
                    <a:pt x="44" y="47"/>
                  </a:lnTo>
                  <a:lnTo>
                    <a:pt x="51" y="47"/>
                  </a:lnTo>
                  <a:lnTo>
                    <a:pt x="59" y="46"/>
                  </a:lnTo>
                  <a:lnTo>
                    <a:pt x="65" y="43"/>
                  </a:lnTo>
                  <a:lnTo>
                    <a:pt x="71" y="38"/>
                  </a:lnTo>
                  <a:lnTo>
                    <a:pt x="77" y="35"/>
                  </a:lnTo>
                  <a:lnTo>
                    <a:pt x="77" y="35"/>
                  </a:lnTo>
                  <a:lnTo>
                    <a:pt x="63" y="41"/>
                  </a:lnTo>
                  <a:lnTo>
                    <a:pt x="49" y="47"/>
                  </a:lnTo>
                  <a:lnTo>
                    <a:pt x="44" y="49"/>
                  </a:lnTo>
                  <a:lnTo>
                    <a:pt x="36" y="50"/>
                  </a:lnTo>
                  <a:lnTo>
                    <a:pt x="30" y="49"/>
                  </a:lnTo>
                  <a:lnTo>
                    <a:pt x="24" y="46"/>
                  </a:lnTo>
                  <a:lnTo>
                    <a:pt x="24" y="46"/>
                  </a:lnTo>
                  <a:lnTo>
                    <a:pt x="18" y="41"/>
                  </a:lnTo>
                  <a:lnTo>
                    <a:pt x="16" y="38"/>
                  </a:lnTo>
                  <a:lnTo>
                    <a:pt x="18" y="38"/>
                  </a:lnTo>
                  <a:lnTo>
                    <a:pt x="24" y="38"/>
                  </a:lnTo>
                  <a:lnTo>
                    <a:pt x="46" y="43"/>
                  </a:lnTo>
                  <a:lnTo>
                    <a:pt x="46" y="43"/>
                  </a:lnTo>
                  <a:lnTo>
                    <a:pt x="51" y="37"/>
                  </a:lnTo>
                  <a:lnTo>
                    <a:pt x="53" y="31"/>
                  </a:lnTo>
                  <a:lnTo>
                    <a:pt x="53" y="31"/>
                  </a:lnTo>
                  <a:lnTo>
                    <a:pt x="48" y="32"/>
                  </a:lnTo>
                  <a:lnTo>
                    <a:pt x="42" y="32"/>
                  </a:lnTo>
                  <a:lnTo>
                    <a:pt x="36" y="32"/>
                  </a:lnTo>
                  <a:lnTo>
                    <a:pt x="32" y="29"/>
                  </a:lnTo>
                  <a:lnTo>
                    <a:pt x="22" y="23"/>
                  </a:lnTo>
                  <a:lnTo>
                    <a:pt x="14" y="16"/>
                  </a:lnTo>
                  <a:lnTo>
                    <a:pt x="14" y="16"/>
                  </a:lnTo>
                  <a:lnTo>
                    <a:pt x="20" y="22"/>
                  </a:lnTo>
                  <a:lnTo>
                    <a:pt x="26" y="26"/>
                  </a:lnTo>
                  <a:lnTo>
                    <a:pt x="32" y="29"/>
                  </a:lnTo>
                  <a:lnTo>
                    <a:pt x="38" y="31"/>
                  </a:lnTo>
                  <a:lnTo>
                    <a:pt x="44" y="29"/>
                  </a:lnTo>
                  <a:lnTo>
                    <a:pt x="48" y="26"/>
                  </a:lnTo>
                  <a:lnTo>
                    <a:pt x="51" y="22"/>
                  </a:lnTo>
                  <a:lnTo>
                    <a:pt x="53" y="16"/>
                  </a:lnTo>
                  <a:lnTo>
                    <a:pt x="53" y="16"/>
                  </a:lnTo>
                  <a:lnTo>
                    <a:pt x="48" y="20"/>
                  </a:lnTo>
                  <a:lnTo>
                    <a:pt x="40" y="23"/>
                  </a:lnTo>
                  <a:lnTo>
                    <a:pt x="40" y="23"/>
                  </a:lnTo>
                  <a:lnTo>
                    <a:pt x="36" y="19"/>
                  </a:lnTo>
                  <a:lnTo>
                    <a:pt x="34" y="14"/>
                  </a:lnTo>
                  <a:lnTo>
                    <a:pt x="30" y="4"/>
                  </a:lnTo>
                  <a:lnTo>
                    <a:pt x="30" y="4"/>
                  </a:lnTo>
                  <a:lnTo>
                    <a:pt x="30" y="10"/>
                  </a:lnTo>
                  <a:lnTo>
                    <a:pt x="30" y="14"/>
                  </a:lnTo>
                  <a:lnTo>
                    <a:pt x="32" y="20"/>
                  </a:lnTo>
                  <a:lnTo>
                    <a:pt x="34" y="23"/>
                  </a:lnTo>
                  <a:lnTo>
                    <a:pt x="34" y="23"/>
                  </a:lnTo>
                  <a:lnTo>
                    <a:pt x="42" y="13"/>
                  </a:lnTo>
                  <a:lnTo>
                    <a:pt x="46" y="0"/>
                  </a:lnTo>
                  <a:lnTo>
                    <a:pt x="46" y="0"/>
                  </a:lnTo>
                  <a:lnTo>
                    <a:pt x="48" y="11"/>
                  </a:lnTo>
                  <a:lnTo>
                    <a:pt x="48" y="23"/>
                  </a:lnTo>
                  <a:lnTo>
                    <a:pt x="42" y="8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113"/>
            <p:cNvSpPr>
              <a:spLocks/>
            </p:cNvSpPr>
            <p:nvPr/>
          </p:nvSpPr>
          <p:spPr bwMode="auto">
            <a:xfrm>
              <a:off x="4385" y="1101"/>
              <a:ext cx="83" cy="82"/>
            </a:xfrm>
            <a:custGeom>
              <a:avLst/>
              <a:gdLst>
                <a:gd name="T0" fmla="*/ 49 w 83"/>
                <a:gd name="T1" fmla="*/ 75 h 84"/>
                <a:gd name="T2" fmla="*/ 65 w 83"/>
                <a:gd name="T3" fmla="*/ 71 h 84"/>
                <a:gd name="T4" fmla="*/ 79 w 83"/>
                <a:gd name="T5" fmla="*/ 65 h 84"/>
                <a:gd name="T6" fmla="*/ 57 w 83"/>
                <a:gd name="T7" fmla="*/ 68 h 84"/>
                <a:gd name="T8" fmla="*/ 26 w 83"/>
                <a:gd name="T9" fmla="*/ 72 h 84"/>
                <a:gd name="T10" fmla="*/ 8 w 83"/>
                <a:gd name="T11" fmla="*/ 68 h 84"/>
                <a:gd name="T12" fmla="*/ 2 w 83"/>
                <a:gd name="T13" fmla="*/ 60 h 84"/>
                <a:gd name="T14" fmla="*/ 16 w 83"/>
                <a:gd name="T15" fmla="*/ 63 h 84"/>
                <a:gd name="T16" fmla="*/ 30 w 83"/>
                <a:gd name="T17" fmla="*/ 68 h 84"/>
                <a:gd name="T18" fmla="*/ 38 w 83"/>
                <a:gd name="T19" fmla="*/ 69 h 84"/>
                <a:gd name="T20" fmla="*/ 57 w 83"/>
                <a:gd name="T21" fmla="*/ 66 h 84"/>
                <a:gd name="T22" fmla="*/ 83 w 83"/>
                <a:gd name="T23" fmla="*/ 57 h 84"/>
                <a:gd name="T24" fmla="*/ 73 w 83"/>
                <a:gd name="T25" fmla="*/ 56 h 84"/>
                <a:gd name="T26" fmla="*/ 42 w 83"/>
                <a:gd name="T27" fmla="*/ 60 h 84"/>
                <a:gd name="T28" fmla="*/ 20 w 83"/>
                <a:gd name="T29" fmla="*/ 62 h 84"/>
                <a:gd name="T30" fmla="*/ 0 w 83"/>
                <a:gd name="T31" fmla="*/ 52 h 84"/>
                <a:gd name="T32" fmla="*/ 18 w 83"/>
                <a:gd name="T33" fmla="*/ 54 h 84"/>
                <a:gd name="T34" fmla="*/ 55 w 83"/>
                <a:gd name="T35" fmla="*/ 59 h 84"/>
                <a:gd name="T36" fmla="*/ 75 w 83"/>
                <a:gd name="T37" fmla="*/ 57 h 84"/>
                <a:gd name="T38" fmla="*/ 79 w 83"/>
                <a:gd name="T39" fmla="*/ 53 h 84"/>
                <a:gd name="T40" fmla="*/ 65 w 83"/>
                <a:gd name="T41" fmla="*/ 54 h 84"/>
                <a:gd name="T42" fmla="*/ 34 w 83"/>
                <a:gd name="T43" fmla="*/ 57 h 84"/>
                <a:gd name="T44" fmla="*/ 24 w 83"/>
                <a:gd name="T45" fmla="*/ 53 h 84"/>
                <a:gd name="T46" fmla="*/ 22 w 83"/>
                <a:gd name="T47" fmla="*/ 47 h 84"/>
                <a:gd name="T48" fmla="*/ 22 w 83"/>
                <a:gd name="T49" fmla="*/ 43 h 84"/>
                <a:gd name="T50" fmla="*/ 36 w 83"/>
                <a:gd name="T51" fmla="*/ 47 h 84"/>
                <a:gd name="T52" fmla="*/ 51 w 83"/>
                <a:gd name="T53" fmla="*/ 47 h 84"/>
                <a:gd name="T54" fmla="*/ 65 w 83"/>
                <a:gd name="T55" fmla="*/ 43 h 84"/>
                <a:gd name="T56" fmla="*/ 77 w 83"/>
                <a:gd name="T57" fmla="*/ 35 h 84"/>
                <a:gd name="T58" fmla="*/ 63 w 83"/>
                <a:gd name="T59" fmla="*/ 41 h 84"/>
                <a:gd name="T60" fmla="*/ 44 w 83"/>
                <a:gd name="T61" fmla="*/ 49 h 84"/>
                <a:gd name="T62" fmla="*/ 30 w 83"/>
                <a:gd name="T63" fmla="*/ 49 h 84"/>
                <a:gd name="T64" fmla="*/ 24 w 83"/>
                <a:gd name="T65" fmla="*/ 46 h 84"/>
                <a:gd name="T66" fmla="*/ 16 w 83"/>
                <a:gd name="T67" fmla="*/ 38 h 84"/>
                <a:gd name="T68" fmla="*/ 24 w 83"/>
                <a:gd name="T69" fmla="*/ 38 h 84"/>
                <a:gd name="T70" fmla="*/ 46 w 83"/>
                <a:gd name="T71" fmla="*/ 43 h 84"/>
                <a:gd name="T72" fmla="*/ 53 w 83"/>
                <a:gd name="T73" fmla="*/ 31 h 84"/>
                <a:gd name="T74" fmla="*/ 48 w 83"/>
                <a:gd name="T75" fmla="*/ 32 h 84"/>
                <a:gd name="T76" fmla="*/ 36 w 83"/>
                <a:gd name="T77" fmla="*/ 32 h 84"/>
                <a:gd name="T78" fmla="*/ 22 w 83"/>
                <a:gd name="T79" fmla="*/ 23 h 84"/>
                <a:gd name="T80" fmla="*/ 14 w 83"/>
                <a:gd name="T81" fmla="*/ 16 h 84"/>
                <a:gd name="T82" fmla="*/ 26 w 83"/>
                <a:gd name="T83" fmla="*/ 26 h 84"/>
                <a:gd name="T84" fmla="*/ 38 w 83"/>
                <a:gd name="T85" fmla="*/ 31 h 84"/>
                <a:gd name="T86" fmla="*/ 48 w 83"/>
                <a:gd name="T87" fmla="*/ 26 h 84"/>
                <a:gd name="T88" fmla="*/ 53 w 83"/>
                <a:gd name="T89" fmla="*/ 16 h 84"/>
                <a:gd name="T90" fmla="*/ 48 w 83"/>
                <a:gd name="T91" fmla="*/ 20 h 84"/>
                <a:gd name="T92" fmla="*/ 40 w 83"/>
                <a:gd name="T93" fmla="*/ 23 h 84"/>
                <a:gd name="T94" fmla="*/ 34 w 83"/>
                <a:gd name="T95" fmla="*/ 14 h 84"/>
                <a:gd name="T96" fmla="*/ 30 w 83"/>
                <a:gd name="T97" fmla="*/ 4 h 84"/>
                <a:gd name="T98" fmla="*/ 30 w 83"/>
                <a:gd name="T99" fmla="*/ 14 h 84"/>
                <a:gd name="T100" fmla="*/ 34 w 83"/>
                <a:gd name="T101" fmla="*/ 23 h 84"/>
                <a:gd name="T102" fmla="*/ 42 w 83"/>
                <a:gd name="T103" fmla="*/ 13 h 84"/>
                <a:gd name="T104" fmla="*/ 46 w 83"/>
                <a:gd name="T105" fmla="*/ 0 h 84"/>
                <a:gd name="T106" fmla="*/ 48 w 83"/>
                <a:gd name="T107"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84">
                  <a:moveTo>
                    <a:pt x="42" y="84"/>
                  </a:moveTo>
                  <a:lnTo>
                    <a:pt x="49" y="75"/>
                  </a:lnTo>
                  <a:lnTo>
                    <a:pt x="49" y="75"/>
                  </a:lnTo>
                  <a:lnTo>
                    <a:pt x="65" y="71"/>
                  </a:lnTo>
                  <a:lnTo>
                    <a:pt x="73" y="68"/>
                  </a:lnTo>
                  <a:lnTo>
                    <a:pt x="79" y="65"/>
                  </a:lnTo>
                  <a:lnTo>
                    <a:pt x="79" y="65"/>
                  </a:lnTo>
                  <a:lnTo>
                    <a:pt x="57" y="68"/>
                  </a:lnTo>
                  <a:lnTo>
                    <a:pt x="38" y="72"/>
                  </a:lnTo>
                  <a:lnTo>
                    <a:pt x="26" y="72"/>
                  </a:lnTo>
                  <a:lnTo>
                    <a:pt x="18" y="71"/>
                  </a:lnTo>
                  <a:lnTo>
                    <a:pt x="8" y="68"/>
                  </a:lnTo>
                  <a:lnTo>
                    <a:pt x="2" y="60"/>
                  </a:lnTo>
                  <a:lnTo>
                    <a:pt x="2" y="60"/>
                  </a:lnTo>
                  <a:lnTo>
                    <a:pt x="8" y="60"/>
                  </a:lnTo>
                  <a:lnTo>
                    <a:pt x="16" y="63"/>
                  </a:lnTo>
                  <a:lnTo>
                    <a:pt x="24" y="66"/>
                  </a:lnTo>
                  <a:lnTo>
                    <a:pt x="30" y="68"/>
                  </a:lnTo>
                  <a:lnTo>
                    <a:pt x="30" y="68"/>
                  </a:lnTo>
                  <a:lnTo>
                    <a:pt x="38" y="69"/>
                  </a:lnTo>
                  <a:lnTo>
                    <a:pt x="44" y="69"/>
                  </a:lnTo>
                  <a:lnTo>
                    <a:pt x="57" y="66"/>
                  </a:lnTo>
                  <a:lnTo>
                    <a:pt x="71" y="63"/>
                  </a:lnTo>
                  <a:lnTo>
                    <a:pt x="83" y="57"/>
                  </a:lnTo>
                  <a:lnTo>
                    <a:pt x="83" y="57"/>
                  </a:lnTo>
                  <a:lnTo>
                    <a:pt x="73" y="56"/>
                  </a:lnTo>
                  <a:lnTo>
                    <a:pt x="63" y="57"/>
                  </a:lnTo>
                  <a:lnTo>
                    <a:pt x="42" y="60"/>
                  </a:lnTo>
                  <a:lnTo>
                    <a:pt x="32" y="62"/>
                  </a:lnTo>
                  <a:lnTo>
                    <a:pt x="20" y="62"/>
                  </a:lnTo>
                  <a:lnTo>
                    <a:pt x="10" y="59"/>
                  </a:lnTo>
                  <a:lnTo>
                    <a:pt x="0" y="52"/>
                  </a:lnTo>
                  <a:lnTo>
                    <a:pt x="0" y="52"/>
                  </a:lnTo>
                  <a:lnTo>
                    <a:pt x="18" y="54"/>
                  </a:lnTo>
                  <a:lnTo>
                    <a:pt x="44" y="57"/>
                  </a:lnTo>
                  <a:lnTo>
                    <a:pt x="55" y="59"/>
                  </a:lnTo>
                  <a:lnTo>
                    <a:pt x="65" y="59"/>
                  </a:lnTo>
                  <a:lnTo>
                    <a:pt x="75" y="57"/>
                  </a:lnTo>
                  <a:lnTo>
                    <a:pt x="79" y="53"/>
                  </a:lnTo>
                  <a:lnTo>
                    <a:pt x="79" y="53"/>
                  </a:lnTo>
                  <a:lnTo>
                    <a:pt x="73" y="53"/>
                  </a:lnTo>
                  <a:lnTo>
                    <a:pt x="65" y="54"/>
                  </a:lnTo>
                  <a:lnTo>
                    <a:pt x="44" y="56"/>
                  </a:lnTo>
                  <a:lnTo>
                    <a:pt x="34" y="57"/>
                  </a:lnTo>
                  <a:lnTo>
                    <a:pt x="26" y="54"/>
                  </a:lnTo>
                  <a:lnTo>
                    <a:pt x="24" y="53"/>
                  </a:lnTo>
                  <a:lnTo>
                    <a:pt x="22" y="50"/>
                  </a:lnTo>
                  <a:lnTo>
                    <a:pt x="22" y="47"/>
                  </a:lnTo>
                  <a:lnTo>
                    <a:pt x="22" y="43"/>
                  </a:lnTo>
                  <a:lnTo>
                    <a:pt x="22" y="43"/>
                  </a:lnTo>
                  <a:lnTo>
                    <a:pt x="30" y="46"/>
                  </a:lnTo>
                  <a:lnTo>
                    <a:pt x="36" y="47"/>
                  </a:lnTo>
                  <a:lnTo>
                    <a:pt x="44" y="47"/>
                  </a:lnTo>
                  <a:lnTo>
                    <a:pt x="51" y="47"/>
                  </a:lnTo>
                  <a:lnTo>
                    <a:pt x="59" y="46"/>
                  </a:lnTo>
                  <a:lnTo>
                    <a:pt x="65" y="43"/>
                  </a:lnTo>
                  <a:lnTo>
                    <a:pt x="71" y="38"/>
                  </a:lnTo>
                  <a:lnTo>
                    <a:pt x="77" y="35"/>
                  </a:lnTo>
                  <a:lnTo>
                    <a:pt x="77" y="35"/>
                  </a:lnTo>
                  <a:lnTo>
                    <a:pt x="63" y="41"/>
                  </a:lnTo>
                  <a:lnTo>
                    <a:pt x="49" y="47"/>
                  </a:lnTo>
                  <a:lnTo>
                    <a:pt x="44" y="49"/>
                  </a:lnTo>
                  <a:lnTo>
                    <a:pt x="36" y="50"/>
                  </a:lnTo>
                  <a:lnTo>
                    <a:pt x="30" y="49"/>
                  </a:lnTo>
                  <a:lnTo>
                    <a:pt x="24" y="46"/>
                  </a:lnTo>
                  <a:lnTo>
                    <a:pt x="24" y="46"/>
                  </a:lnTo>
                  <a:lnTo>
                    <a:pt x="18" y="41"/>
                  </a:lnTo>
                  <a:lnTo>
                    <a:pt x="16" y="38"/>
                  </a:lnTo>
                  <a:lnTo>
                    <a:pt x="18" y="38"/>
                  </a:lnTo>
                  <a:lnTo>
                    <a:pt x="24" y="38"/>
                  </a:lnTo>
                  <a:lnTo>
                    <a:pt x="46" y="43"/>
                  </a:lnTo>
                  <a:lnTo>
                    <a:pt x="46" y="43"/>
                  </a:lnTo>
                  <a:lnTo>
                    <a:pt x="51" y="37"/>
                  </a:lnTo>
                  <a:lnTo>
                    <a:pt x="53" y="31"/>
                  </a:lnTo>
                  <a:lnTo>
                    <a:pt x="53" y="31"/>
                  </a:lnTo>
                  <a:lnTo>
                    <a:pt x="48" y="32"/>
                  </a:lnTo>
                  <a:lnTo>
                    <a:pt x="42" y="32"/>
                  </a:lnTo>
                  <a:lnTo>
                    <a:pt x="36" y="32"/>
                  </a:lnTo>
                  <a:lnTo>
                    <a:pt x="32" y="29"/>
                  </a:lnTo>
                  <a:lnTo>
                    <a:pt x="22" y="23"/>
                  </a:lnTo>
                  <a:lnTo>
                    <a:pt x="14" y="16"/>
                  </a:lnTo>
                  <a:lnTo>
                    <a:pt x="14" y="16"/>
                  </a:lnTo>
                  <a:lnTo>
                    <a:pt x="20" y="22"/>
                  </a:lnTo>
                  <a:lnTo>
                    <a:pt x="26" y="26"/>
                  </a:lnTo>
                  <a:lnTo>
                    <a:pt x="32" y="29"/>
                  </a:lnTo>
                  <a:lnTo>
                    <a:pt x="38" y="31"/>
                  </a:lnTo>
                  <a:lnTo>
                    <a:pt x="44" y="29"/>
                  </a:lnTo>
                  <a:lnTo>
                    <a:pt x="48" y="26"/>
                  </a:lnTo>
                  <a:lnTo>
                    <a:pt x="51" y="22"/>
                  </a:lnTo>
                  <a:lnTo>
                    <a:pt x="53" y="16"/>
                  </a:lnTo>
                  <a:lnTo>
                    <a:pt x="53" y="16"/>
                  </a:lnTo>
                  <a:lnTo>
                    <a:pt x="48" y="20"/>
                  </a:lnTo>
                  <a:lnTo>
                    <a:pt x="40" y="23"/>
                  </a:lnTo>
                  <a:lnTo>
                    <a:pt x="40" y="23"/>
                  </a:lnTo>
                  <a:lnTo>
                    <a:pt x="36" y="19"/>
                  </a:lnTo>
                  <a:lnTo>
                    <a:pt x="34" y="14"/>
                  </a:lnTo>
                  <a:lnTo>
                    <a:pt x="30" y="4"/>
                  </a:lnTo>
                  <a:lnTo>
                    <a:pt x="30" y="4"/>
                  </a:lnTo>
                  <a:lnTo>
                    <a:pt x="30" y="10"/>
                  </a:lnTo>
                  <a:lnTo>
                    <a:pt x="30" y="14"/>
                  </a:lnTo>
                  <a:lnTo>
                    <a:pt x="32" y="20"/>
                  </a:lnTo>
                  <a:lnTo>
                    <a:pt x="34" y="23"/>
                  </a:lnTo>
                  <a:lnTo>
                    <a:pt x="34" y="23"/>
                  </a:lnTo>
                  <a:lnTo>
                    <a:pt x="42" y="13"/>
                  </a:lnTo>
                  <a:lnTo>
                    <a:pt x="46" y="0"/>
                  </a:lnTo>
                  <a:lnTo>
                    <a:pt x="46" y="0"/>
                  </a:lnTo>
                  <a:lnTo>
                    <a:pt x="48" y="11"/>
                  </a:lnTo>
                  <a:lnTo>
                    <a:pt x="48" y="23"/>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4" name="Freeform 114"/>
            <p:cNvSpPr>
              <a:spLocks/>
            </p:cNvSpPr>
            <p:nvPr/>
          </p:nvSpPr>
          <p:spPr bwMode="auto">
            <a:xfrm>
              <a:off x="4570"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 name="Line 115"/>
            <p:cNvSpPr>
              <a:spLocks noChangeShapeType="1"/>
            </p:cNvSpPr>
            <p:nvPr/>
          </p:nvSpPr>
          <p:spPr bwMode="auto">
            <a:xfrm flipV="1">
              <a:off x="4570"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Freeform 116"/>
            <p:cNvSpPr>
              <a:spLocks/>
            </p:cNvSpPr>
            <p:nvPr/>
          </p:nvSpPr>
          <p:spPr bwMode="auto">
            <a:xfrm>
              <a:off x="4516" y="1075"/>
              <a:ext cx="107"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60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2 w 107"/>
                <a:gd name="T115" fmla="*/ 15 h 108"/>
                <a:gd name="T116" fmla="*/ 54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4" y="108"/>
                  </a:moveTo>
                  <a:lnTo>
                    <a:pt x="63" y="95"/>
                  </a:lnTo>
                  <a:lnTo>
                    <a:pt x="63" y="95"/>
                  </a:lnTo>
                  <a:lnTo>
                    <a:pt x="83" y="90"/>
                  </a:lnTo>
                  <a:lnTo>
                    <a:pt x="93" y="87"/>
                  </a:lnTo>
                  <a:lnTo>
                    <a:pt x="101" y="83"/>
                  </a:lnTo>
                  <a:lnTo>
                    <a:pt x="101" y="83"/>
                  </a:lnTo>
                  <a:lnTo>
                    <a:pt x="75" y="87"/>
                  </a:lnTo>
                  <a:lnTo>
                    <a:pt x="62"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60" y="55"/>
                  </a:lnTo>
                  <a:lnTo>
                    <a:pt x="60" y="55"/>
                  </a:lnTo>
                  <a:lnTo>
                    <a:pt x="65"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2" y="34"/>
                  </a:lnTo>
                  <a:lnTo>
                    <a:pt x="65" y="28"/>
                  </a:lnTo>
                  <a:lnTo>
                    <a:pt x="69" y="19"/>
                  </a:lnTo>
                  <a:lnTo>
                    <a:pt x="69" y="19"/>
                  </a:lnTo>
                  <a:lnTo>
                    <a:pt x="65" y="22"/>
                  </a:lnTo>
                  <a:lnTo>
                    <a:pt x="62"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2" y="15"/>
                  </a:lnTo>
                  <a:lnTo>
                    <a:pt x="62"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 name="Freeform 117"/>
            <p:cNvSpPr>
              <a:spLocks/>
            </p:cNvSpPr>
            <p:nvPr/>
          </p:nvSpPr>
          <p:spPr bwMode="auto">
            <a:xfrm>
              <a:off x="4516" y="1075"/>
              <a:ext cx="107" cy="105"/>
            </a:xfrm>
            <a:custGeom>
              <a:avLst/>
              <a:gdLst>
                <a:gd name="T0" fmla="*/ 63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5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60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5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2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4" y="108"/>
                  </a:moveTo>
                  <a:lnTo>
                    <a:pt x="63" y="95"/>
                  </a:lnTo>
                  <a:lnTo>
                    <a:pt x="63" y="95"/>
                  </a:lnTo>
                  <a:lnTo>
                    <a:pt x="83" y="90"/>
                  </a:lnTo>
                  <a:lnTo>
                    <a:pt x="93" y="87"/>
                  </a:lnTo>
                  <a:lnTo>
                    <a:pt x="101" y="83"/>
                  </a:lnTo>
                  <a:lnTo>
                    <a:pt x="101" y="83"/>
                  </a:lnTo>
                  <a:lnTo>
                    <a:pt x="75" y="87"/>
                  </a:lnTo>
                  <a:lnTo>
                    <a:pt x="62"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5" y="59"/>
                  </a:lnTo>
                  <a:lnTo>
                    <a:pt x="75" y="58"/>
                  </a:lnTo>
                  <a:lnTo>
                    <a:pt x="83" y="55"/>
                  </a:lnTo>
                  <a:lnTo>
                    <a:pt x="91" y="50"/>
                  </a:lnTo>
                  <a:lnTo>
                    <a:pt x="99" y="44"/>
                  </a:lnTo>
                  <a:lnTo>
                    <a:pt x="99" y="44"/>
                  </a:lnTo>
                  <a:lnTo>
                    <a:pt x="81" y="52"/>
                  </a:lnTo>
                  <a:lnTo>
                    <a:pt x="65" y="61"/>
                  </a:lnTo>
                  <a:lnTo>
                    <a:pt x="56" y="64"/>
                  </a:lnTo>
                  <a:lnTo>
                    <a:pt x="48" y="64"/>
                  </a:lnTo>
                  <a:lnTo>
                    <a:pt x="38" y="64"/>
                  </a:lnTo>
                  <a:lnTo>
                    <a:pt x="30" y="59"/>
                  </a:lnTo>
                  <a:lnTo>
                    <a:pt x="30" y="59"/>
                  </a:lnTo>
                  <a:lnTo>
                    <a:pt x="22" y="53"/>
                  </a:lnTo>
                  <a:lnTo>
                    <a:pt x="20" y="50"/>
                  </a:lnTo>
                  <a:lnTo>
                    <a:pt x="24" y="49"/>
                  </a:lnTo>
                  <a:lnTo>
                    <a:pt x="30" y="49"/>
                  </a:lnTo>
                  <a:lnTo>
                    <a:pt x="60" y="55"/>
                  </a:lnTo>
                  <a:lnTo>
                    <a:pt x="60" y="55"/>
                  </a:lnTo>
                  <a:lnTo>
                    <a:pt x="65"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2" y="34"/>
                  </a:lnTo>
                  <a:lnTo>
                    <a:pt x="65" y="28"/>
                  </a:lnTo>
                  <a:lnTo>
                    <a:pt x="69" y="19"/>
                  </a:lnTo>
                  <a:lnTo>
                    <a:pt x="69" y="19"/>
                  </a:lnTo>
                  <a:lnTo>
                    <a:pt x="65" y="22"/>
                  </a:lnTo>
                  <a:lnTo>
                    <a:pt x="62"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2" y="15"/>
                  </a:lnTo>
                  <a:lnTo>
                    <a:pt x="62"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8" name="Freeform 118"/>
            <p:cNvSpPr>
              <a:spLocks/>
            </p:cNvSpPr>
            <p:nvPr/>
          </p:nvSpPr>
          <p:spPr bwMode="auto">
            <a:xfrm>
              <a:off x="4713" y="1046"/>
              <a:ext cx="1" cy="149"/>
            </a:xfrm>
            <a:custGeom>
              <a:avLst/>
              <a:gdLst>
                <a:gd name="T0" fmla="*/ 153 h 153"/>
                <a:gd name="T1" fmla="*/ 0 h 153"/>
                <a:gd name="T2" fmla="*/ 153 h 153"/>
              </a:gdLst>
              <a:ahLst/>
              <a:cxnLst>
                <a:cxn ang="0">
                  <a:pos x="0" y="T0"/>
                </a:cxn>
                <a:cxn ang="0">
                  <a:pos x="0" y="T1"/>
                </a:cxn>
                <a:cxn ang="0">
                  <a:pos x="0" y="T2"/>
                </a:cxn>
              </a:cxnLst>
              <a:rect l="0" t="0" r="r" b="b"/>
              <a:pathLst>
                <a:path h="153">
                  <a:moveTo>
                    <a:pt x="0" y="153"/>
                  </a:moveTo>
                  <a:lnTo>
                    <a:pt x="0" y="0"/>
                  </a:lnTo>
                  <a:lnTo>
                    <a:pt x="0"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Line 119"/>
            <p:cNvSpPr>
              <a:spLocks noChangeShapeType="1"/>
            </p:cNvSpPr>
            <p:nvPr/>
          </p:nvSpPr>
          <p:spPr bwMode="auto">
            <a:xfrm flipV="1">
              <a:off x="4713" y="1046"/>
              <a:ext cx="1" cy="149"/>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Freeform 120"/>
            <p:cNvSpPr>
              <a:spLocks/>
            </p:cNvSpPr>
            <p:nvPr/>
          </p:nvSpPr>
          <p:spPr bwMode="auto">
            <a:xfrm>
              <a:off x="4643" y="1007"/>
              <a:ext cx="139" cy="164"/>
            </a:xfrm>
            <a:custGeom>
              <a:avLst/>
              <a:gdLst>
                <a:gd name="T0" fmla="*/ 80 w 138"/>
                <a:gd name="T1" fmla="*/ 150 h 169"/>
                <a:gd name="T2" fmla="*/ 126 w 138"/>
                <a:gd name="T3" fmla="*/ 134 h 169"/>
                <a:gd name="T4" fmla="*/ 112 w 138"/>
                <a:gd name="T5" fmla="*/ 132 h 169"/>
                <a:gd name="T6" fmla="*/ 61 w 138"/>
                <a:gd name="T7" fmla="*/ 146 h 169"/>
                <a:gd name="T8" fmla="*/ 27 w 138"/>
                <a:gd name="T9" fmla="*/ 143 h 169"/>
                <a:gd name="T10" fmla="*/ 8 w 138"/>
                <a:gd name="T11" fmla="*/ 128 h 169"/>
                <a:gd name="T12" fmla="*/ 8 w 138"/>
                <a:gd name="T13" fmla="*/ 120 h 169"/>
                <a:gd name="T14" fmla="*/ 37 w 138"/>
                <a:gd name="T15" fmla="*/ 132 h 169"/>
                <a:gd name="T16" fmla="*/ 61 w 138"/>
                <a:gd name="T17" fmla="*/ 138 h 169"/>
                <a:gd name="T18" fmla="*/ 96 w 138"/>
                <a:gd name="T19" fmla="*/ 134 h 169"/>
                <a:gd name="T20" fmla="*/ 138 w 138"/>
                <a:gd name="T21" fmla="*/ 116 h 169"/>
                <a:gd name="T22" fmla="*/ 104 w 138"/>
                <a:gd name="T23" fmla="*/ 114 h 169"/>
                <a:gd name="T24" fmla="*/ 43 w 138"/>
                <a:gd name="T25" fmla="*/ 123 h 169"/>
                <a:gd name="T26" fmla="*/ 15 w 138"/>
                <a:gd name="T27" fmla="*/ 117 h 169"/>
                <a:gd name="T28" fmla="*/ 0 w 138"/>
                <a:gd name="T29" fmla="*/ 104 h 169"/>
                <a:gd name="T30" fmla="*/ 90 w 138"/>
                <a:gd name="T31" fmla="*/ 117 h 169"/>
                <a:gd name="T32" fmla="*/ 122 w 138"/>
                <a:gd name="T33" fmla="*/ 114 h 169"/>
                <a:gd name="T34" fmla="*/ 130 w 138"/>
                <a:gd name="T35" fmla="*/ 107 h 169"/>
                <a:gd name="T36" fmla="*/ 106 w 138"/>
                <a:gd name="T37" fmla="*/ 108 h 169"/>
                <a:gd name="T38" fmla="*/ 55 w 138"/>
                <a:gd name="T39" fmla="*/ 114 h 169"/>
                <a:gd name="T40" fmla="*/ 39 w 138"/>
                <a:gd name="T41" fmla="*/ 107 h 169"/>
                <a:gd name="T42" fmla="*/ 37 w 138"/>
                <a:gd name="T43" fmla="*/ 85 h 169"/>
                <a:gd name="T44" fmla="*/ 59 w 138"/>
                <a:gd name="T45" fmla="*/ 94 h 169"/>
                <a:gd name="T46" fmla="*/ 96 w 138"/>
                <a:gd name="T47" fmla="*/ 91 h 169"/>
                <a:gd name="T48" fmla="*/ 126 w 138"/>
                <a:gd name="T49" fmla="*/ 70 h 169"/>
                <a:gd name="T50" fmla="*/ 104 w 138"/>
                <a:gd name="T51" fmla="*/ 82 h 169"/>
                <a:gd name="T52" fmla="*/ 61 w 138"/>
                <a:gd name="T53" fmla="*/ 101 h 169"/>
                <a:gd name="T54" fmla="*/ 43 w 138"/>
                <a:gd name="T55" fmla="*/ 97 h 169"/>
                <a:gd name="T56" fmla="*/ 27 w 138"/>
                <a:gd name="T57" fmla="*/ 83 h 169"/>
                <a:gd name="T58" fmla="*/ 27 w 138"/>
                <a:gd name="T59" fmla="*/ 77 h 169"/>
                <a:gd name="T60" fmla="*/ 59 w 138"/>
                <a:gd name="T61" fmla="*/ 82 h 169"/>
                <a:gd name="T62" fmla="*/ 84 w 138"/>
                <a:gd name="T63" fmla="*/ 74 h 169"/>
                <a:gd name="T64" fmla="*/ 88 w 138"/>
                <a:gd name="T65" fmla="*/ 62 h 169"/>
                <a:gd name="T66" fmla="*/ 59 w 138"/>
                <a:gd name="T67" fmla="*/ 64 h 169"/>
                <a:gd name="T68" fmla="*/ 35 w 138"/>
                <a:gd name="T69" fmla="*/ 48 h 169"/>
                <a:gd name="T70" fmla="*/ 31 w 138"/>
                <a:gd name="T71" fmla="*/ 45 h 169"/>
                <a:gd name="T72" fmla="*/ 61 w 138"/>
                <a:gd name="T73" fmla="*/ 61 h 169"/>
                <a:gd name="T74" fmla="*/ 75 w 138"/>
                <a:gd name="T75" fmla="*/ 56 h 169"/>
                <a:gd name="T76" fmla="*/ 88 w 138"/>
                <a:gd name="T77" fmla="*/ 30 h 169"/>
                <a:gd name="T78" fmla="*/ 79 w 138"/>
                <a:gd name="T79" fmla="*/ 40 h 169"/>
                <a:gd name="T80" fmla="*/ 59 w 138"/>
                <a:gd name="T81" fmla="*/ 39 h 169"/>
                <a:gd name="T82" fmla="*/ 51 w 138"/>
                <a:gd name="T83" fmla="*/ 9 h 169"/>
                <a:gd name="T84" fmla="*/ 51 w 138"/>
                <a:gd name="T85" fmla="*/ 40 h 169"/>
                <a:gd name="T86" fmla="*/ 63 w 138"/>
                <a:gd name="T87" fmla="*/ 37 h 169"/>
                <a:gd name="T88" fmla="*/ 75 w 138"/>
                <a:gd name="T89" fmla="*/ 0 h 169"/>
                <a:gd name="T90" fmla="*/ 69 w 138"/>
                <a:gd name="T9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169">
                  <a:moveTo>
                    <a:pt x="69" y="169"/>
                  </a:moveTo>
                  <a:lnTo>
                    <a:pt x="80" y="150"/>
                  </a:lnTo>
                  <a:lnTo>
                    <a:pt x="80" y="150"/>
                  </a:lnTo>
                  <a:lnTo>
                    <a:pt x="108" y="143"/>
                  </a:lnTo>
                  <a:lnTo>
                    <a:pt x="120" y="137"/>
                  </a:lnTo>
                  <a:lnTo>
                    <a:pt x="126" y="134"/>
                  </a:lnTo>
                  <a:lnTo>
                    <a:pt x="130" y="129"/>
                  </a:lnTo>
                  <a:lnTo>
                    <a:pt x="130" y="129"/>
                  </a:lnTo>
                  <a:lnTo>
                    <a:pt x="112" y="132"/>
                  </a:lnTo>
                  <a:lnTo>
                    <a:pt x="96" y="137"/>
                  </a:lnTo>
                  <a:lnTo>
                    <a:pt x="79" y="143"/>
                  </a:lnTo>
                  <a:lnTo>
                    <a:pt x="61" y="146"/>
                  </a:lnTo>
                  <a:lnTo>
                    <a:pt x="43" y="146"/>
                  </a:lnTo>
                  <a:lnTo>
                    <a:pt x="35" y="146"/>
                  </a:lnTo>
                  <a:lnTo>
                    <a:pt x="27" y="143"/>
                  </a:lnTo>
                  <a:lnTo>
                    <a:pt x="19" y="140"/>
                  </a:lnTo>
                  <a:lnTo>
                    <a:pt x="13" y="135"/>
                  </a:lnTo>
                  <a:lnTo>
                    <a:pt x="8" y="128"/>
                  </a:lnTo>
                  <a:lnTo>
                    <a:pt x="2" y="120"/>
                  </a:lnTo>
                  <a:lnTo>
                    <a:pt x="2" y="120"/>
                  </a:lnTo>
                  <a:lnTo>
                    <a:pt x="8" y="120"/>
                  </a:lnTo>
                  <a:lnTo>
                    <a:pt x="13" y="120"/>
                  </a:lnTo>
                  <a:lnTo>
                    <a:pt x="25" y="126"/>
                  </a:lnTo>
                  <a:lnTo>
                    <a:pt x="37" y="132"/>
                  </a:lnTo>
                  <a:lnTo>
                    <a:pt x="49" y="137"/>
                  </a:lnTo>
                  <a:lnTo>
                    <a:pt x="49" y="137"/>
                  </a:lnTo>
                  <a:lnTo>
                    <a:pt x="61" y="138"/>
                  </a:lnTo>
                  <a:lnTo>
                    <a:pt x="73" y="138"/>
                  </a:lnTo>
                  <a:lnTo>
                    <a:pt x="84" y="137"/>
                  </a:lnTo>
                  <a:lnTo>
                    <a:pt x="96" y="134"/>
                  </a:lnTo>
                  <a:lnTo>
                    <a:pt x="118" y="126"/>
                  </a:lnTo>
                  <a:lnTo>
                    <a:pt x="138" y="116"/>
                  </a:lnTo>
                  <a:lnTo>
                    <a:pt x="138" y="116"/>
                  </a:lnTo>
                  <a:lnTo>
                    <a:pt x="130" y="114"/>
                  </a:lnTo>
                  <a:lnTo>
                    <a:pt x="122" y="113"/>
                  </a:lnTo>
                  <a:lnTo>
                    <a:pt x="104" y="114"/>
                  </a:lnTo>
                  <a:lnTo>
                    <a:pt x="69" y="122"/>
                  </a:lnTo>
                  <a:lnTo>
                    <a:pt x="51" y="123"/>
                  </a:lnTo>
                  <a:lnTo>
                    <a:pt x="43" y="123"/>
                  </a:lnTo>
                  <a:lnTo>
                    <a:pt x="33" y="123"/>
                  </a:lnTo>
                  <a:lnTo>
                    <a:pt x="25" y="120"/>
                  </a:lnTo>
                  <a:lnTo>
                    <a:pt x="15" y="117"/>
                  </a:lnTo>
                  <a:lnTo>
                    <a:pt x="8" y="111"/>
                  </a:lnTo>
                  <a:lnTo>
                    <a:pt x="0" y="104"/>
                  </a:lnTo>
                  <a:lnTo>
                    <a:pt x="0" y="104"/>
                  </a:lnTo>
                  <a:lnTo>
                    <a:pt x="29" y="110"/>
                  </a:lnTo>
                  <a:lnTo>
                    <a:pt x="71" y="116"/>
                  </a:lnTo>
                  <a:lnTo>
                    <a:pt x="90" y="117"/>
                  </a:lnTo>
                  <a:lnTo>
                    <a:pt x="108" y="117"/>
                  </a:lnTo>
                  <a:lnTo>
                    <a:pt x="116" y="116"/>
                  </a:lnTo>
                  <a:lnTo>
                    <a:pt x="122" y="114"/>
                  </a:lnTo>
                  <a:lnTo>
                    <a:pt x="128" y="111"/>
                  </a:lnTo>
                  <a:lnTo>
                    <a:pt x="130" y="107"/>
                  </a:lnTo>
                  <a:lnTo>
                    <a:pt x="130" y="107"/>
                  </a:lnTo>
                  <a:lnTo>
                    <a:pt x="126" y="107"/>
                  </a:lnTo>
                  <a:lnTo>
                    <a:pt x="120" y="105"/>
                  </a:lnTo>
                  <a:lnTo>
                    <a:pt x="106" y="108"/>
                  </a:lnTo>
                  <a:lnTo>
                    <a:pt x="90" y="111"/>
                  </a:lnTo>
                  <a:lnTo>
                    <a:pt x="73" y="113"/>
                  </a:lnTo>
                  <a:lnTo>
                    <a:pt x="55" y="114"/>
                  </a:lnTo>
                  <a:lnTo>
                    <a:pt x="49" y="113"/>
                  </a:lnTo>
                  <a:lnTo>
                    <a:pt x="43" y="110"/>
                  </a:lnTo>
                  <a:lnTo>
                    <a:pt x="39" y="107"/>
                  </a:lnTo>
                  <a:lnTo>
                    <a:pt x="35" y="101"/>
                  </a:lnTo>
                  <a:lnTo>
                    <a:pt x="35" y="94"/>
                  </a:lnTo>
                  <a:lnTo>
                    <a:pt x="37" y="85"/>
                  </a:lnTo>
                  <a:lnTo>
                    <a:pt x="37" y="85"/>
                  </a:lnTo>
                  <a:lnTo>
                    <a:pt x="47" y="91"/>
                  </a:lnTo>
                  <a:lnTo>
                    <a:pt x="59" y="94"/>
                  </a:lnTo>
                  <a:lnTo>
                    <a:pt x="71" y="95"/>
                  </a:lnTo>
                  <a:lnTo>
                    <a:pt x="84" y="94"/>
                  </a:lnTo>
                  <a:lnTo>
                    <a:pt x="96" y="91"/>
                  </a:lnTo>
                  <a:lnTo>
                    <a:pt x="108" y="85"/>
                  </a:lnTo>
                  <a:lnTo>
                    <a:pt x="118" y="79"/>
                  </a:lnTo>
                  <a:lnTo>
                    <a:pt x="126" y="70"/>
                  </a:lnTo>
                  <a:lnTo>
                    <a:pt x="126" y="70"/>
                  </a:lnTo>
                  <a:lnTo>
                    <a:pt x="116" y="74"/>
                  </a:lnTo>
                  <a:lnTo>
                    <a:pt x="104" y="82"/>
                  </a:lnTo>
                  <a:lnTo>
                    <a:pt x="82" y="94"/>
                  </a:lnTo>
                  <a:lnTo>
                    <a:pt x="71" y="98"/>
                  </a:lnTo>
                  <a:lnTo>
                    <a:pt x="61" y="101"/>
                  </a:lnTo>
                  <a:lnTo>
                    <a:pt x="55" y="100"/>
                  </a:lnTo>
                  <a:lnTo>
                    <a:pt x="49" y="98"/>
                  </a:lnTo>
                  <a:lnTo>
                    <a:pt x="43" y="97"/>
                  </a:lnTo>
                  <a:lnTo>
                    <a:pt x="37" y="92"/>
                  </a:lnTo>
                  <a:lnTo>
                    <a:pt x="37" y="92"/>
                  </a:lnTo>
                  <a:lnTo>
                    <a:pt x="27" y="83"/>
                  </a:lnTo>
                  <a:lnTo>
                    <a:pt x="25" y="80"/>
                  </a:lnTo>
                  <a:lnTo>
                    <a:pt x="25" y="77"/>
                  </a:lnTo>
                  <a:lnTo>
                    <a:pt x="27" y="77"/>
                  </a:lnTo>
                  <a:lnTo>
                    <a:pt x="29" y="76"/>
                  </a:lnTo>
                  <a:lnTo>
                    <a:pt x="37" y="77"/>
                  </a:lnTo>
                  <a:lnTo>
                    <a:pt x="59" y="82"/>
                  </a:lnTo>
                  <a:lnTo>
                    <a:pt x="75" y="86"/>
                  </a:lnTo>
                  <a:lnTo>
                    <a:pt x="75" y="86"/>
                  </a:lnTo>
                  <a:lnTo>
                    <a:pt x="84" y="74"/>
                  </a:lnTo>
                  <a:lnTo>
                    <a:pt x="86" y="68"/>
                  </a:lnTo>
                  <a:lnTo>
                    <a:pt x="88" y="62"/>
                  </a:lnTo>
                  <a:lnTo>
                    <a:pt x="88" y="62"/>
                  </a:lnTo>
                  <a:lnTo>
                    <a:pt x="79" y="65"/>
                  </a:lnTo>
                  <a:lnTo>
                    <a:pt x="69" y="65"/>
                  </a:lnTo>
                  <a:lnTo>
                    <a:pt x="59" y="64"/>
                  </a:lnTo>
                  <a:lnTo>
                    <a:pt x="51" y="59"/>
                  </a:lnTo>
                  <a:lnTo>
                    <a:pt x="43" y="54"/>
                  </a:lnTo>
                  <a:lnTo>
                    <a:pt x="35" y="48"/>
                  </a:lnTo>
                  <a:lnTo>
                    <a:pt x="23" y="31"/>
                  </a:lnTo>
                  <a:lnTo>
                    <a:pt x="23" y="31"/>
                  </a:lnTo>
                  <a:lnTo>
                    <a:pt x="31" y="45"/>
                  </a:lnTo>
                  <a:lnTo>
                    <a:pt x="41" y="54"/>
                  </a:lnTo>
                  <a:lnTo>
                    <a:pt x="51" y="59"/>
                  </a:lnTo>
                  <a:lnTo>
                    <a:pt x="61" y="61"/>
                  </a:lnTo>
                  <a:lnTo>
                    <a:pt x="67" y="61"/>
                  </a:lnTo>
                  <a:lnTo>
                    <a:pt x="71" y="59"/>
                  </a:lnTo>
                  <a:lnTo>
                    <a:pt x="75" y="56"/>
                  </a:lnTo>
                  <a:lnTo>
                    <a:pt x="79" y="54"/>
                  </a:lnTo>
                  <a:lnTo>
                    <a:pt x="84" y="45"/>
                  </a:lnTo>
                  <a:lnTo>
                    <a:pt x="88" y="30"/>
                  </a:lnTo>
                  <a:lnTo>
                    <a:pt x="88" y="30"/>
                  </a:lnTo>
                  <a:lnTo>
                    <a:pt x="84" y="36"/>
                  </a:lnTo>
                  <a:lnTo>
                    <a:pt x="79" y="40"/>
                  </a:lnTo>
                  <a:lnTo>
                    <a:pt x="65" y="48"/>
                  </a:lnTo>
                  <a:lnTo>
                    <a:pt x="65" y="48"/>
                  </a:lnTo>
                  <a:lnTo>
                    <a:pt x="59" y="39"/>
                  </a:lnTo>
                  <a:lnTo>
                    <a:pt x="55" y="28"/>
                  </a:lnTo>
                  <a:lnTo>
                    <a:pt x="51" y="9"/>
                  </a:lnTo>
                  <a:lnTo>
                    <a:pt x="51" y="9"/>
                  </a:lnTo>
                  <a:lnTo>
                    <a:pt x="47" y="19"/>
                  </a:lnTo>
                  <a:lnTo>
                    <a:pt x="47" y="30"/>
                  </a:lnTo>
                  <a:lnTo>
                    <a:pt x="51" y="40"/>
                  </a:lnTo>
                  <a:lnTo>
                    <a:pt x="57" y="48"/>
                  </a:lnTo>
                  <a:lnTo>
                    <a:pt x="57" y="48"/>
                  </a:lnTo>
                  <a:lnTo>
                    <a:pt x="63" y="37"/>
                  </a:lnTo>
                  <a:lnTo>
                    <a:pt x="67" y="25"/>
                  </a:lnTo>
                  <a:lnTo>
                    <a:pt x="75" y="0"/>
                  </a:lnTo>
                  <a:lnTo>
                    <a:pt x="75" y="0"/>
                  </a:lnTo>
                  <a:lnTo>
                    <a:pt x="79" y="22"/>
                  </a:lnTo>
                  <a:lnTo>
                    <a:pt x="79" y="46"/>
                  </a:lnTo>
                  <a:lnTo>
                    <a:pt x="69" y="169"/>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1" name="Freeform 121"/>
            <p:cNvSpPr>
              <a:spLocks/>
            </p:cNvSpPr>
            <p:nvPr/>
          </p:nvSpPr>
          <p:spPr bwMode="auto">
            <a:xfrm>
              <a:off x="4643" y="1007"/>
              <a:ext cx="139" cy="164"/>
            </a:xfrm>
            <a:custGeom>
              <a:avLst/>
              <a:gdLst>
                <a:gd name="T0" fmla="*/ 80 w 138"/>
                <a:gd name="T1" fmla="*/ 150 h 169"/>
                <a:gd name="T2" fmla="*/ 126 w 138"/>
                <a:gd name="T3" fmla="*/ 134 h 169"/>
                <a:gd name="T4" fmla="*/ 112 w 138"/>
                <a:gd name="T5" fmla="*/ 132 h 169"/>
                <a:gd name="T6" fmla="*/ 61 w 138"/>
                <a:gd name="T7" fmla="*/ 146 h 169"/>
                <a:gd name="T8" fmla="*/ 27 w 138"/>
                <a:gd name="T9" fmla="*/ 143 h 169"/>
                <a:gd name="T10" fmla="*/ 8 w 138"/>
                <a:gd name="T11" fmla="*/ 128 h 169"/>
                <a:gd name="T12" fmla="*/ 8 w 138"/>
                <a:gd name="T13" fmla="*/ 120 h 169"/>
                <a:gd name="T14" fmla="*/ 37 w 138"/>
                <a:gd name="T15" fmla="*/ 132 h 169"/>
                <a:gd name="T16" fmla="*/ 61 w 138"/>
                <a:gd name="T17" fmla="*/ 138 h 169"/>
                <a:gd name="T18" fmla="*/ 96 w 138"/>
                <a:gd name="T19" fmla="*/ 134 h 169"/>
                <a:gd name="T20" fmla="*/ 138 w 138"/>
                <a:gd name="T21" fmla="*/ 116 h 169"/>
                <a:gd name="T22" fmla="*/ 104 w 138"/>
                <a:gd name="T23" fmla="*/ 114 h 169"/>
                <a:gd name="T24" fmla="*/ 43 w 138"/>
                <a:gd name="T25" fmla="*/ 123 h 169"/>
                <a:gd name="T26" fmla="*/ 15 w 138"/>
                <a:gd name="T27" fmla="*/ 117 h 169"/>
                <a:gd name="T28" fmla="*/ 0 w 138"/>
                <a:gd name="T29" fmla="*/ 104 h 169"/>
                <a:gd name="T30" fmla="*/ 90 w 138"/>
                <a:gd name="T31" fmla="*/ 117 h 169"/>
                <a:gd name="T32" fmla="*/ 122 w 138"/>
                <a:gd name="T33" fmla="*/ 114 h 169"/>
                <a:gd name="T34" fmla="*/ 130 w 138"/>
                <a:gd name="T35" fmla="*/ 107 h 169"/>
                <a:gd name="T36" fmla="*/ 106 w 138"/>
                <a:gd name="T37" fmla="*/ 108 h 169"/>
                <a:gd name="T38" fmla="*/ 55 w 138"/>
                <a:gd name="T39" fmla="*/ 114 h 169"/>
                <a:gd name="T40" fmla="*/ 39 w 138"/>
                <a:gd name="T41" fmla="*/ 107 h 169"/>
                <a:gd name="T42" fmla="*/ 37 w 138"/>
                <a:gd name="T43" fmla="*/ 85 h 169"/>
                <a:gd name="T44" fmla="*/ 59 w 138"/>
                <a:gd name="T45" fmla="*/ 94 h 169"/>
                <a:gd name="T46" fmla="*/ 96 w 138"/>
                <a:gd name="T47" fmla="*/ 91 h 169"/>
                <a:gd name="T48" fmla="*/ 126 w 138"/>
                <a:gd name="T49" fmla="*/ 70 h 169"/>
                <a:gd name="T50" fmla="*/ 104 w 138"/>
                <a:gd name="T51" fmla="*/ 82 h 169"/>
                <a:gd name="T52" fmla="*/ 61 w 138"/>
                <a:gd name="T53" fmla="*/ 101 h 169"/>
                <a:gd name="T54" fmla="*/ 43 w 138"/>
                <a:gd name="T55" fmla="*/ 97 h 169"/>
                <a:gd name="T56" fmla="*/ 27 w 138"/>
                <a:gd name="T57" fmla="*/ 83 h 169"/>
                <a:gd name="T58" fmla="*/ 27 w 138"/>
                <a:gd name="T59" fmla="*/ 77 h 169"/>
                <a:gd name="T60" fmla="*/ 59 w 138"/>
                <a:gd name="T61" fmla="*/ 82 h 169"/>
                <a:gd name="T62" fmla="*/ 84 w 138"/>
                <a:gd name="T63" fmla="*/ 74 h 169"/>
                <a:gd name="T64" fmla="*/ 88 w 138"/>
                <a:gd name="T65" fmla="*/ 62 h 169"/>
                <a:gd name="T66" fmla="*/ 59 w 138"/>
                <a:gd name="T67" fmla="*/ 64 h 169"/>
                <a:gd name="T68" fmla="*/ 35 w 138"/>
                <a:gd name="T69" fmla="*/ 48 h 169"/>
                <a:gd name="T70" fmla="*/ 31 w 138"/>
                <a:gd name="T71" fmla="*/ 45 h 169"/>
                <a:gd name="T72" fmla="*/ 61 w 138"/>
                <a:gd name="T73" fmla="*/ 61 h 169"/>
                <a:gd name="T74" fmla="*/ 75 w 138"/>
                <a:gd name="T75" fmla="*/ 56 h 169"/>
                <a:gd name="T76" fmla="*/ 88 w 138"/>
                <a:gd name="T77" fmla="*/ 30 h 169"/>
                <a:gd name="T78" fmla="*/ 79 w 138"/>
                <a:gd name="T79" fmla="*/ 40 h 169"/>
                <a:gd name="T80" fmla="*/ 59 w 138"/>
                <a:gd name="T81" fmla="*/ 39 h 169"/>
                <a:gd name="T82" fmla="*/ 51 w 138"/>
                <a:gd name="T83" fmla="*/ 9 h 169"/>
                <a:gd name="T84" fmla="*/ 51 w 138"/>
                <a:gd name="T85" fmla="*/ 40 h 169"/>
                <a:gd name="T86" fmla="*/ 63 w 138"/>
                <a:gd name="T87" fmla="*/ 37 h 169"/>
                <a:gd name="T88" fmla="*/ 75 w 138"/>
                <a:gd name="T8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8" h="169">
                  <a:moveTo>
                    <a:pt x="69" y="169"/>
                  </a:moveTo>
                  <a:lnTo>
                    <a:pt x="80" y="150"/>
                  </a:lnTo>
                  <a:lnTo>
                    <a:pt x="80" y="150"/>
                  </a:lnTo>
                  <a:lnTo>
                    <a:pt x="108" y="143"/>
                  </a:lnTo>
                  <a:lnTo>
                    <a:pt x="120" y="137"/>
                  </a:lnTo>
                  <a:lnTo>
                    <a:pt x="126" y="134"/>
                  </a:lnTo>
                  <a:lnTo>
                    <a:pt x="130" y="129"/>
                  </a:lnTo>
                  <a:lnTo>
                    <a:pt x="130" y="129"/>
                  </a:lnTo>
                  <a:lnTo>
                    <a:pt x="112" y="132"/>
                  </a:lnTo>
                  <a:lnTo>
                    <a:pt x="96" y="137"/>
                  </a:lnTo>
                  <a:lnTo>
                    <a:pt x="79" y="143"/>
                  </a:lnTo>
                  <a:lnTo>
                    <a:pt x="61" y="146"/>
                  </a:lnTo>
                  <a:lnTo>
                    <a:pt x="43" y="146"/>
                  </a:lnTo>
                  <a:lnTo>
                    <a:pt x="35" y="146"/>
                  </a:lnTo>
                  <a:lnTo>
                    <a:pt x="27" y="143"/>
                  </a:lnTo>
                  <a:lnTo>
                    <a:pt x="19" y="140"/>
                  </a:lnTo>
                  <a:lnTo>
                    <a:pt x="13" y="135"/>
                  </a:lnTo>
                  <a:lnTo>
                    <a:pt x="8" y="128"/>
                  </a:lnTo>
                  <a:lnTo>
                    <a:pt x="2" y="120"/>
                  </a:lnTo>
                  <a:lnTo>
                    <a:pt x="2" y="120"/>
                  </a:lnTo>
                  <a:lnTo>
                    <a:pt x="8" y="120"/>
                  </a:lnTo>
                  <a:lnTo>
                    <a:pt x="13" y="120"/>
                  </a:lnTo>
                  <a:lnTo>
                    <a:pt x="25" y="126"/>
                  </a:lnTo>
                  <a:lnTo>
                    <a:pt x="37" y="132"/>
                  </a:lnTo>
                  <a:lnTo>
                    <a:pt x="49" y="137"/>
                  </a:lnTo>
                  <a:lnTo>
                    <a:pt x="49" y="137"/>
                  </a:lnTo>
                  <a:lnTo>
                    <a:pt x="61" y="138"/>
                  </a:lnTo>
                  <a:lnTo>
                    <a:pt x="73" y="138"/>
                  </a:lnTo>
                  <a:lnTo>
                    <a:pt x="84" y="137"/>
                  </a:lnTo>
                  <a:lnTo>
                    <a:pt x="96" y="134"/>
                  </a:lnTo>
                  <a:lnTo>
                    <a:pt x="118" y="126"/>
                  </a:lnTo>
                  <a:lnTo>
                    <a:pt x="138" y="116"/>
                  </a:lnTo>
                  <a:lnTo>
                    <a:pt x="138" y="116"/>
                  </a:lnTo>
                  <a:lnTo>
                    <a:pt x="130" y="114"/>
                  </a:lnTo>
                  <a:lnTo>
                    <a:pt x="122" y="113"/>
                  </a:lnTo>
                  <a:lnTo>
                    <a:pt x="104" y="114"/>
                  </a:lnTo>
                  <a:lnTo>
                    <a:pt x="69" y="122"/>
                  </a:lnTo>
                  <a:lnTo>
                    <a:pt x="51" y="123"/>
                  </a:lnTo>
                  <a:lnTo>
                    <a:pt x="43" y="123"/>
                  </a:lnTo>
                  <a:lnTo>
                    <a:pt x="33" y="123"/>
                  </a:lnTo>
                  <a:lnTo>
                    <a:pt x="25" y="120"/>
                  </a:lnTo>
                  <a:lnTo>
                    <a:pt x="15" y="117"/>
                  </a:lnTo>
                  <a:lnTo>
                    <a:pt x="8" y="111"/>
                  </a:lnTo>
                  <a:lnTo>
                    <a:pt x="0" y="104"/>
                  </a:lnTo>
                  <a:lnTo>
                    <a:pt x="0" y="104"/>
                  </a:lnTo>
                  <a:lnTo>
                    <a:pt x="29" y="110"/>
                  </a:lnTo>
                  <a:lnTo>
                    <a:pt x="71" y="116"/>
                  </a:lnTo>
                  <a:lnTo>
                    <a:pt x="90" y="117"/>
                  </a:lnTo>
                  <a:lnTo>
                    <a:pt x="108" y="117"/>
                  </a:lnTo>
                  <a:lnTo>
                    <a:pt x="116" y="116"/>
                  </a:lnTo>
                  <a:lnTo>
                    <a:pt x="122" y="114"/>
                  </a:lnTo>
                  <a:lnTo>
                    <a:pt x="128" y="111"/>
                  </a:lnTo>
                  <a:lnTo>
                    <a:pt x="130" y="107"/>
                  </a:lnTo>
                  <a:lnTo>
                    <a:pt x="130" y="107"/>
                  </a:lnTo>
                  <a:lnTo>
                    <a:pt x="126" y="107"/>
                  </a:lnTo>
                  <a:lnTo>
                    <a:pt x="120" y="105"/>
                  </a:lnTo>
                  <a:lnTo>
                    <a:pt x="106" y="108"/>
                  </a:lnTo>
                  <a:lnTo>
                    <a:pt x="90" y="111"/>
                  </a:lnTo>
                  <a:lnTo>
                    <a:pt x="73" y="113"/>
                  </a:lnTo>
                  <a:lnTo>
                    <a:pt x="55" y="114"/>
                  </a:lnTo>
                  <a:lnTo>
                    <a:pt x="49" y="113"/>
                  </a:lnTo>
                  <a:lnTo>
                    <a:pt x="43" y="110"/>
                  </a:lnTo>
                  <a:lnTo>
                    <a:pt x="39" y="107"/>
                  </a:lnTo>
                  <a:lnTo>
                    <a:pt x="35" y="101"/>
                  </a:lnTo>
                  <a:lnTo>
                    <a:pt x="35" y="94"/>
                  </a:lnTo>
                  <a:lnTo>
                    <a:pt x="37" y="85"/>
                  </a:lnTo>
                  <a:lnTo>
                    <a:pt x="37" y="85"/>
                  </a:lnTo>
                  <a:lnTo>
                    <a:pt x="47" y="91"/>
                  </a:lnTo>
                  <a:lnTo>
                    <a:pt x="59" y="94"/>
                  </a:lnTo>
                  <a:lnTo>
                    <a:pt x="71" y="95"/>
                  </a:lnTo>
                  <a:lnTo>
                    <a:pt x="84" y="94"/>
                  </a:lnTo>
                  <a:lnTo>
                    <a:pt x="96" y="91"/>
                  </a:lnTo>
                  <a:lnTo>
                    <a:pt x="108" y="85"/>
                  </a:lnTo>
                  <a:lnTo>
                    <a:pt x="118" y="79"/>
                  </a:lnTo>
                  <a:lnTo>
                    <a:pt x="126" y="70"/>
                  </a:lnTo>
                  <a:lnTo>
                    <a:pt x="126" y="70"/>
                  </a:lnTo>
                  <a:lnTo>
                    <a:pt x="116" y="74"/>
                  </a:lnTo>
                  <a:lnTo>
                    <a:pt x="104" y="82"/>
                  </a:lnTo>
                  <a:lnTo>
                    <a:pt x="82" y="94"/>
                  </a:lnTo>
                  <a:lnTo>
                    <a:pt x="71" y="98"/>
                  </a:lnTo>
                  <a:lnTo>
                    <a:pt x="61" y="101"/>
                  </a:lnTo>
                  <a:lnTo>
                    <a:pt x="55" y="100"/>
                  </a:lnTo>
                  <a:lnTo>
                    <a:pt x="49" y="98"/>
                  </a:lnTo>
                  <a:lnTo>
                    <a:pt x="43" y="97"/>
                  </a:lnTo>
                  <a:lnTo>
                    <a:pt x="37" y="92"/>
                  </a:lnTo>
                  <a:lnTo>
                    <a:pt x="37" y="92"/>
                  </a:lnTo>
                  <a:lnTo>
                    <a:pt x="27" y="83"/>
                  </a:lnTo>
                  <a:lnTo>
                    <a:pt x="25" y="80"/>
                  </a:lnTo>
                  <a:lnTo>
                    <a:pt x="25" y="77"/>
                  </a:lnTo>
                  <a:lnTo>
                    <a:pt x="27" y="77"/>
                  </a:lnTo>
                  <a:lnTo>
                    <a:pt x="29" y="76"/>
                  </a:lnTo>
                  <a:lnTo>
                    <a:pt x="37" y="77"/>
                  </a:lnTo>
                  <a:lnTo>
                    <a:pt x="59" y="82"/>
                  </a:lnTo>
                  <a:lnTo>
                    <a:pt x="75" y="86"/>
                  </a:lnTo>
                  <a:lnTo>
                    <a:pt x="75" y="86"/>
                  </a:lnTo>
                  <a:lnTo>
                    <a:pt x="84" y="74"/>
                  </a:lnTo>
                  <a:lnTo>
                    <a:pt x="86" y="68"/>
                  </a:lnTo>
                  <a:lnTo>
                    <a:pt x="88" y="62"/>
                  </a:lnTo>
                  <a:lnTo>
                    <a:pt x="88" y="62"/>
                  </a:lnTo>
                  <a:lnTo>
                    <a:pt x="79" y="65"/>
                  </a:lnTo>
                  <a:lnTo>
                    <a:pt x="69" y="65"/>
                  </a:lnTo>
                  <a:lnTo>
                    <a:pt x="59" y="64"/>
                  </a:lnTo>
                  <a:lnTo>
                    <a:pt x="51" y="59"/>
                  </a:lnTo>
                  <a:lnTo>
                    <a:pt x="43" y="54"/>
                  </a:lnTo>
                  <a:lnTo>
                    <a:pt x="35" y="48"/>
                  </a:lnTo>
                  <a:lnTo>
                    <a:pt x="23" y="31"/>
                  </a:lnTo>
                  <a:lnTo>
                    <a:pt x="23" y="31"/>
                  </a:lnTo>
                  <a:lnTo>
                    <a:pt x="31" y="45"/>
                  </a:lnTo>
                  <a:lnTo>
                    <a:pt x="41" y="54"/>
                  </a:lnTo>
                  <a:lnTo>
                    <a:pt x="51" y="59"/>
                  </a:lnTo>
                  <a:lnTo>
                    <a:pt x="61" y="61"/>
                  </a:lnTo>
                  <a:lnTo>
                    <a:pt x="67" y="61"/>
                  </a:lnTo>
                  <a:lnTo>
                    <a:pt x="71" y="59"/>
                  </a:lnTo>
                  <a:lnTo>
                    <a:pt x="75" y="56"/>
                  </a:lnTo>
                  <a:lnTo>
                    <a:pt x="79" y="54"/>
                  </a:lnTo>
                  <a:lnTo>
                    <a:pt x="84" y="45"/>
                  </a:lnTo>
                  <a:lnTo>
                    <a:pt x="88" y="30"/>
                  </a:lnTo>
                  <a:lnTo>
                    <a:pt x="88" y="30"/>
                  </a:lnTo>
                  <a:lnTo>
                    <a:pt x="84" y="36"/>
                  </a:lnTo>
                  <a:lnTo>
                    <a:pt x="79" y="40"/>
                  </a:lnTo>
                  <a:lnTo>
                    <a:pt x="65" y="48"/>
                  </a:lnTo>
                  <a:lnTo>
                    <a:pt x="65" y="48"/>
                  </a:lnTo>
                  <a:lnTo>
                    <a:pt x="59" y="39"/>
                  </a:lnTo>
                  <a:lnTo>
                    <a:pt x="55" y="28"/>
                  </a:lnTo>
                  <a:lnTo>
                    <a:pt x="51" y="9"/>
                  </a:lnTo>
                  <a:lnTo>
                    <a:pt x="51" y="9"/>
                  </a:lnTo>
                  <a:lnTo>
                    <a:pt x="47" y="19"/>
                  </a:lnTo>
                  <a:lnTo>
                    <a:pt x="47" y="30"/>
                  </a:lnTo>
                  <a:lnTo>
                    <a:pt x="51" y="40"/>
                  </a:lnTo>
                  <a:lnTo>
                    <a:pt x="57" y="48"/>
                  </a:lnTo>
                  <a:lnTo>
                    <a:pt x="57" y="48"/>
                  </a:lnTo>
                  <a:lnTo>
                    <a:pt x="63" y="37"/>
                  </a:lnTo>
                  <a:lnTo>
                    <a:pt x="67" y="25"/>
                  </a:lnTo>
                  <a:lnTo>
                    <a:pt x="75" y="0"/>
                  </a:lnTo>
                  <a:lnTo>
                    <a:pt x="75" y="0"/>
                  </a:lnTo>
                  <a:lnTo>
                    <a:pt x="79" y="22"/>
                  </a:lnTo>
                  <a:lnTo>
                    <a:pt x="79" y="46"/>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2" name="Freeform 122"/>
            <p:cNvSpPr>
              <a:spLocks/>
            </p:cNvSpPr>
            <p:nvPr/>
          </p:nvSpPr>
          <p:spPr bwMode="auto">
            <a:xfrm>
              <a:off x="4784" y="1114"/>
              <a:ext cx="1" cy="81"/>
            </a:xfrm>
            <a:custGeom>
              <a:avLst/>
              <a:gdLst>
                <a:gd name="T0" fmla="*/ 83 h 83"/>
                <a:gd name="T1" fmla="*/ 0 h 83"/>
                <a:gd name="T2" fmla="*/ 83 h 83"/>
              </a:gdLst>
              <a:ahLst/>
              <a:cxnLst>
                <a:cxn ang="0">
                  <a:pos x="0" y="T0"/>
                </a:cxn>
                <a:cxn ang="0">
                  <a:pos x="0" y="T1"/>
                </a:cxn>
                <a:cxn ang="0">
                  <a:pos x="0" y="T2"/>
                </a:cxn>
              </a:cxnLst>
              <a:rect l="0" t="0" r="r" b="b"/>
              <a:pathLst>
                <a:path h="83">
                  <a:moveTo>
                    <a:pt x="0" y="83"/>
                  </a:moveTo>
                  <a:lnTo>
                    <a:pt x="0" y="0"/>
                  </a:lnTo>
                  <a:lnTo>
                    <a:pt x="0" y="8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3" name="Line 123"/>
            <p:cNvSpPr>
              <a:spLocks noChangeShapeType="1"/>
            </p:cNvSpPr>
            <p:nvPr/>
          </p:nvSpPr>
          <p:spPr bwMode="auto">
            <a:xfrm flipV="1">
              <a:off x="4784" y="1114"/>
              <a:ext cx="1" cy="81"/>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Freeform 124"/>
            <p:cNvSpPr>
              <a:spLocks/>
            </p:cNvSpPr>
            <p:nvPr/>
          </p:nvSpPr>
          <p:spPr bwMode="auto">
            <a:xfrm>
              <a:off x="4754" y="1093"/>
              <a:ext cx="61" cy="90"/>
            </a:xfrm>
            <a:custGeom>
              <a:avLst/>
              <a:gdLst>
                <a:gd name="T0" fmla="*/ 36 w 61"/>
                <a:gd name="T1" fmla="*/ 80 h 92"/>
                <a:gd name="T2" fmla="*/ 47 w 61"/>
                <a:gd name="T3" fmla="*/ 77 h 92"/>
                <a:gd name="T4" fmla="*/ 57 w 61"/>
                <a:gd name="T5" fmla="*/ 70 h 92"/>
                <a:gd name="T6" fmla="*/ 42 w 61"/>
                <a:gd name="T7" fmla="*/ 74 h 92"/>
                <a:gd name="T8" fmla="*/ 20 w 61"/>
                <a:gd name="T9" fmla="*/ 79 h 92"/>
                <a:gd name="T10" fmla="*/ 6 w 61"/>
                <a:gd name="T11" fmla="*/ 73 h 92"/>
                <a:gd name="T12" fmla="*/ 0 w 61"/>
                <a:gd name="T13" fmla="*/ 64 h 92"/>
                <a:gd name="T14" fmla="*/ 12 w 61"/>
                <a:gd name="T15" fmla="*/ 68 h 92"/>
                <a:gd name="T16" fmla="*/ 22 w 61"/>
                <a:gd name="T17" fmla="*/ 74 h 92"/>
                <a:gd name="T18" fmla="*/ 28 w 61"/>
                <a:gd name="T19" fmla="*/ 74 h 92"/>
                <a:gd name="T20" fmla="*/ 42 w 61"/>
                <a:gd name="T21" fmla="*/ 73 h 92"/>
                <a:gd name="T22" fmla="*/ 61 w 61"/>
                <a:gd name="T23" fmla="*/ 62 h 92"/>
                <a:gd name="T24" fmla="*/ 53 w 61"/>
                <a:gd name="T25" fmla="*/ 61 h 92"/>
                <a:gd name="T26" fmla="*/ 30 w 61"/>
                <a:gd name="T27" fmla="*/ 65 h 92"/>
                <a:gd name="T28" fmla="*/ 14 w 61"/>
                <a:gd name="T29" fmla="*/ 65 h 92"/>
                <a:gd name="T30" fmla="*/ 0 w 61"/>
                <a:gd name="T31" fmla="*/ 57 h 92"/>
                <a:gd name="T32" fmla="*/ 12 w 61"/>
                <a:gd name="T33" fmla="*/ 60 h 92"/>
                <a:gd name="T34" fmla="*/ 40 w 61"/>
                <a:gd name="T35" fmla="*/ 64 h 92"/>
                <a:gd name="T36" fmla="*/ 53 w 61"/>
                <a:gd name="T37" fmla="*/ 61 h 92"/>
                <a:gd name="T38" fmla="*/ 57 w 61"/>
                <a:gd name="T39" fmla="*/ 58 h 92"/>
                <a:gd name="T40" fmla="*/ 47 w 61"/>
                <a:gd name="T41" fmla="*/ 58 h 92"/>
                <a:gd name="T42" fmla="*/ 24 w 61"/>
                <a:gd name="T43" fmla="*/ 61 h 92"/>
                <a:gd name="T44" fmla="*/ 16 w 61"/>
                <a:gd name="T45" fmla="*/ 58 h 92"/>
                <a:gd name="T46" fmla="*/ 16 w 61"/>
                <a:gd name="T47" fmla="*/ 45 h 92"/>
                <a:gd name="T48" fmla="*/ 20 w 61"/>
                <a:gd name="T49" fmla="*/ 49 h 92"/>
                <a:gd name="T50" fmla="*/ 32 w 61"/>
                <a:gd name="T51" fmla="*/ 51 h 92"/>
                <a:gd name="T52" fmla="*/ 42 w 61"/>
                <a:gd name="T53" fmla="*/ 49 h 92"/>
                <a:gd name="T54" fmla="*/ 55 w 61"/>
                <a:gd name="T55" fmla="*/ 37 h 92"/>
                <a:gd name="T56" fmla="*/ 45 w 61"/>
                <a:gd name="T57" fmla="*/ 43 h 92"/>
                <a:gd name="T58" fmla="*/ 32 w 61"/>
                <a:gd name="T59" fmla="*/ 54 h 92"/>
                <a:gd name="T60" fmla="*/ 22 w 61"/>
                <a:gd name="T61" fmla="*/ 54 h 92"/>
                <a:gd name="T62" fmla="*/ 16 w 61"/>
                <a:gd name="T63" fmla="*/ 49 h 92"/>
                <a:gd name="T64" fmla="*/ 12 w 61"/>
                <a:gd name="T65" fmla="*/ 42 h 92"/>
                <a:gd name="T66" fmla="*/ 16 w 61"/>
                <a:gd name="T67" fmla="*/ 42 h 92"/>
                <a:gd name="T68" fmla="*/ 34 w 61"/>
                <a:gd name="T69" fmla="*/ 46 h 92"/>
                <a:gd name="T70" fmla="*/ 40 w 61"/>
                <a:gd name="T71" fmla="*/ 33 h 92"/>
                <a:gd name="T72" fmla="*/ 34 w 61"/>
                <a:gd name="T73" fmla="*/ 34 h 92"/>
                <a:gd name="T74" fmla="*/ 26 w 61"/>
                <a:gd name="T75" fmla="*/ 34 h 92"/>
                <a:gd name="T76" fmla="*/ 16 w 61"/>
                <a:gd name="T77" fmla="*/ 25 h 92"/>
                <a:gd name="T78" fmla="*/ 10 w 61"/>
                <a:gd name="T79" fmla="*/ 16 h 92"/>
                <a:gd name="T80" fmla="*/ 18 w 61"/>
                <a:gd name="T81" fmla="*/ 28 h 92"/>
                <a:gd name="T82" fmla="*/ 26 w 61"/>
                <a:gd name="T83" fmla="*/ 33 h 92"/>
                <a:gd name="T84" fmla="*/ 34 w 61"/>
                <a:gd name="T85" fmla="*/ 28 h 92"/>
                <a:gd name="T86" fmla="*/ 40 w 61"/>
                <a:gd name="T87" fmla="*/ 16 h 92"/>
                <a:gd name="T88" fmla="*/ 34 w 61"/>
                <a:gd name="T89" fmla="*/ 21 h 92"/>
                <a:gd name="T90" fmla="*/ 28 w 61"/>
                <a:gd name="T91" fmla="*/ 25 h 92"/>
                <a:gd name="T92" fmla="*/ 24 w 61"/>
                <a:gd name="T93" fmla="*/ 15 h 92"/>
                <a:gd name="T94" fmla="*/ 22 w 61"/>
                <a:gd name="T95" fmla="*/ 5 h 92"/>
                <a:gd name="T96" fmla="*/ 20 w 61"/>
                <a:gd name="T97" fmla="*/ 16 h 92"/>
                <a:gd name="T98" fmla="*/ 24 w 61"/>
                <a:gd name="T99" fmla="*/ 25 h 92"/>
                <a:gd name="T100" fmla="*/ 30 w 61"/>
                <a:gd name="T101" fmla="*/ 14 h 92"/>
                <a:gd name="T102" fmla="*/ 32 w 61"/>
                <a:gd name="T103" fmla="*/ 0 h 92"/>
                <a:gd name="T104" fmla="*/ 34 w 61"/>
                <a:gd name="T10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 h="92">
                  <a:moveTo>
                    <a:pt x="30" y="92"/>
                  </a:moveTo>
                  <a:lnTo>
                    <a:pt x="36" y="80"/>
                  </a:lnTo>
                  <a:lnTo>
                    <a:pt x="36" y="80"/>
                  </a:lnTo>
                  <a:lnTo>
                    <a:pt x="47" y="77"/>
                  </a:lnTo>
                  <a:lnTo>
                    <a:pt x="53" y="74"/>
                  </a:lnTo>
                  <a:lnTo>
                    <a:pt x="57" y="70"/>
                  </a:lnTo>
                  <a:lnTo>
                    <a:pt x="57" y="70"/>
                  </a:lnTo>
                  <a:lnTo>
                    <a:pt x="42" y="74"/>
                  </a:lnTo>
                  <a:lnTo>
                    <a:pt x="26" y="79"/>
                  </a:lnTo>
                  <a:lnTo>
                    <a:pt x="20" y="79"/>
                  </a:lnTo>
                  <a:lnTo>
                    <a:pt x="12" y="77"/>
                  </a:lnTo>
                  <a:lnTo>
                    <a:pt x="6" y="73"/>
                  </a:lnTo>
                  <a:lnTo>
                    <a:pt x="0" y="64"/>
                  </a:lnTo>
                  <a:lnTo>
                    <a:pt x="0" y="64"/>
                  </a:lnTo>
                  <a:lnTo>
                    <a:pt x="6" y="65"/>
                  </a:lnTo>
                  <a:lnTo>
                    <a:pt x="12" y="68"/>
                  </a:lnTo>
                  <a:lnTo>
                    <a:pt x="16" y="71"/>
                  </a:lnTo>
                  <a:lnTo>
                    <a:pt x="22" y="74"/>
                  </a:lnTo>
                  <a:lnTo>
                    <a:pt x="22" y="74"/>
                  </a:lnTo>
                  <a:lnTo>
                    <a:pt x="28" y="74"/>
                  </a:lnTo>
                  <a:lnTo>
                    <a:pt x="32" y="74"/>
                  </a:lnTo>
                  <a:lnTo>
                    <a:pt x="42" y="73"/>
                  </a:lnTo>
                  <a:lnTo>
                    <a:pt x="51" y="68"/>
                  </a:lnTo>
                  <a:lnTo>
                    <a:pt x="61" y="62"/>
                  </a:lnTo>
                  <a:lnTo>
                    <a:pt x="61" y="62"/>
                  </a:lnTo>
                  <a:lnTo>
                    <a:pt x="53" y="61"/>
                  </a:lnTo>
                  <a:lnTo>
                    <a:pt x="45" y="62"/>
                  </a:lnTo>
                  <a:lnTo>
                    <a:pt x="30" y="65"/>
                  </a:lnTo>
                  <a:lnTo>
                    <a:pt x="22" y="67"/>
                  </a:lnTo>
                  <a:lnTo>
                    <a:pt x="14" y="65"/>
                  </a:lnTo>
                  <a:lnTo>
                    <a:pt x="8" y="62"/>
                  </a:lnTo>
                  <a:lnTo>
                    <a:pt x="0" y="57"/>
                  </a:lnTo>
                  <a:lnTo>
                    <a:pt x="0" y="57"/>
                  </a:lnTo>
                  <a:lnTo>
                    <a:pt x="12" y="60"/>
                  </a:lnTo>
                  <a:lnTo>
                    <a:pt x="32" y="62"/>
                  </a:lnTo>
                  <a:lnTo>
                    <a:pt x="40" y="64"/>
                  </a:lnTo>
                  <a:lnTo>
                    <a:pt x="47" y="62"/>
                  </a:lnTo>
                  <a:lnTo>
                    <a:pt x="53" y="61"/>
                  </a:lnTo>
                  <a:lnTo>
                    <a:pt x="57" y="58"/>
                  </a:lnTo>
                  <a:lnTo>
                    <a:pt x="57" y="58"/>
                  </a:lnTo>
                  <a:lnTo>
                    <a:pt x="53" y="57"/>
                  </a:lnTo>
                  <a:lnTo>
                    <a:pt x="47" y="58"/>
                  </a:lnTo>
                  <a:lnTo>
                    <a:pt x="32" y="61"/>
                  </a:lnTo>
                  <a:lnTo>
                    <a:pt x="24" y="61"/>
                  </a:lnTo>
                  <a:lnTo>
                    <a:pt x="18" y="60"/>
                  </a:lnTo>
                  <a:lnTo>
                    <a:pt x="16" y="58"/>
                  </a:lnTo>
                  <a:lnTo>
                    <a:pt x="16" y="55"/>
                  </a:lnTo>
                  <a:lnTo>
                    <a:pt x="16" y="45"/>
                  </a:lnTo>
                  <a:lnTo>
                    <a:pt x="16" y="45"/>
                  </a:lnTo>
                  <a:lnTo>
                    <a:pt x="20" y="49"/>
                  </a:lnTo>
                  <a:lnTo>
                    <a:pt x="26" y="51"/>
                  </a:lnTo>
                  <a:lnTo>
                    <a:pt x="32" y="51"/>
                  </a:lnTo>
                  <a:lnTo>
                    <a:pt x="38" y="51"/>
                  </a:lnTo>
                  <a:lnTo>
                    <a:pt x="42" y="49"/>
                  </a:lnTo>
                  <a:lnTo>
                    <a:pt x="47" y="46"/>
                  </a:lnTo>
                  <a:lnTo>
                    <a:pt x="55" y="37"/>
                  </a:lnTo>
                  <a:lnTo>
                    <a:pt x="55" y="37"/>
                  </a:lnTo>
                  <a:lnTo>
                    <a:pt x="45" y="43"/>
                  </a:lnTo>
                  <a:lnTo>
                    <a:pt x="36" y="51"/>
                  </a:lnTo>
                  <a:lnTo>
                    <a:pt x="32" y="54"/>
                  </a:lnTo>
                  <a:lnTo>
                    <a:pt x="26" y="54"/>
                  </a:lnTo>
                  <a:lnTo>
                    <a:pt x="22" y="54"/>
                  </a:lnTo>
                  <a:lnTo>
                    <a:pt x="16" y="49"/>
                  </a:lnTo>
                  <a:lnTo>
                    <a:pt x="16" y="49"/>
                  </a:lnTo>
                  <a:lnTo>
                    <a:pt x="12" y="45"/>
                  </a:lnTo>
                  <a:lnTo>
                    <a:pt x="12" y="42"/>
                  </a:lnTo>
                  <a:lnTo>
                    <a:pt x="14" y="40"/>
                  </a:lnTo>
                  <a:lnTo>
                    <a:pt x="16" y="42"/>
                  </a:lnTo>
                  <a:lnTo>
                    <a:pt x="34" y="46"/>
                  </a:lnTo>
                  <a:lnTo>
                    <a:pt x="34" y="46"/>
                  </a:lnTo>
                  <a:lnTo>
                    <a:pt x="38" y="40"/>
                  </a:lnTo>
                  <a:lnTo>
                    <a:pt x="40" y="33"/>
                  </a:lnTo>
                  <a:lnTo>
                    <a:pt x="40" y="33"/>
                  </a:lnTo>
                  <a:lnTo>
                    <a:pt x="34" y="34"/>
                  </a:lnTo>
                  <a:lnTo>
                    <a:pt x="30" y="34"/>
                  </a:lnTo>
                  <a:lnTo>
                    <a:pt x="26" y="34"/>
                  </a:lnTo>
                  <a:lnTo>
                    <a:pt x="22" y="31"/>
                  </a:lnTo>
                  <a:lnTo>
                    <a:pt x="16" y="25"/>
                  </a:lnTo>
                  <a:lnTo>
                    <a:pt x="10" y="16"/>
                  </a:lnTo>
                  <a:lnTo>
                    <a:pt x="10" y="16"/>
                  </a:lnTo>
                  <a:lnTo>
                    <a:pt x="14" y="24"/>
                  </a:lnTo>
                  <a:lnTo>
                    <a:pt x="18" y="28"/>
                  </a:lnTo>
                  <a:lnTo>
                    <a:pt x="22" y="31"/>
                  </a:lnTo>
                  <a:lnTo>
                    <a:pt x="26" y="33"/>
                  </a:lnTo>
                  <a:lnTo>
                    <a:pt x="32" y="31"/>
                  </a:lnTo>
                  <a:lnTo>
                    <a:pt x="34" y="28"/>
                  </a:lnTo>
                  <a:lnTo>
                    <a:pt x="38" y="24"/>
                  </a:lnTo>
                  <a:lnTo>
                    <a:pt x="40" y="16"/>
                  </a:lnTo>
                  <a:lnTo>
                    <a:pt x="40" y="16"/>
                  </a:lnTo>
                  <a:lnTo>
                    <a:pt x="34" y="21"/>
                  </a:lnTo>
                  <a:lnTo>
                    <a:pt x="28" y="25"/>
                  </a:lnTo>
                  <a:lnTo>
                    <a:pt x="28" y="25"/>
                  </a:lnTo>
                  <a:lnTo>
                    <a:pt x="26" y="21"/>
                  </a:lnTo>
                  <a:lnTo>
                    <a:pt x="24" y="15"/>
                  </a:lnTo>
                  <a:lnTo>
                    <a:pt x="22" y="5"/>
                  </a:lnTo>
                  <a:lnTo>
                    <a:pt x="22" y="5"/>
                  </a:lnTo>
                  <a:lnTo>
                    <a:pt x="20" y="11"/>
                  </a:lnTo>
                  <a:lnTo>
                    <a:pt x="20" y="16"/>
                  </a:lnTo>
                  <a:lnTo>
                    <a:pt x="22" y="21"/>
                  </a:lnTo>
                  <a:lnTo>
                    <a:pt x="24" y="25"/>
                  </a:lnTo>
                  <a:lnTo>
                    <a:pt x="24" y="25"/>
                  </a:lnTo>
                  <a:lnTo>
                    <a:pt x="30" y="14"/>
                  </a:lnTo>
                  <a:lnTo>
                    <a:pt x="32" y="0"/>
                  </a:lnTo>
                  <a:lnTo>
                    <a:pt x="32" y="0"/>
                  </a:lnTo>
                  <a:lnTo>
                    <a:pt x="34" y="12"/>
                  </a:lnTo>
                  <a:lnTo>
                    <a:pt x="34" y="24"/>
                  </a:lnTo>
                  <a:lnTo>
                    <a:pt x="30" y="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 name="Freeform 125"/>
            <p:cNvSpPr>
              <a:spLocks/>
            </p:cNvSpPr>
            <p:nvPr/>
          </p:nvSpPr>
          <p:spPr bwMode="auto">
            <a:xfrm>
              <a:off x="4754" y="1093"/>
              <a:ext cx="61" cy="90"/>
            </a:xfrm>
            <a:custGeom>
              <a:avLst/>
              <a:gdLst>
                <a:gd name="T0" fmla="*/ 36 w 61"/>
                <a:gd name="T1" fmla="*/ 80 h 92"/>
                <a:gd name="T2" fmla="*/ 47 w 61"/>
                <a:gd name="T3" fmla="*/ 77 h 92"/>
                <a:gd name="T4" fmla="*/ 57 w 61"/>
                <a:gd name="T5" fmla="*/ 70 h 92"/>
                <a:gd name="T6" fmla="*/ 42 w 61"/>
                <a:gd name="T7" fmla="*/ 74 h 92"/>
                <a:gd name="T8" fmla="*/ 20 w 61"/>
                <a:gd name="T9" fmla="*/ 79 h 92"/>
                <a:gd name="T10" fmla="*/ 6 w 61"/>
                <a:gd name="T11" fmla="*/ 73 h 92"/>
                <a:gd name="T12" fmla="*/ 0 w 61"/>
                <a:gd name="T13" fmla="*/ 64 h 92"/>
                <a:gd name="T14" fmla="*/ 12 w 61"/>
                <a:gd name="T15" fmla="*/ 68 h 92"/>
                <a:gd name="T16" fmla="*/ 22 w 61"/>
                <a:gd name="T17" fmla="*/ 74 h 92"/>
                <a:gd name="T18" fmla="*/ 28 w 61"/>
                <a:gd name="T19" fmla="*/ 74 h 92"/>
                <a:gd name="T20" fmla="*/ 42 w 61"/>
                <a:gd name="T21" fmla="*/ 73 h 92"/>
                <a:gd name="T22" fmla="*/ 61 w 61"/>
                <a:gd name="T23" fmla="*/ 62 h 92"/>
                <a:gd name="T24" fmla="*/ 53 w 61"/>
                <a:gd name="T25" fmla="*/ 61 h 92"/>
                <a:gd name="T26" fmla="*/ 30 w 61"/>
                <a:gd name="T27" fmla="*/ 65 h 92"/>
                <a:gd name="T28" fmla="*/ 14 w 61"/>
                <a:gd name="T29" fmla="*/ 65 h 92"/>
                <a:gd name="T30" fmla="*/ 0 w 61"/>
                <a:gd name="T31" fmla="*/ 57 h 92"/>
                <a:gd name="T32" fmla="*/ 12 w 61"/>
                <a:gd name="T33" fmla="*/ 60 h 92"/>
                <a:gd name="T34" fmla="*/ 40 w 61"/>
                <a:gd name="T35" fmla="*/ 64 h 92"/>
                <a:gd name="T36" fmla="*/ 53 w 61"/>
                <a:gd name="T37" fmla="*/ 61 h 92"/>
                <a:gd name="T38" fmla="*/ 57 w 61"/>
                <a:gd name="T39" fmla="*/ 58 h 92"/>
                <a:gd name="T40" fmla="*/ 47 w 61"/>
                <a:gd name="T41" fmla="*/ 58 h 92"/>
                <a:gd name="T42" fmla="*/ 24 w 61"/>
                <a:gd name="T43" fmla="*/ 61 h 92"/>
                <a:gd name="T44" fmla="*/ 16 w 61"/>
                <a:gd name="T45" fmla="*/ 58 h 92"/>
                <a:gd name="T46" fmla="*/ 16 w 61"/>
                <a:gd name="T47" fmla="*/ 45 h 92"/>
                <a:gd name="T48" fmla="*/ 20 w 61"/>
                <a:gd name="T49" fmla="*/ 49 h 92"/>
                <a:gd name="T50" fmla="*/ 32 w 61"/>
                <a:gd name="T51" fmla="*/ 51 h 92"/>
                <a:gd name="T52" fmla="*/ 42 w 61"/>
                <a:gd name="T53" fmla="*/ 49 h 92"/>
                <a:gd name="T54" fmla="*/ 55 w 61"/>
                <a:gd name="T55" fmla="*/ 37 h 92"/>
                <a:gd name="T56" fmla="*/ 45 w 61"/>
                <a:gd name="T57" fmla="*/ 43 h 92"/>
                <a:gd name="T58" fmla="*/ 32 w 61"/>
                <a:gd name="T59" fmla="*/ 54 h 92"/>
                <a:gd name="T60" fmla="*/ 22 w 61"/>
                <a:gd name="T61" fmla="*/ 54 h 92"/>
                <a:gd name="T62" fmla="*/ 16 w 61"/>
                <a:gd name="T63" fmla="*/ 49 h 92"/>
                <a:gd name="T64" fmla="*/ 12 w 61"/>
                <a:gd name="T65" fmla="*/ 42 h 92"/>
                <a:gd name="T66" fmla="*/ 16 w 61"/>
                <a:gd name="T67" fmla="*/ 42 h 92"/>
                <a:gd name="T68" fmla="*/ 34 w 61"/>
                <a:gd name="T69" fmla="*/ 46 h 92"/>
                <a:gd name="T70" fmla="*/ 40 w 61"/>
                <a:gd name="T71" fmla="*/ 33 h 92"/>
                <a:gd name="T72" fmla="*/ 34 w 61"/>
                <a:gd name="T73" fmla="*/ 34 h 92"/>
                <a:gd name="T74" fmla="*/ 26 w 61"/>
                <a:gd name="T75" fmla="*/ 34 h 92"/>
                <a:gd name="T76" fmla="*/ 16 w 61"/>
                <a:gd name="T77" fmla="*/ 25 h 92"/>
                <a:gd name="T78" fmla="*/ 10 w 61"/>
                <a:gd name="T79" fmla="*/ 16 h 92"/>
                <a:gd name="T80" fmla="*/ 18 w 61"/>
                <a:gd name="T81" fmla="*/ 28 h 92"/>
                <a:gd name="T82" fmla="*/ 26 w 61"/>
                <a:gd name="T83" fmla="*/ 33 h 92"/>
                <a:gd name="T84" fmla="*/ 34 w 61"/>
                <a:gd name="T85" fmla="*/ 28 h 92"/>
                <a:gd name="T86" fmla="*/ 40 w 61"/>
                <a:gd name="T87" fmla="*/ 16 h 92"/>
                <a:gd name="T88" fmla="*/ 34 w 61"/>
                <a:gd name="T89" fmla="*/ 21 h 92"/>
                <a:gd name="T90" fmla="*/ 28 w 61"/>
                <a:gd name="T91" fmla="*/ 25 h 92"/>
                <a:gd name="T92" fmla="*/ 24 w 61"/>
                <a:gd name="T93" fmla="*/ 15 h 92"/>
                <a:gd name="T94" fmla="*/ 22 w 61"/>
                <a:gd name="T95" fmla="*/ 5 h 92"/>
                <a:gd name="T96" fmla="*/ 20 w 61"/>
                <a:gd name="T97" fmla="*/ 16 h 92"/>
                <a:gd name="T98" fmla="*/ 24 w 61"/>
                <a:gd name="T99" fmla="*/ 25 h 92"/>
                <a:gd name="T100" fmla="*/ 30 w 61"/>
                <a:gd name="T101" fmla="*/ 14 h 92"/>
                <a:gd name="T102" fmla="*/ 32 w 61"/>
                <a:gd name="T103" fmla="*/ 0 h 92"/>
                <a:gd name="T104" fmla="*/ 34 w 61"/>
                <a:gd name="T10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 h="92">
                  <a:moveTo>
                    <a:pt x="30" y="92"/>
                  </a:moveTo>
                  <a:lnTo>
                    <a:pt x="36" y="80"/>
                  </a:lnTo>
                  <a:lnTo>
                    <a:pt x="36" y="80"/>
                  </a:lnTo>
                  <a:lnTo>
                    <a:pt x="47" y="77"/>
                  </a:lnTo>
                  <a:lnTo>
                    <a:pt x="53" y="74"/>
                  </a:lnTo>
                  <a:lnTo>
                    <a:pt x="57" y="70"/>
                  </a:lnTo>
                  <a:lnTo>
                    <a:pt x="57" y="70"/>
                  </a:lnTo>
                  <a:lnTo>
                    <a:pt x="42" y="74"/>
                  </a:lnTo>
                  <a:lnTo>
                    <a:pt x="26" y="79"/>
                  </a:lnTo>
                  <a:lnTo>
                    <a:pt x="20" y="79"/>
                  </a:lnTo>
                  <a:lnTo>
                    <a:pt x="12" y="77"/>
                  </a:lnTo>
                  <a:lnTo>
                    <a:pt x="6" y="73"/>
                  </a:lnTo>
                  <a:lnTo>
                    <a:pt x="0" y="64"/>
                  </a:lnTo>
                  <a:lnTo>
                    <a:pt x="0" y="64"/>
                  </a:lnTo>
                  <a:lnTo>
                    <a:pt x="6" y="65"/>
                  </a:lnTo>
                  <a:lnTo>
                    <a:pt x="12" y="68"/>
                  </a:lnTo>
                  <a:lnTo>
                    <a:pt x="16" y="71"/>
                  </a:lnTo>
                  <a:lnTo>
                    <a:pt x="22" y="74"/>
                  </a:lnTo>
                  <a:lnTo>
                    <a:pt x="22" y="74"/>
                  </a:lnTo>
                  <a:lnTo>
                    <a:pt x="28" y="74"/>
                  </a:lnTo>
                  <a:lnTo>
                    <a:pt x="32" y="74"/>
                  </a:lnTo>
                  <a:lnTo>
                    <a:pt x="42" y="73"/>
                  </a:lnTo>
                  <a:lnTo>
                    <a:pt x="51" y="68"/>
                  </a:lnTo>
                  <a:lnTo>
                    <a:pt x="61" y="62"/>
                  </a:lnTo>
                  <a:lnTo>
                    <a:pt x="61" y="62"/>
                  </a:lnTo>
                  <a:lnTo>
                    <a:pt x="53" y="61"/>
                  </a:lnTo>
                  <a:lnTo>
                    <a:pt x="45" y="62"/>
                  </a:lnTo>
                  <a:lnTo>
                    <a:pt x="30" y="65"/>
                  </a:lnTo>
                  <a:lnTo>
                    <a:pt x="22" y="67"/>
                  </a:lnTo>
                  <a:lnTo>
                    <a:pt x="14" y="65"/>
                  </a:lnTo>
                  <a:lnTo>
                    <a:pt x="8" y="62"/>
                  </a:lnTo>
                  <a:lnTo>
                    <a:pt x="0" y="57"/>
                  </a:lnTo>
                  <a:lnTo>
                    <a:pt x="0" y="57"/>
                  </a:lnTo>
                  <a:lnTo>
                    <a:pt x="12" y="60"/>
                  </a:lnTo>
                  <a:lnTo>
                    <a:pt x="32" y="62"/>
                  </a:lnTo>
                  <a:lnTo>
                    <a:pt x="40" y="64"/>
                  </a:lnTo>
                  <a:lnTo>
                    <a:pt x="47" y="62"/>
                  </a:lnTo>
                  <a:lnTo>
                    <a:pt x="53" y="61"/>
                  </a:lnTo>
                  <a:lnTo>
                    <a:pt x="57" y="58"/>
                  </a:lnTo>
                  <a:lnTo>
                    <a:pt x="57" y="58"/>
                  </a:lnTo>
                  <a:lnTo>
                    <a:pt x="53" y="57"/>
                  </a:lnTo>
                  <a:lnTo>
                    <a:pt x="47" y="58"/>
                  </a:lnTo>
                  <a:lnTo>
                    <a:pt x="32" y="61"/>
                  </a:lnTo>
                  <a:lnTo>
                    <a:pt x="24" y="61"/>
                  </a:lnTo>
                  <a:lnTo>
                    <a:pt x="18" y="60"/>
                  </a:lnTo>
                  <a:lnTo>
                    <a:pt x="16" y="58"/>
                  </a:lnTo>
                  <a:lnTo>
                    <a:pt x="16" y="55"/>
                  </a:lnTo>
                  <a:lnTo>
                    <a:pt x="16" y="45"/>
                  </a:lnTo>
                  <a:lnTo>
                    <a:pt x="16" y="45"/>
                  </a:lnTo>
                  <a:lnTo>
                    <a:pt x="20" y="49"/>
                  </a:lnTo>
                  <a:lnTo>
                    <a:pt x="26" y="51"/>
                  </a:lnTo>
                  <a:lnTo>
                    <a:pt x="32" y="51"/>
                  </a:lnTo>
                  <a:lnTo>
                    <a:pt x="38" y="51"/>
                  </a:lnTo>
                  <a:lnTo>
                    <a:pt x="42" y="49"/>
                  </a:lnTo>
                  <a:lnTo>
                    <a:pt x="47" y="46"/>
                  </a:lnTo>
                  <a:lnTo>
                    <a:pt x="55" y="37"/>
                  </a:lnTo>
                  <a:lnTo>
                    <a:pt x="55" y="37"/>
                  </a:lnTo>
                  <a:lnTo>
                    <a:pt x="45" y="43"/>
                  </a:lnTo>
                  <a:lnTo>
                    <a:pt x="36" y="51"/>
                  </a:lnTo>
                  <a:lnTo>
                    <a:pt x="32" y="54"/>
                  </a:lnTo>
                  <a:lnTo>
                    <a:pt x="26" y="54"/>
                  </a:lnTo>
                  <a:lnTo>
                    <a:pt x="22" y="54"/>
                  </a:lnTo>
                  <a:lnTo>
                    <a:pt x="16" y="49"/>
                  </a:lnTo>
                  <a:lnTo>
                    <a:pt x="16" y="49"/>
                  </a:lnTo>
                  <a:lnTo>
                    <a:pt x="12" y="45"/>
                  </a:lnTo>
                  <a:lnTo>
                    <a:pt x="12" y="42"/>
                  </a:lnTo>
                  <a:lnTo>
                    <a:pt x="14" y="40"/>
                  </a:lnTo>
                  <a:lnTo>
                    <a:pt x="16" y="42"/>
                  </a:lnTo>
                  <a:lnTo>
                    <a:pt x="34" y="46"/>
                  </a:lnTo>
                  <a:lnTo>
                    <a:pt x="34" y="46"/>
                  </a:lnTo>
                  <a:lnTo>
                    <a:pt x="38" y="40"/>
                  </a:lnTo>
                  <a:lnTo>
                    <a:pt x="40" y="33"/>
                  </a:lnTo>
                  <a:lnTo>
                    <a:pt x="40" y="33"/>
                  </a:lnTo>
                  <a:lnTo>
                    <a:pt x="34" y="34"/>
                  </a:lnTo>
                  <a:lnTo>
                    <a:pt x="30" y="34"/>
                  </a:lnTo>
                  <a:lnTo>
                    <a:pt x="26" y="34"/>
                  </a:lnTo>
                  <a:lnTo>
                    <a:pt x="22" y="31"/>
                  </a:lnTo>
                  <a:lnTo>
                    <a:pt x="16" y="25"/>
                  </a:lnTo>
                  <a:lnTo>
                    <a:pt x="10" y="16"/>
                  </a:lnTo>
                  <a:lnTo>
                    <a:pt x="10" y="16"/>
                  </a:lnTo>
                  <a:lnTo>
                    <a:pt x="14" y="24"/>
                  </a:lnTo>
                  <a:lnTo>
                    <a:pt x="18" y="28"/>
                  </a:lnTo>
                  <a:lnTo>
                    <a:pt x="22" y="31"/>
                  </a:lnTo>
                  <a:lnTo>
                    <a:pt x="26" y="33"/>
                  </a:lnTo>
                  <a:lnTo>
                    <a:pt x="32" y="31"/>
                  </a:lnTo>
                  <a:lnTo>
                    <a:pt x="34" y="28"/>
                  </a:lnTo>
                  <a:lnTo>
                    <a:pt x="38" y="24"/>
                  </a:lnTo>
                  <a:lnTo>
                    <a:pt x="40" y="16"/>
                  </a:lnTo>
                  <a:lnTo>
                    <a:pt x="40" y="16"/>
                  </a:lnTo>
                  <a:lnTo>
                    <a:pt x="34" y="21"/>
                  </a:lnTo>
                  <a:lnTo>
                    <a:pt x="28" y="25"/>
                  </a:lnTo>
                  <a:lnTo>
                    <a:pt x="28" y="25"/>
                  </a:lnTo>
                  <a:lnTo>
                    <a:pt x="26" y="21"/>
                  </a:lnTo>
                  <a:lnTo>
                    <a:pt x="24" y="15"/>
                  </a:lnTo>
                  <a:lnTo>
                    <a:pt x="22" y="5"/>
                  </a:lnTo>
                  <a:lnTo>
                    <a:pt x="22" y="5"/>
                  </a:lnTo>
                  <a:lnTo>
                    <a:pt x="20" y="11"/>
                  </a:lnTo>
                  <a:lnTo>
                    <a:pt x="20" y="16"/>
                  </a:lnTo>
                  <a:lnTo>
                    <a:pt x="22" y="21"/>
                  </a:lnTo>
                  <a:lnTo>
                    <a:pt x="24" y="25"/>
                  </a:lnTo>
                  <a:lnTo>
                    <a:pt x="24" y="25"/>
                  </a:lnTo>
                  <a:lnTo>
                    <a:pt x="30" y="14"/>
                  </a:lnTo>
                  <a:lnTo>
                    <a:pt x="32" y="0"/>
                  </a:lnTo>
                  <a:lnTo>
                    <a:pt x="32" y="0"/>
                  </a:lnTo>
                  <a:lnTo>
                    <a:pt x="34" y="12"/>
                  </a:lnTo>
                  <a:lnTo>
                    <a:pt x="34" y="24"/>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6" name="Freeform 126"/>
            <p:cNvSpPr>
              <a:spLocks/>
            </p:cNvSpPr>
            <p:nvPr/>
          </p:nvSpPr>
          <p:spPr bwMode="auto">
            <a:xfrm>
              <a:off x="4856"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 name="Line 127"/>
            <p:cNvSpPr>
              <a:spLocks noChangeShapeType="1"/>
            </p:cNvSpPr>
            <p:nvPr/>
          </p:nvSpPr>
          <p:spPr bwMode="auto">
            <a:xfrm flipV="1">
              <a:off x="4856"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 name="Freeform 128"/>
            <p:cNvSpPr>
              <a:spLocks/>
            </p:cNvSpPr>
            <p:nvPr/>
          </p:nvSpPr>
          <p:spPr bwMode="auto">
            <a:xfrm>
              <a:off x="4801" y="1075"/>
              <a:ext cx="108" cy="105"/>
            </a:xfrm>
            <a:custGeom>
              <a:avLst/>
              <a:gdLst>
                <a:gd name="T0" fmla="*/ 64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6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60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6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2 w 107"/>
                <a:gd name="T115" fmla="*/ 15 h 108"/>
                <a:gd name="T116" fmla="*/ 54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4" y="108"/>
                  </a:moveTo>
                  <a:lnTo>
                    <a:pt x="64" y="95"/>
                  </a:lnTo>
                  <a:lnTo>
                    <a:pt x="64" y="95"/>
                  </a:lnTo>
                  <a:lnTo>
                    <a:pt x="83" y="90"/>
                  </a:lnTo>
                  <a:lnTo>
                    <a:pt x="93" y="87"/>
                  </a:lnTo>
                  <a:lnTo>
                    <a:pt x="101" y="83"/>
                  </a:lnTo>
                  <a:lnTo>
                    <a:pt x="101" y="83"/>
                  </a:lnTo>
                  <a:lnTo>
                    <a:pt x="75" y="87"/>
                  </a:lnTo>
                  <a:lnTo>
                    <a:pt x="62"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6" y="59"/>
                  </a:lnTo>
                  <a:lnTo>
                    <a:pt x="75" y="58"/>
                  </a:lnTo>
                  <a:lnTo>
                    <a:pt x="83" y="55"/>
                  </a:lnTo>
                  <a:lnTo>
                    <a:pt x="91" y="50"/>
                  </a:lnTo>
                  <a:lnTo>
                    <a:pt x="99" y="44"/>
                  </a:lnTo>
                  <a:lnTo>
                    <a:pt x="99" y="44"/>
                  </a:lnTo>
                  <a:lnTo>
                    <a:pt x="81" y="52"/>
                  </a:lnTo>
                  <a:lnTo>
                    <a:pt x="66" y="61"/>
                  </a:lnTo>
                  <a:lnTo>
                    <a:pt x="56" y="64"/>
                  </a:lnTo>
                  <a:lnTo>
                    <a:pt x="48" y="64"/>
                  </a:lnTo>
                  <a:lnTo>
                    <a:pt x="38" y="64"/>
                  </a:lnTo>
                  <a:lnTo>
                    <a:pt x="30" y="59"/>
                  </a:lnTo>
                  <a:lnTo>
                    <a:pt x="30" y="59"/>
                  </a:lnTo>
                  <a:lnTo>
                    <a:pt x="22" y="53"/>
                  </a:lnTo>
                  <a:lnTo>
                    <a:pt x="20" y="50"/>
                  </a:lnTo>
                  <a:lnTo>
                    <a:pt x="24" y="49"/>
                  </a:lnTo>
                  <a:lnTo>
                    <a:pt x="30" y="49"/>
                  </a:lnTo>
                  <a:lnTo>
                    <a:pt x="60" y="55"/>
                  </a:lnTo>
                  <a:lnTo>
                    <a:pt x="60" y="55"/>
                  </a:lnTo>
                  <a:lnTo>
                    <a:pt x="66"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2" y="34"/>
                  </a:lnTo>
                  <a:lnTo>
                    <a:pt x="66" y="28"/>
                  </a:lnTo>
                  <a:lnTo>
                    <a:pt x="69" y="19"/>
                  </a:lnTo>
                  <a:lnTo>
                    <a:pt x="69" y="19"/>
                  </a:lnTo>
                  <a:lnTo>
                    <a:pt x="66" y="22"/>
                  </a:lnTo>
                  <a:lnTo>
                    <a:pt x="62"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2" y="15"/>
                  </a:lnTo>
                  <a:lnTo>
                    <a:pt x="62"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9" name="Freeform 129"/>
            <p:cNvSpPr>
              <a:spLocks/>
            </p:cNvSpPr>
            <p:nvPr/>
          </p:nvSpPr>
          <p:spPr bwMode="auto">
            <a:xfrm>
              <a:off x="4801" y="1075"/>
              <a:ext cx="108" cy="105"/>
            </a:xfrm>
            <a:custGeom>
              <a:avLst/>
              <a:gdLst>
                <a:gd name="T0" fmla="*/ 64 w 107"/>
                <a:gd name="T1" fmla="*/ 95 h 108"/>
                <a:gd name="T2" fmla="*/ 83 w 107"/>
                <a:gd name="T3" fmla="*/ 90 h 108"/>
                <a:gd name="T4" fmla="*/ 101 w 107"/>
                <a:gd name="T5" fmla="*/ 83 h 108"/>
                <a:gd name="T6" fmla="*/ 75 w 107"/>
                <a:gd name="T7" fmla="*/ 87 h 108"/>
                <a:gd name="T8" fmla="*/ 48 w 107"/>
                <a:gd name="T9" fmla="*/ 93 h 108"/>
                <a:gd name="T10" fmla="*/ 22 w 107"/>
                <a:gd name="T11" fmla="*/ 92 h 108"/>
                <a:gd name="T12" fmla="*/ 12 w 107"/>
                <a:gd name="T13" fmla="*/ 86 h 108"/>
                <a:gd name="T14" fmla="*/ 2 w 107"/>
                <a:gd name="T15" fmla="*/ 77 h 108"/>
                <a:gd name="T16" fmla="*/ 6 w 107"/>
                <a:gd name="T17" fmla="*/ 77 h 108"/>
                <a:gd name="T18" fmla="*/ 20 w 107"/>
                <a:gd name="T19" fmla="*/ 80 h 108"/>
                <a:gd name="T20" fmla="*/ 40 w 107"/>
                <a:gd name="T21" fmla="*/ 87 h 108"/>
                <a:gd name="T22" fmla="*/ 48 w 107"/>
                <a:gd name="T23" fmla="*/ 89 h 108"/>
                <a:gd name="T24" fmla="*/ 75 w 107"/>
                <a:gd name="T25" fmla="*/ 86 h 108"/>
                <a:gd name="T26" fmla="*/ 107 w 107"/>
                <a:gd name="T27" fmla="*/ 74 h 108"/>
                <a:gd name="T28" fmla="*/ 95 w 107"/>
                <a:gd name="T29" fmla="*/ 73 h 108"/>
                <a:gd name="T30" fmla="*/ 54 w 107"/>
                <a:gd name="T31" fmla="*/ 79 h 108"/>
                <a:gd name="T32" fmla="*/ 26 w 107"/>
                <a:gd name="T33" fmla="*/ 79 h 108"/>
                <a:gd name="T34" fmla="*/ 14 w 107"/>
                <a:gd name="T35" fmla="*/ 74 h 108"/>
                <a:gd name="T36" fmla="*/ 0 w 107"/>
                <a:gd name="T37" fmla="*/ 67 h 108"/>
                <a:gd name="T38" fmla="*/ 24 w 107"/>
                <a:gd name="T39" fmla="*/ 70 h 108"/>
                <a:gd name="T40" fmla="*/ 71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30 w 107"/>
                <a:gd name="T57" fmla="*/ 53 h 108"/>
                <a:gd name="T58" fmla="*/ 46 w 107"/>
                <a:gd name="T59" fmla="*/ 61 h 108"/>
                <a:gd name="T60" fmla="*/ 66 w 107"/>
                <a:gd name="T61" fmla="*/ 59 h 108"/>
                <a:gd name="T62" fmla="*/ 83 w 107"/>
                <a:gd name="T63" fmla="*/ 55 h 108"/>
                <a:gd name="T64" fmla="*/ 99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60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6 w 107"/>
                <a:gd name="T99" fmla="*/ 22 h 108"/>
                <a:gd name="T100" fmla="*/ 52 w 107"/>
                <a:gd name="T101" fmla="*/ 31 h 108"/>
                <a:gd name="T102" fmla="*/ 46 w 107"/>
                <a:gd name="T103" fmla="*/ 25 h 108"/>
                <a:gd name="T104" fmla="*/ 40 w 107"/>
                <a:gd name="T105" fmla="*/ 6 h 108"/>
                <a:gd name="T106" fmla="*/ 38 w 107"/>
                <a:gd name="T107" fmla="*/ 12 h 108"/>
                <a:gd name="T108" fmla="*/ 40 w 107"/>
                <a:gd name="T109" fmla="*/ 25 h 108"/>
                <a:gd name="T110" fmla="*/ 44 w 107"/>
                <a:gd name="T111" fmla="*/ 31 h 108"/>
                <a:gd name="T112" fmla="*/ 58 w 107"/>
                <a:gd name="T113" fmla="*/ 0 h 108"/>
                <a:gd name="T114" fmla="*/ 62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4" y="108"/>
                  </a:moveTo>
                  <a:lnTo>
                    <a:pt x="64" y="95"/>
                  </a:lnTo>
                  <a:lnTo>
                    <a:pt x="64" y="95"/>
                  </a:lnTo>
                  <a:lnTo>
                    <a:pt x="83" y="90"/>
                  </a:lnTo>
                  <a:lnTo>
                    <a:pt x="93" y="87"/>
                  </a:lnTo>
                  <a:lnTo>
                    <a:pt x="101" y="83"/>
                  </a:lnTo>
                  <a:lnTo>
                    <a:pt x="101" y="83"/>
                  </a:lnTo>
                  <a:lnTo>
                    <a:pt x="75" y="87"/>
                  </a:lnTo>
                  <a:lnTo>
                    <a:pt x="62" y="90"/>
                  </a:lnTo>
                  <a:lnTo>
                    <a:pt x="48" y="93"/>
                  </a:lnTo>
                  <a:lnTo>
                    <a:pt x="34" y="93"/>
                  </a:lnTo>
                  <a:lnTo>
                    <a:pt x="22" y="92"/>
                  </a:lnTo>
                  <a:lnTo>
                    <a:pt x="16" y="89"/>
                  </a:lnTo>
                  <a:lnTo>
                    <a:pt x="12" y="86"/>
                  </a:lnTo>
                  <a:lnTo>
                    <a:pt x="6" y="81"/>
                  </a:lnTo>
                  <a:lnTo>
                    <a:pt x="2" y="77"/>
                  </a:lnTo>
                  <a:lnTo>
                    <a:pt x="2" y="77"/>
                  </a:lnTo>
                  <a:lnTo>
                    <a:pt x="6" y="77"/>
                  </a:lnTo>
                  <a:lnTo>
                    <a:pt x="12" y="77"/>
                  </a:lnTo>
                  <a:lnTo>
                    <a:pt x="20" y="80"/>
                  </a:lnTo>
                  <a:lnTo>
                    <a:pt x="30" y="84"/>
                  </a:lnTo>
                  <a:lnTo>
                    <a:pt x="40" y="87"/>
                  </a:lnTo>
                  <a:lnTo>
                    <a:pt x="40" y="87"/>
                  </a:lnTo>
                  <a:lnTo>
                    <a:pt x="48" y="89"/>
                  </a:lnTo>
                  <a:lnTo>
                    <a:pt x="58" y="89"/>
                  </a:lnTo>
                  <a:lnTo>
                    <a:pt x="75" y="86"/>
                  </a:lnTo>
                  <a:lnTo>
                    <a:pt x="91" y="80"/>
                  </a:lnTo>
                  <a:lnTo>
                    <a:pt x="107" y="74"/>
                  </a:lnTo>
                  <a:lnTo>
                    <a:pt x="107" y="74"/>
                  </a:lnTo>
                  <a:lnTo>
                    <a:pt x="95" y="73"/>
                  </a:lnTo>
                  <a:lnTo>
                    <a:pt x="81" y="74"/>
                  </a:lnTo>
                  <a:lnTo>
                    <a:pt x="54" y="79"/>
                  </a:lnTo>
                  <a:lnTo>
                    <a:pt x="40" y="79"/>
                  </a:lnTo>
                  <a:lnTo>
                    <a:pt x="26" y="79"/>
                  </a:lnTo>
                  <a:lnTo>
                    <a:pt x="20" y="77"/>
                  </a:lnTo>
                  <a:lnTo>
                    <a:pt x="14" y="74"/>
                  </a:lnTo>
                  <a:lnTo>
                    <a:pt x="6" y="71"/>
                  </a:lnTo>
                  <a:lnTo>
                    <a:pt x="0" y="67"/>
                  </a:lnTo>
                  <a:lnTo>
                    <a:pt x="0" y="67"/>
                  </a:lnTo>
                  <a:lnTo>
                    <a:pt x="24" y="70"/>
                  </a:lnTo>
                  <a:lnTo>
                    <a:pt x="56" y="74"/>
                  </a:lnTo>
                  <a:lnTo>
                    <a:pt x="71" y="76"/>
                  </a:lnTo>
                  <a:lnTo>
                    <a:pt x="85" y="76"/>
                  </a:lnTo>
                  <a:lnTo>
                    <a:pt x="95" y="73"/>
                  </a:lnTo>
                  <a:lnTo>
                    <a:pt x="99" y="71"/>
                  </a:lnTo>
                  <a:lnTo>
                    <a:pt x="101" y="68"/>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0" y="53"/>
                  </a:lnTo>
                  <a:lnTo>
                    <a:pt x="38" y="58"/>
                  </a:lnTo>
                  <a:lnTo>
                    <a:pt x="46" y="61"/>
                  </a:lnTo>
                  <a:lnTo>
                    <a:pt x="56" y="61"/>
                  </a:lnTo>
                  <a:lnTo>
                    <a:pt x="66" y="59"/>
                  </a:lnTo>
                  <a:lnTo>
                    <a:pt x="75" y="58"/>
                  </a:lnTo>
                  <a:lnTo>
                    <a:pt x="83" y="55"/>
                  </a:lnTo>
                  <a:lnTo>
                    <a:pt x="91" y="50"/>
                  </a:lnTo>
                  <a:lnTo>
                    <a:pt x="99" y="44"/>
                  </a:lnTo>
                  <a:lnTo>
                    <a:pt x="99" y="44"/>
                  </a:lnTo>
                  <a:lnTo>
                    <a:pt x="81" y="52"/>
                  </a:lnTo>
                  <a:lnTo>
                    <a:pt x="66" y="61"/>
                  </a:lnTo>
                  <a:lnTo>
                    <a:pt x="56" y="64"/>
                  </a:lnTo>
                  <a:lnTo>
                    <a:pt x="48" y="64"/>
                  </a:lnTo>
                  <a:lnTo>
                    <a:pt x="38" y="64"/>
                  </a:lnTo>
                  <a:lnTo>
                    <a:pt x="30" y="59"/>
                  </a:lnTo>
                  <a:lnTo>
                    <a:pt x="30" y="59"/>
                  </a:lnTo>
                  <a:lnTo>
                    <a:pt x="22" y="53"/>
                  </a:lnTo>
                  <a:lnTo>
                    <a:pt x="20" y="50"/>
                  </a:lnTo>
                  <a:lnTo>
                    <a:pt x="24" y="49"/>
                  </a:lnTo>
                  <a:lnTo>
                    <a:pt x="30" y="49"/>
                  </a:lnTo>
                  <a:lnTo>
                    <a:pt x="60" y="55"/>
                  </a:lnTo>
                  <a:lnTo>
                    <a:pt x="60" y="55"/>
                  </a:lnTo>
                  <a:lnTo>
                    <a:pt x="66"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6" y="38"/>
                  </a:lnTo>
                  <a:lnTo>
                    <a:pt x="62" y="34"/>
                  </a:lnTo>
                  <a:lnTo>
                    <a:pt x="66" y="28"/>
                  </a:lnTo>
                  <a:lnTo>
                    <a:pt x="69" y="19"/>
                  </a:lnTo>
                  <a:lnTo>
                    <a:pt x="69" y="19"/>
                  </a:lnTo>
                  <a:lnTo>
                    <a:pt x="66" y="22"/>
                  </a:lnTo>
                  <a:lnTo>
                    <a:pt x="62" y="25"/>
                  </a:lnTo>
                  <a:lnTo>
                    <a:pt x="52" y="31"/>
                  </a:lnTo>
                  <a:lnTo>
                    <a:pt x="52" y="31"/>
                  </a:lnTo>
                  <a:lnTo>
                    <a:pt x="46" y="25"/>
                  </a:lnTo>
                  <a:lnTo>
                    <a:pt x="44" y="19"/>
                  </a:lnTo>
                  <a:lnTo>
                    <a:pt x="40" y="6"/>
                  </a:lnTo>
                  <a:lnTo>
                    <a:pt x="40" y="6"/>
                  </a:lnTo>
                  <a:lnTo>
                    <a:pt x="38" y="12"/>
                  </a:lnTo>
                  <a:lnTo>
                    <a:pt x="38" y="19"/>
                  </a:lnTo>
                  <a:lnTo>
                    <a:pt x="40" y="25"/>
                  </a:lnTo>
                  <a:lnTo>
                    <a:pt x="44" y="31"/>
                  </a:lnTo>
                  <a:lnTo>
                    <a:pt x="44" y="31"/>
                  </a:lnTo>
                  <a:lnTo>
                    <a:pt x="52" y="16"/>
                  </a:lnTo>
                  <a:lnTo>
                    <a:pt x="58" y="0"/>
                  </a:lnTo>
                  <a:lnTo>
                    <a:pt x="58" y="0"/>
                  </a:lnTo>
                  <a:lnTo>
                    <a:pt x="62" y="15"/>
                  </a:lnTo>
                  <a:lnTo>
                    <a:pt x="62"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0" name="Freeform 130"/>
            <p:cNvSpPr>
              <a:spLocks/>
            </p:cNvSpPr>
            <p:nvPr/>
          </p:nvSpPr>
          <p:spPr bwMode="auto">
            <a:xfrm>
              <a:off x="4998" y="1084"/>
              <a:ext cx="1" cy="111"/>
            </a:xfrm>
            <a:custGeom>
              <a:avLst/>
              <a:gdLst>
                <a:gd name="T0" fmla="*/ 114 h 114"/>
                <a:gd name="T1" fmla="*/ 0 h 114"/>
                <a:gd name="T2" fmla="*/ 114 h 114"/>
              </a:gdLst>
              <a:ahLst/>
              <a:cxnLst>
                <a:cxn ang="0">
                  <a:pos x="0" y="T0"/>
                </a:cxn>
                <a:cxn ang="0">
                  <a:pos x="0" y="T1"/>
                </a:cxn>
                <a:cxn ang="0">
                  <a:pos x="0" y="T2"/>
                </a:cxn>
              </a:cxnLst>
              <a:rect l="0" t="0" r="r" b="b"/>
              <a:pathLst>
                <a:path h="114">
                  <a:moveTo>
                    <a:pt x="0" y="114"/>
                  </a:moveTo>
                  <a:lnTo>
                    <a:pt x="0" y="0"/>
                  </a:lnTo>
                  <a:lnTo>
                    <a:pt x="0" y="1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1" name="Line 131"/>
            <p:cNvSpPr>
              <a:spLocks noChangeShapeType="1"/>
            </p:cNvSpPr>
            <p:nvPr/>
          </p:nvSpPr>
          <p:spPr bwMode="auto">
            <a:xfrm flipV="1">
              <a:off x="4998" y="1084"/>
              <a:ext cx="1" cy="111"/>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2" name="Freeform 132"/>
            <p:cNvSpPr>
              <a:spLocks/>
            </p:cNvSpPr>
            <p:nvPr/>
          </p:nvSpPr>
          <p:spPr bwMode="auto">
            <a:xfrm>
              <a:off x="4927" y="1054"/>
              <a:ext cx="143" cy="123"/>
            </a:xfrm>
            <a:custGeom>
              <a:avLst/>
              <a:gdLst>
                <a:gd name="T0" fmla="*/ 83 w 142"/>
                <a:gd name="T1" fmla="*/ 111 h 126"/>
                <a:gd name="T2" fmla="*/ 132 w 142"/>
                <a:gd name="T3" fmla="*/ 97 h 126"/>
                <a:gd name="T4" fmla="*/ 98 w 142"/>
                <a:gd name="T5" fmla="*/ 102 h 126"/>
                <a:gd name="T6" fmla="*/ 45 w 142"/>
                <a:gd name="T7" fmla="*/ 108 h 126"/>
                <a:gd name="T8" fmla="*/ 21 w 142"/>
                <a:gd name="T9" fmla="*/ 104 h 126"/>
                <a:gd name="T10" fmla="*/ 2 w 142"/>
                <a:gd name="T11" fmla="*/ 89 h 126"/>
                <a:gd name="T12" fmla="*/ 15 w 142"/>
                <a:gd name="T13" fmla="*/ 91 h 126"/>
                <a:gd name="T14" fmla="*/ 51 w 142"/>
                <a:gd name="T15" fmla="*/ 102 h 126"/>
                <a:gd name="T16" fmla="*/ 75 w 142"/>
                <a:gd name="T17" fmla="*/ 102 h 126"/>
                <a:gd name="T18" fmla="*/ 120 w 142"/>
                <a:gd name="T19" fmla="*/ 94 h 126"/>
                <a:gd name="T20" fmla="*/ 134 w 142"/>
                <a:gd name="T21" fmla="*/ 85 h 126"/>
                <a:gd name="T22" fmla="*/ 71 w 142"/>
                <a:gd name="T23" fmla="*/ 91 h 126"/>
                <a:gd name="T24" fmla="*/ 25 w 142"/>
                <a:gd name="T25" fmla="*/ 89 h 126"/>
                <a:gd name="T26" fmla="*/ 0 w 142"/>
                <a:gd name="T27" fmla="*/ 77 h 126"/>
                <a:gd name="T28" fmla="*/ 73 w 142"/>
                <a:gd name="T29" fmla="*/ 86 h 126"/>
                <a:gd name="T30" fmla="*/ 126 w 142"/>
                <a:gd name="T31" fmla="*/ 85 h 126"/>
                <a:gd name="T32" fmla="*/ 134 w 142"/>
                <a:gd name="T33" fmla="*/ 80 h 126"/>
                <a:gd name="T34" fmla="*/ 108 w 142"/>
                <a:gd name="T35" fmla="*/ 80 h 126"/>
                <a:gd name="T36" fmla="*/ 51 w 142"/>
                <a:gd name="T37" fmla="*/ 85 h 126"/>
                <a:gd name="T38" fmla="*/ 37 w 142"/>
                <a:gd name="T39" fmla="*/ 76 h 126"/>
                <a:gd name="T40" fmla="*/ 37 w 142"/>
                <a:gd name="T41" fmla="*/ 62 h 126"/>
                <a:gd name="T42" fmla="*/ 73 w 142"/>
                <a:gd name="T43" fmla="*/ 71 h 126"/>
                <a:gd name="T44" fmla="*/ 110 w 142"/>
                <a:gd name="T45" fmla="*/ 62 h 126"/>
                <a:gd name="T46" fmla="*/ 130 w 142"/>
                <a:gd name="T47" fmla="*/ 52 h 126"/>
                <a:gd name="T48" fmla="*/ 85 w 142"/>
                <a:gd name="T49" fmla="*/ 70 h 126"/>
                <a:gd name="T50" fmla="*/ 51 w 142"/>
                <a:gd name="T51" fmla="*/ 73 h 126"/>
                <a:gd name="T52" fmla="*/ 39 w 142"/>
                <a:gd name="T53" fmla="*/ 68 h 126"/>
                <a:gd name="T54" fmla="*/ 27 w 142"/>
                <a:gd name="T55" fmla="*/ 58 h 126"/>
                <a:gd name="T56" fmla="*/ 39 w 142"/>
                <a:gd name="T57" fmla="*/ 56 h 126"/>
                <a:gd name="T58" fmla="*/ 77 w 142"/>
                <a:gd name="T59" fmla="*/ 64 h 126"/>
                <a:gd name="T60" fmla="*/ 90 w 142"/>
                <a:gd name="T61" fmla="*/ 46 h 126"/>
                <a:gd name="T62" fmla="*/ 71 w 142"/>
                <a:gd name="T63" fmla="*/ 49 h 126"/>
                <a:gd name="T64" fmla="*/ 45 w 142"/>
                <a:gd name="T65" fmla="*/ 40 h 126"/>
                <a:gd name="T66" fmla="*/ 23 w 142"/>
                <a:gd name="T67" fmla="*/ 24 h 126"/>
                <a:gd name="T68" fmla="*/ 53 w 142"/>
                <a:gd name="T69" fmla="*/ 43 h 126"/>
                <a:gd name="T70" fmla="*/ 81 w 142"/>
                <a:gd name="T71" fmla="*/ 40 h 126"/>
                <a:gd name="T72" fmla="*/ 92 w 142"/>
                <a:gd name="T73" fmla="*/ 22 h 126"/>
                <a:gd name="T74" fmla="*/ 67 w 142"/>
                <a:gd name="T75" fmla="*/ 36 h 126"/>
                <a:gd name="T76" fmla="*/ 57 w 142"/>
                <a:gd name="T77" fmla="*/ 21 h 126"/>
                <a:gd name="T78" fmla="*/ 49 w 142"/>
                <a:gd name="T79" fmla="*/ 13 h 126"/>
                <a:gd name="T80" fmla="*/ 59 w 142"/>
                <a:gd name="T81" fmla="*/ 36 h 126"/>
                <a:gd name="T82" fmla="*/ 69 w 142"/>
                <a:gd name="T83" fmla="*/ 18 h 126"/>
                <a:gd name="T84" fmla="*/ 81 w 142"/>
                <a:gd name="T85"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26">
                  <a:moveTo>
                    <a:pt x="71" y="126"/>
                  </a:moveTo>
                  <a:lnTo>
                    <a:pt x="83" y="111"/>
                  </a:lnTo>
                  <a:lnTo>
                    <a:pt x="83" y="111"/>
                  </a:lnTo>
                  <a:lnTo>
                    <a:pt x="110" y="105"/>
                  </a:lnTo>
                  <a:lnTo>
                    <a:pt x="122" y="102"/>
                  </a:lnTo>
                  <a:lnTo>
                    <a:pt x="132" y="97"/>
                  </a:lnTo>
                  <a:lnTo>
                    <a:pt x="132" y="97"/>
                  </a:lnTo>
                  <a:lnTo>
                    <a:pt x="116" y="98"/>
                  </a:lnTo>
                  <a:lnTo>
                    <a:pt x="98" y="102"/>
                  </a:lnTo>
                  <a:lnTo>
                    <a:pt x="81" y="105"/>
                  </a:lnTo>
                  <a:lnTo>
                    <a:pt x="63" y="108"/>
                  </a:lnTo>
                  <a:lnTo>
                    <a:pt x="45" y="108"/>
                  </a:lnTo>
                  <a:lnTo>
                    <a:pt x="37" y="108"/>
                  </a:lnTo>
                  <a:lnTo>
                    <a:pt x="29" y="107"/>
                  </a:lnTo>
                  <a:lnTo>
                    <a:pt x="21" y="104"/>
                  </a:lnTo>
                  <a:lnTo>
                    <a:pt x="15" y="101"/>
                  </a:lnTo>
                  <a:lnTo>
                    <a:pt x="8" y="95"/>
                  </a:lnTo>
                  <a:lnTo>
                    <a:pt x="2" y="89"/>
                  </a:lnTo>
                  <a:lnTo>
                    <a:pt x="2" y="89"/>
                  </a:lnTo>
                  <a:lnTo>
                    <a:pt x="10" y="89"/>
                  </a:lnTo>
                  <a:lnTo>
                    <a:pt x="15" y="91"/>
                  </a:lnTo>
                  <a:lnTo>
                    <a:pt x="27" y="94"/>
                  </a:lnTo>
                  <a:lnTo>
                    <a:pt x="39" y="98"/>
                  </a:lnTo>
                  <a:lnTo>
                    <a:pt x="51" y="102"/>
                  </a:lnTo>
                  <a:lnTo>
                    <a:pt x="51" y="102"/>
                  </a:lnTo>
                  <a:lnTo>
                    <a:pt x="63" y="102"/>
                  </a:lnTo>
                  <a:lnTo>
                    <a:pt x="75" y="102"/>
                  </a:lnTo>
                  <a:lnTo>
                    <a:pt x="86" y="102"/>
                  </a:lnTo>
                  <a:lnTo>
                    <a:pt x="98" y="100"/>
                  </a:lnTo>
                  <a:lnTo>
                    <a:pt x="120" y="94"/>
                  </a:lnTo>
                  <a:lnTo>
                    <a:pt x="142" y="86"/>
                  </a:lnTo>
                  <a:lnTo>
                    <a:pt x="142" y="86"/>
                  </a:lnTo>
                  <a:lnTo>
                    <a:pt x="134" y="85"/>
                  </a:lnTo>
                  <a:lnTo>
                    <a:pt x="124" y="85"/>
                  </a:lnTo>
                  <a:lnTo>
                    <a:pt x="106" y="86"/>
                  </a:lnTo>
                  <a:lnTo>
                    <a:pt x="71" y="91"/>
                  </a:lnTo>
                  <a:lnTo>
                    <a:pt x="53" y="92"/>
                  </a:lnTo>
                  <a:lnTo>
                    <a:pt x="35" y="92"/>
                  </a:lnTo>
                  <a:lnTo>
                    <a:pt x="25" y="89"/>
                  </a:lnTo>
                  <a:lnTo>
                    <a:pt x="17" y="88"/>
                  </a:lnTo>
                  <a:lnTo>
                    <a:pt x="10" y="83"/>
                  </a:lnTo>
                  <a:lnTo>
                    <a:pt x="0" y="77"/>
                  </a:lnTo>
                  <a:lnTo>
                    <a:pt x="0" y="77"/>
                  </a:lnTo>
                  <a:lnTo>
                    <a:pt x="31" y="82"/>
                  </a:lnTo>
                  <a:lnTo>
                    <a:pt x="73" y="86"/>
                  </a:lnTo>
                  <a:lnTo>
                    <a:pt x="92" y="88"/>
                  </a:lnTo>
                  <a:lnTo>
                    <a:pt x="110" y="88"/>
                  </a:lnTo>
                  <a:lnTo>
                    <a:pt x="126" y="85"/>
                  </a:lnTo>
                  <a:lnTo>
                    <a:pt x="130" y="83"/>
                  </a:lnTo>
                  <a:lnTo>
                    <a:pt x="134" y="80"/>
                  </a:lnTo>
                  <a:lnTo>
                    <a:pt x="134" y="80"/>
                  </a:lnTo>
                  <a:lnTo>
                    <a:pt x="130" y="79"/>
                  </a:lnTo>
                  <a:lnTo>
                    <a:pt x="124" y="79"/>
                  </a:lnTo>
                  <a:lnTo>
                    <a:pt x="108" y="80"/>
                  </a:lnTo>
                  <a:lnTo>
                    <a:pt x="75" y="85"/>
                  </a:lnTo>
                  <a:lnTo>
                    <a:pt x="57" y="85"/>
                  </a:lnTo>
                  <a:lnTo>
                    <a:pt x="51" y="85"/>
                  </a:lnTo>
                  <a:lnTo>
                    <a:pt x="45" y="82"/>
                  </a:lnTo>
                  <a:lnTo>
                    <a:pt x="41" y="80"/>
                  </a:lnTo>
                  <a:lnTo>
                    <a:pt x="37" y="76"/>
                  </a:lnTo>
                  <a:lnTo>
                    <a:pt x="37" y="70"/>
                  </a:lnTo>
                  <a:lnTo>
                    <a:pt x="37" y="62"/>
                  </a:lnTo>
                  <a:lnTo>
                    <a:pt x="37" y="62"/>
                  </a:lnTo>
                  <a:lnTo>
                    <a:pt x="49" y="67"/>
                  </a:lnTo>
                  <a:lnTo>
                    <a:pt x="61" y="70"/>
                  </a:lnTo>
                  <a:lnTo>
                    <a:pt x="73" y="71"/>
                  </a:lnTo>
                  <a:lnTo>
                    <a:pt x="86" y="70"/>
                  </a:lnTo>
                  <a:lnTo>
                    <a:pt x="98" y="67"/>
                  </a:lnTo>
                  <a:lnTo>
                    <a:pt x="110" y="62"/>
                  </a:lnTo>
                  <a:lnTo>
                    <a:pt x="120" y="58"/>
                  </a:lnTo>
                  <a:lnTo>
                    <a:pt x="130" y="52"/>
                  </a:lnTo>
                  <a:lnTo>
                    <a:pt x="130" y="52"/>
                  </a:lnTo>
                  <a:lnTo>
                    <a:pt x="118" y="55"/>
                  </a:lnTo>
                  <a:lnTo>
                    <a:pt x="108" y="61"/>
                  </a:lnTo>
                  <a:lnTo>
                    <a:pt x="85" y="70"/>
                  </a:lnTo>
                  <a:lnTo>
                    <a:pt x="73" y="73"/>
                  </a:lnTo>
                  <a:lnTo>
                    <a:pt x="61" y="74"/>
                  </a:lnTo>
                  <a:lnTo>
                    <a:pt x="51" y="73"/>
                  </a:lnTo>
                  <a:lnTo>
                    <a:pt x="45" y="71"/>
                  </a:lnTo>
                  <a:lnTo>
                    <a:pt x="39" y="68"/>
                  </a:lnTo>
                  <a:lnTo>
                    <a:pt x="39" y="68"/>
                  </a:lnTo>
                  <a:lnTo>
                    <a:pt x="29" y="61"/>
                  </a:lnTo>
                  <a:lnTo>
                    <a:pt x="27" y="59"/>
                  </a:lnTo>
                  <a:lnTo>
                    <a:pt x="27" y="58"/>
                  </a:lnTo>
                  <a:lnTo>
                    <a:pt x="29" y="56"/>
                  </a:lnTo>
                  <a:lnTo>
                    <a:pt x="31" y="56"/>
                  </a:lnTo>
                  <a:lnTo>
                    <a:pt x="39" y="56"/>
                  </a:lnTo>
                  <a:lnTo>
                    <a:pt x="61" y="61"/>
                  </a:lnTo>
                  <a:lnTo>
                    <a:pt x="77" y="64"/>
                  </a:lnTo>
                  <a:lnTo>
                    <a:pt x="77" y="64"/>
                  </a:lnTo>
                  <a:lnTo>
                    <a:pt x="86" y="55"/>
                  </a:lnTo>
                  <a:lnTo>
                    <a:pt x="90" y="51"/>
                  </a:lnTo>
                  <a:lnTo>
                    <a:pt x="90" y="46"/>
                  </a:lnTo>
                  <a:lnTo>
                    <a:pt x="90" y="46"/>
                  </a:lnTo>
                  <a:lnTo>
                    <a:pt x="81" y="48"/>
                  </a:lnTo>
                  <a:lnTo>
                    <a:pt x="71" y="49"/>
                  </a:lnTo>
                  <a:lnTo>
                    <a:pt x="61" y="46"/>
                  </a:lnTo>
                  <a:lnTo>
                    <a:pt x="53" y="43"/>
                  </a:lnTo>
                  <a:lnTo>
                    <a:pt x="45" y="40"/>
                  </a:lnTo>
                  <a:lnTo>
                    <a:pt x="37" y="34"/>
                  </a:lnTo>
                  <a:lnTo>
                    <a:pt x="23" y="24"/>
                  </a:lnTo>
                  <a:lnTo>
                    <a:pt x="23" y="24"/>
                  </a:lnTo>
                  <a:lnTo>
                    <a:pt x="33" y="33"/>
                  </a:lnTo>
                  <a:lnTo>
                    <a:pt x="43" y="40"/>
                  </a:lnTo>
                  <a:lnTo>
                    <a:pt x="53" y="43"/>
                  </a:lnTo>
                  <a:lnTo>
                    <a:pt x="63" y="45"/>
                  </a:lnTo>
                  <a:lnTo>
                    <a:pt x="73" y="45"/>
                  </a:lnTo>
                  <a:lnTo>
                    <a:pt x="81" y="40"/>
                  </a:lnTo>
                  <a:lnTo>
                    <a:pt x="86" y="33"/>
                  </a:lnTo>
                  <a:lnTo>
                    <a:pt x="92" y="22"/>
                  </a:lnTo>
                  <a:lnTo>
                    <a:pt x="92" y="22"/>
                  </a:lnTo>
                  <a:lnTo>
                    <a:pt x="86" y="25"/>
                  </a:lnTo>
                  <a:lnTo>
                    <a:pt x="81" y="30"/>
                  </a:lnTo>
                  <a:lnTo>
                    <a:pt x="67" y="36"/>
                  </a:lnTo>
                  <a:lnTo>
                    <a:pt x="67" y="36"/>
                  </a:lnTo>
                  <a:lnTo>
                    <a:pt x="61" y="28"/>
                  </a:lnTo>
                  <a:lnTo>
                    <a:pt x="57" y="21"/>
                  </a:lnTo>
                  <a:lnTo>
                    <a:pt x="51" y="6"/>
                  </a:lnTo>
                  <a:lnTo>
                    <a:pt x="51" y="6"/>
                  </a:lnTo>
                  <a:lnTo>
                    <a:pt x="49" y="13"/>
                  </a:lnTo>
                  <a:lnTo>
                    <a:pt x="49" y="22"/>
                  </a:lnTo>
                  <a:lnTo>
                    <a:pt x="53" y="30"/>
                  </a:lnTo>
                  <a:lnTo>
                    <a:pt x="59" y="36"/>
                  </a:lnTo>
                  <a:lnTo>
                    <a:pt x="59" y="36"/>
                  </a:lnTo>
                  <a:lnTo>
                    <a:pt x="65" y="27"/>
                  </a:lnTo>
                  <a:lnTo>
                    <a:pt x="69" y="18"/>
                  </a:lnTo>
                  <a:lnTo>
                    <a:pt x="77" y="0"/>
                  </a:lnTo>
                  <a:lnTo>
                    <a:pt x="77" y="0"/>
                  </a:lnTo>
                  <a:lnTo>
                    <a:pt x="81" y="16"/>
                  </a:lnTo>
                  <a:lnTo>
                    <a:pt x="81" y="34"/>
                  </a:lnTo>
                  <a:lnTo>
                    <a:pt x="71" y="12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3" name="Freeform 133"/>
            <p:cNvSpPr>
              <a:spLocks/>
            </p:cNvSpPr>
            <p:nvPr/>
          </p:nvSpPr>
          <p:spPr bwMode="auto">
            <a:xfrm>
              <a:off x="4927" y="1054"/>
              <a:ext cx="143" cy="123"/>
            </a:xfrm>
            <a:custGeom>
              <a:avLst/>
              <a:gdLst>
                <a:gd name="T0" fmla="*/ 83 w 142"/>
                <a:gd name="T1" fmla="*/ 111 h 126"/>
                <a:gd name="T2" fmla="*/ 132 w 142"/>
                <a:gd name="T3" fmla="*/ 97 h 126"/>
                <a:gd name="T4" fmla="*/ 98 w 142"/>
                <a:gd name="T5" fmla="*/ 102 h 126"/>
                <a:gd name="T6" fmla="*/ 45 w 142"/>
                <a:gd name="T7" fmla="*/ 108 h 126"/>
                <a:gd name="T8" fmla="*/ 21 w 142"/>
                <a:gd name="T9" fmla="*/ 104 h 126"/>
                <a:gd name="T10" fmla="*/ 2 w 142"/>
                <a:gd name="T11" fmla="*/ 89 h 126"/>
                <a:gd name="T12" fmla="*/ 15 w 142"/>
                <a:gd name="T13" fmla="*/ 91 h 126"/>
                <a:gd name="T14" fmla="*/ 51 w 142"/>
                <a:gd name="T15" fmla="*/ 102 h 126"/>
                <a:gd name="T16" fmla="*/ 75 w 142"/>
                <a:gd name="T17" fmla="*/ 102 h 126"/>
                <a:gd name="T18" fmla="*/ 120 w 142"/>
                <a:gd name="T19" fmla="*/ 94 h 126"/>
                <a:gd name="T20" fmla="*/ 134 w 142"/>
                <a:gd name="T21" fmla="*/ 85 h 126"/>
                <a:gd name="T22" fmla="*/ 71 w 142"/>
                <a:gd name="T23" fmla="*/ 91 h 126"/>
                <a:gd name="T24" fmla="*/ 25 w 142"/>
                <a:gd name="T25" fmla="*/ 89 h 126"/>
                <a:gd name="T26" fmla="*/ 0 w 142"/>
                <a:gd name="T27" fmla="*/ 77 h 126"/>
                <a:gd name="T28" fmla="*/ 73 w 142"/>
                <a:gd name="T29" fmla="*/ 86 h 126"/>
                <a:gd name="T30" fmla="*/ 126 w 142"/>
                <a:gd name="T31" fmla="*/ 85 h 126"/>
                <a:gd name="T32" fmla="*/ 134 w 142"/>
                <a:gd name="T33" fmla="*/ 80 h 126"/>
                <a:gd name="T34" fmla="*/ 108 w 142"/>
                <a:gd name="T35" fmla="*/ 80 h 126"/>
                <a:gd name="T36" fmla="*/ 51 w 142"/>
                <a:gd name="T37" fmla="*/ 85 h 126"/>
                <a:gd name="T38" fmla="*/ 37 w 142"/>
                <a:gd name="T39" fmla="*/ 76 h 126"/>
                <a:gd name="T40" fmla="*/ 37 w 142"/>
                <a:gd name="T41" fmla="*/ 62 h 126"/>
                <a:gd name="T42" fmla="*/ 73 w 142"/>
                <a:gd name="T43" fmla="*/ 71 h 126"/>
                <a:gd name="T44" fmla="*/ 110 w 142"/>
                <a:gd name="T45" fmla="*/ 62 h 126"/>
                <a:gd name="T46" fmla="*/ 130 w 142"/>
                <a:gd name="T47" fmla="*/ 52 h 126"/>
                <a:gd name="T48" fmla="*/ 85 w 142"/>
                <a:gd name="T49" fmla="*/ 70 h 126"/>
                <a:gd name="T50" fmla="*/ 51 w 142"/>
                <a:gd name="T51" fmla="*/ 73 h 126"/>
                <a:gd name="T52" fmla="*/ 39 w 142"/>
                <a:gd name="T53" fmla="*/ 68 h 126"/>
                <a:gd name="T54" fmla="*/ 27 w 142"/>
                <a:gd name="T55" fmla="*/ 58 h 126"/>
                <a:gd name="T56" fmla="*/ 39 w 142"/>
                <a:gd name="T57" fmla="*/ 56 h 126"/>
                <a:gd name="T58" fmla="*/ 77 w 142"/>
                <a:gd name="T59" fmla="*/ 64 h 126"/>
                <a:gd name="T60" fmla="*/ 90 w 142"/>
                <a:gd name="T61" fmla="*/ 46 h 126"/>
                <a:gd name="T62" fmla="*/ 71 w 142"/>
                <a:gd name="T63" fmla="*/ 49 h 126"/>
                <a:gd name="T64" fmla="*/ 45 w 142"/>
                <a:gd name="T65" fmla="*/ 40 h 126"/>
                <a:gd name="T66" fmla="*/ 23 w 142"/>
                <a:gd name="T67" fmla="*/ 24 h 126"/>
                <a:gd name="T68" fmla="*/ 53 w 142"/>
                <a:gd name="T69" fmla="*/ 43 h 126"/>
                <a:gd name="T70" fmla="*/ 81 w 142"/>
                <a:gd name="T71" fmla="*/ 40 h 126"/>
                <a:gd name="T72" fmla="*/ 92 w 142"/>
                <a:gd name="T73" fmla="*/ 22 h 126"/>
                <a:gd name="T74" fmla="*/ 67 w 142"/>
                <a:gd name="T75" fmla="*/ 36 h 126"/>
                <a:gd name="T76" fmla="*/ 57 w 142"/>
                <a:gd name="T77" fmla="*/ 21 h 126"/>
                <a:gd name="T78" fmla="*/ 49 w 142"/>
                <a:gd name="T79" fmla="*/ 13 h 126"/>
                <a:gd name="T80" fmla="*/ 59 w 142"/>
                <a:gd name="T81" fmla="*/ 36 h 126"/>
                <a:gd name="T82" fmla="*/ 69 w 142"/>
                <a:gd name="T83" fmla="*/ 18 h 126"/>
                <a:gd name="T84" fmla="*/ 81 w 142"/>
                <a:gd name="T85"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26">
                  <a:moveTo>
                    <a:pt x="71" y="126"/>
                  </a:moveTo>
                  <a:lnTo>
                    <a:pt x="83" y="111"/>
                  </a:lnTo>
                  <a:lnTo>
                    <a:pt x="83" y="111"/>
                  </a:lnTo>
                  <a:lnTo>
                    <a:pt x="110" y="105"/>
                  </a:lnTo>
                  <a:lnTo>
                    <a:pt x="122" y="102"/>
                  </a:lnTo>
                  <a:lnTo>
                    <a:pt x="132" y="97"/>
                  </a:lnTo>
                  <a:lnTo>
                    <a:pt x="132" y="97"/>
                  </a:lnTo>
                  <a:lnTo>
                    <a:pt x="116" y="98"/>
                  </a:lnTo>
                  <a:lnTo>
                    <a:pt x="98" y="102"/>
                  </a:lnTo>
                  <a:lnTo>
                    <a:pt x="81" y="105"/>
                  </a:lnTo>
                  <a:lnTo>
                    <a:pt x="63" y="108"/>
                  </a:lnTo>
                  <a:lnTo>
                    <a:pt x="45" y="108"/>
                  </a:lnTo>
                  <a:lnTo>
                    <a:pt x="37" y="108"/>
                  </a:lnTo>
                  <a:lnTo>
                    <a:pt x="29" y="107"/>
                  </a:lnTo>
                  <a:lnTo>
                    <a:pt x="21" y="104"/>
                  </a:lnTo>
                  <a:lnTo>
                    <a:pt x="15" y="101"/>
                  </a:lnTo>
                  <a:lnTo>
                    <a:pt x="8" y="95"/>
                  </a:lnTo>
                  <a:lnTo>
                    <a:pt x="2" y="89"/>
                  </a:lnTo>
                  <a:lnTo>
                    <a:pt x="2" y="89"/>
                  </a:lnTo>
                  <a:lnTo>
                    <a:pt x="10" y="89"/>
                  </a:lnTo>
                  <a:lnTo>
                    <a:pt x="15" y="91"/>
                  </a:lnTo>
                  <a:lnTo>
                    <a:pt x="27" y="94"/>
                  </a:lnTo>
                  <a:lnTo>
                    <a:pt x="39" y="98"/>
                  </a:lnTo>
                  <a:lnTo>
                    <a:pt x="51" y="102"/>
                  </a:lnTo>
                  <a:lnTo>
                    <a:pt x="51" y="102"/>
                  </a:lnTo>
                  <a:lnTo>
                    <a:pt x="63" y="102"/>
                  </a:lnTo>
                  <a:lnTo>
                    <a:pt x="75" y="102"/>
                  </a:lnTo>
                  <a:lnTo>
                    <a:pt x="86" y="102"/>
                  </a:lnTo>
                  <a:lnTo>
                    <a:pt x="98" y="100"/>
                  </a:lnTo>
                  <a:lnTo>
                    <a:pt x="120" y="94"/>
                  </a:lnTo>
                  <a:lnTo>
                    <a:pt x="142" y="86"/>
                  </a:lnTo>
                  <a:lnTo>
                    <a:pt x="142" y="86"/>
                  </a:lnTo>
                  <a:lnTo>
                    <a:pt x="134" y="85"/>
                  </a:lnTo>
                  <a:lnTo>
                    <a:pt x="124" y="85"/>
                  </a:lnTo>
                  <a:lnTo>
                    <a:pt x="106" y="86"/>
                  </a:lnTo>
                  <a:lnTo>
                    <a:pt x="71" y="91"/>
                  </a:lnTo>
                  <a:lnTo>
                    <a:pt x="53" y="92"/>
                  </a:lnTo>
                  <a:lnTo>
                    <a:pt x="35" y="92"/>
                  </a:lnTo>
                  <a:lnTo>
                    <a:pt x="25" y="89"/>
                  </a:lnTo>
                  <a:lnTo>
                    <a:pt x="17" y="88"/>
                  </a:lnTo>
                  <a:lnTo>
                    <a:pt x="10" y="83"/>
                  </a:lnTo>
                  <a:lnTo>
                    <a:pt x="0" y="77"/>
                  </a:lnTo>
                  <a:lnTo>
                    <a:pt x="0" y="77"/>
                  </a:lnTo>
                  <a:lnTo>
                    <a:pt x="31" y="82"/>
                  </a:lnTo>
                  <a:lnTo>
                    <a:pt x="73" y="86"/>
                  </a:lnTo>
                  <a:lnTo>
                    <a:pt x="92" y="88"/>
                  </a:lnTo>
                  <a:lnTo>
                    <a:pt x="110" y="88"/>
                  </a:lnTo>
                  <a:lnTo>
                    <a:pt x="126" y="85"/>
                  </a:lnTo>
                  <a:lnTo>
                    <a:pt x="130" y="83"/>
                  </a:lnTo>
                  <a:lnTo>
                    <a:pt x="134" y="80"/>
                  </a:lnTo>
                  <a:lnTo>
                    <a:pt x="134" y="80"/>
                  </a:lnTo>
                  <a:lnTo>
                    <a:pt x="130" y="79"/>
                  </a:lnTo>
                  <a:lnTo>
                    <a:pt x="124" y="79"/>
                  </a:lnTo>
                  <a:lnTo>
                    <a:pt x="108" y="80"/>
                  </a:lnTo>
                  <a:lnTo>
                    <a:pt x="75" y="85"/>
                  </a:lnTo>
                  <a:lnTo>
                    <a:pt x="57" y="85"/>
                  </a:lnTo>
                  <a:lnTo>
                    <a:pt x="51" y="85"/>
                  </a:lnTo>
                  <a:lnTo>
                    <a:pt x="45" y="82"/>
                  </a:lnTo>
                  <a:lnTo>
                    <a:pt x="41" y="80"/>
                  </a:lnTo>
                  <a:lnTo>
                    <a:pt x="37" y="76"/>
                  </a:lnTo>
                  <a:lnTo>
                    <a:pt x="37" y="70"/>
                  </a:lnTo>
                  <a:lnTo>
                    <a:pt x="37" y="62"/>
                  </a:lnTo>
                  <a:lnTo>
                    <a:pt x="37" y="62"/>
                  </a:lnTo>
                  <a:lnTo>
                    <a:pt x="49" y="67"/>
                  </a:lnTo>
                  <a:lnTo>
                    <a:pt x="61" y="70"/>
                  </a:lnTo>
                  <a:lnTo>
                    <a:pt x="73" y="71"/>
                  </a:lnTo>
                  <a:lnTo>
                    <a:pt x="86" y="70"/>
                  </a:lnTo>
                  <a:lnTo>
                    <a:pt x="98" y="67"/>
                  </a:lnTo>
                  <a:lnTo>
                    <a:pt x="110" y="62"/>
                  </a:lnTo>
                  <a:lnTo>
                    <a:pt x="120" y="58"/>
                  </a:lnTo>
                  <a:lnTo>
                    <a:pt x="130" y="52"/>
                  </a:lnTo>
                  <a:lnTo>
                    <a:pt x="130" y="52"/>
                  </a:lnTo>
                  <a:lnTo>
                    <a:pt x="118" y="55"/>
                  </a:lnTo>
                  <a:lnTo>
                    <a:pt x="108" y="61"/>
                  </a:lnTo>
                  <a:lnTo>
                    <a:pt x="85" y="70"/>
                  </a:lnTo>
                  <a:lnTo>
                    <a:pt x="73" y="73"/>
                  </a:lnTo>
                  <a:lnTo>
                    <a:pt x="61" y="74"/>
                  </a:lnTo>
                  <a:lnTo>
                    <a:pt x="51" y="73"/>
                  </a:lnTo>
                  <a:lnTo>
                    <a:pt x="45" y="71"/>
                  </a:lnTo>
                  <a:lnTo>
                    <a:pt x="39" y="68"/>
                  </a:lnTo>
                  <a:lnTo>
                    <a:pt x="39" y="68"/>
                  </a:lnTo>
                  <a:lnTo>
                    <a:pt x="29" y="61"/>
                  </a:lnTo>
                  <a:lnTo>
                    <a:pt x="27" y="59"/>
                  </a:lnTo>
                  <a:lnTo>
                    <a:pt x="27" y="58"/>
                  </a:lnTo>
                  <a:lnTo>
                    <a:pt x="29" y="56"/>
                  </a:lnTo>
                  <a:lnTo>
                    <a:pt x="31" y="56"/>
                  </a:lnTo>
                  <a:lnTo>
                    <a:pt x="39" y="56"/>
                  </a:lnTo>
                  <a:lnTo>
                    <a:pt x="61" y="61"/>
                  </a:lnTo>
                  <a:lnTo>
                    <a:pt x="77" y="64"/>
                  </a:lnTo>
                  <a:lnTo>
                    <a:pt x="77" y="64"/>
                  </a:lnTo>
                  <a:lnTo>
                    <a:pt x="86" y="55"/>
                  </a:lnTo>
                  <a:lnTo>
                    <a:pt x="90" y="51"/>
                  </a:lnTo>
                  <a:lnTo>
                    <a:pt x="90" y="46"/>
                  </a:lnTo>
                  <a:lnTo>
                    <a:pt x="90" y="46"/>
                  </a:lnTo>
                  <a:lnTo>
                    <a:pt x="81" y="48"/>
                  </a:lnTo>
                  <a:lnTo>
                    <a:pt x="71" y="49"/>
                  </a:lnTo>
                  <a:lnTo>
                    <a:pt x="61" y="46"/>
                  </a:lnTo>
                  <a:lnTo>
                    <a:pt x="53" y="43"/>
                  </a:lnTo>
                  <a:lnTo>
                    <a:pt x="45" y="40"/>
                  </a:lnTo>
                  <a:lnTo>
                    <a:pt x="37" y="34"/>
                  </a:lnTo>
                  <a:lnTo>
                    <a:pt x="23" y="24"/>
                  </a:lnTo>
                  <a:lnTo>
                    <a:pt x="23" y="24"/>
                  </a:lnTo>
                  <a:lnTo>
                    <a:pt x="33" y="33"/>
                  </a:lnTo>
                  <a:lnTo>
                    <a:pt x="43" y="40"/>
                  </a:lnTo>
                  <a:lnTo>
                    <a:pt x="53" y="43"/>
                  </a:lnTo>
                  <a:lnTo>
                    <a:pt x="63" y="45"/>
                  </a:lnTo>
                  <a:lnTo>
                    <a:pt x="73" y="45"/>
                  </a:lnTo>
                  <a:lnTo>
                    <a:pt x="81" y="40"/>
                  </a:lnTo>
                  <a:lnTo>
                    <a:pt x="86" y="33"/>
                  </a:lnTo>
                  <a:lnTo>
                    <a:pt x="92" y="22"/>
                  </a:lnTo>
                  <a:lnTo>
                    <a:pt x="92" y="22"/>
                  </a:lnTo>
                  <a:lnTo>
                    <a:pt x="86" y="25"/>
                  </a:lnTo>
                  <a:lnTo>
                    <a:pt x="81" y="30"/>
                  </a:lnTo>
                  <a:lnTo>
                    <a:pt x="67" y="36"/>
                  </a:lnTo>
                  <a:lnTo>
                    <a:pt x="67" y="36"/>
                  </a:lnTo>
                  <a:lnTo>
                    <a:pt x="61" y="28"/>
                  </a:lnTo>
                  <a:lnTo>
                    <a:pt x="57" y="21"/>
                  </a:lnTo>
                  <a:lnTo>
                    <a:pt x="51" y="6"/>
                  </a:lnTo>
                  <a:lnTo>
                    <a:pt x="51" y="6"/>
                  </a:lnTo>
                  <a:lnTo>
                    <a:pt x="49" y="13"/>
                  </a:lnTo>
                  <a:lnTo>
                    <a:pt x="49" y="22"/>
                  </a:lnTo>
                  <a:lnTo>
                    <a:pt x="53" y="30"/>
                  </a:lnTo>
                  <a:lnTo>
                    <a:pt x="59" y="36"/>
                  </a:lnTo>
                  <a:lnTo>
                    <a:pt x="59" y="36"/>
                  </a:lnTo>
                  <a:lnTo>
                    <a:pt x="65" y="27"/>
                  </a:lnTo>
                  <a:lnTo>
                    <a:pt x="69" y="18"/>
                  </a:lnTo>
                  <a:lnTo>
                    <a:pt x="77" y="0"/>
                  </a:lnTo>
                  <a:lnTo>
                    <a:pt x="77" y="0"/>
                  </a:lnTo>
                  <a:lnTo>
                    <a:pt x="81" y="16"/>
                  </a:lnTo>
                  <a:lnTo>
                    <a:pt x="81" y="34"/>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4" name="Freeform 134"/>
            <p:cNvSpPr>
              <a:spLocks/>
            </p:cNvSpPr>
            <p:nvPr/>
          </p:nvSpPr>
          <p:spPr bwMode="auto">
            <a:xfrm>
              <a:off x="2059" y="1134"/>
              <a:ext cx="1" cy="61"/>
            </a:xfrm>
            <a:custGeom>
              <a:avLst/>
              <a:gdLst>
                <a:gd name="T0" fmla="*/ 62 h 62"/>
                <a:gd name="T1" fmla="*/ 0 h 62"/>
                <a:gd name="T2" fmla="*/ 62 h 62"/>
              </a:gdLst>
              <a:ahLst/>
              <a:cxnLst>
                <a:cxn ang="0">
                  <a:pos x="0" y="T0"/>
                </a:cxn>
                <a:cxn ang="0">
                  <a:pos x="0" y="T1"/>
                </a:cxn>
                <a:cxn ang="0">
                  <a:pos x="0" y="T2"/>
                </a:cxn>
              </a:cxnLst>
              <a:rect l="0" t="0" r="r" b="b"/>
              <a:pathLst>
                <a:path h="62">
                  <a:moveTo>
                    <a:pt x="0" y="62"/>
                  </a:moveTo>
                  <a:lnTo>
                    <a:pt x="0" y="0"/>
                  </a:lnTo>
                  <a:lnTo>
                    <a:pt x="0" y="6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 name="Line 135"/>
            <p:cNvSpPr>
              <a:spLocks noChangeShapeType="1"/>
            </p:cNvSpPr>
            <p:nvPr/>
          </p:nvSpPr>
          <p:spPr bwMode="auto">
            <a:xfrm flipV="1">
              <a:off x="2059" y="1134"/>
              <a:ext cx="1" cy="61"/>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 name="Freeform 136"/>
            <p:cNvSpPr>
              <a:spLocks/>
            </p:cNvSpPr>
            <p:nvPr/>
          </p:nvSpPr>
          <p:spPr bwMode="auto">
            <a:xfrm>
              <a:off x="2024" y="1118"/>
              <a:ext cx="69" cy="68"/>
            </a:xfrm>
            <a:custGeom>
              <a:avLst/>
              <a:gdLst>
                <a:gd name="T0" fmla="*/ 41 w 69"/>
                <a:gd name="T1" fmla="*/ 61 h 70"/>
                <a:gd name="T2" fmla="*/ 55 w 69"/>
                <a:gd name="T3" fmla="*/ 58 h 70"/>
                <a:gd name="T4" fmla="*/ 65 w 69"/>
                <a:gd name="T5" fmla="*/ 52 h 70"/>
                <a:gd name="T6" fmla="*/ 49 w 69"/>
                <a:gd name="T7" fmla="*/ 57 h 70"/>
                <a:gd name="T8" fmla="*/ 21 w 69"/>
                <a:gd name="T9" fmla="*/ 60 h 70"/>
                <a:gd name="T10" fmla="*/ 8 w 69"/>
                <a:gd name="T11" fmla="*/ 55 h 70"/>
                <a:gd name="T12" fmla="*/ 2 w 69"/>
                <a:gd name="T13" fmla="*/ 49 h 70"/>
                <a:gd name="T14" fmla="*/ 14 w 69"/>
                <a:gd name="T15" fmla="*/ 52 h 70"/>
                <a:gd name="T16" fmla="*/ 25 w 69"/>
                <a:gd name="T17" fmla="*/ 57 h 70"/>
                <a:gd name="T18" fmla="*/ 37 w 69"/>
                <a:gd name="T19" fmla="*/ 57 h 70"/>
                <a:gd name="T20" fmla="*/ 59 w 69"/>
                <a:gd name="T21" fmla="*/ 52 h 70"/>
                <a:gd name="T22" fmla="*/ 69 w 69"/>
                <a:gd name="T23" fmla="*/ 48 h 70"/>
                <a:gd name="T24" fmla="*/ 53 w 69"/>
                <a:gd name="T25" fmla="*/ 48 h 70"/>
                <a:gd name="T26" fmla="*/ 25 w 69"/>
                <a:gd name="T27" fmla="*/ 51 h 70"/>
                <a:gd name="T28" fmla="*/ 10 w 69"/>
                <a:gd name="T29" fmla="*/ 48 h 70"/>
                <a:gd name="T30" fmla="*/ 0 w 69"/>
                <a:gd name="T31" fmla="*/ 43 h 70"/>
                <a:gd name="T32" fmla="*/ 55 w 69"/>
                <a:gd name="T33" fmla="*/ 48 h 70"/>
                <a:gd name="T34" fmla="*/ 65 w 69"/>
                <a:gd name="T35" fmla="*/ 45 h 70"/>
                <a:gd name="T36" fmla="*/ 61 w 69"/>
                <a:gd name="T37" fmla="*/ 43 h 70"/>
                <a:gd name="T38" fmla="*/ 37 w 69"/>
                <a:gd name="T39" fmla="*/ 46 h 70"/>
                <a:gd name="T40" fmla="*/ 21 w 69"/>
                <a:gd name="T41" fmla="*/ 45 h 70"/>
                <a:gd name="T42" fmla="*/ 20 w 69"/>
                <a:gd name="T43" fmla="*/ 42 h 70"/>
                <a:gd name="T44" fmla="*/ 20 w 69"/>
                <a:gd name="T45" fmla="*/ 35 h 70"/>
                <a:gd name="T46" fmla="*/ 29 w 69"/>
                <a:gd name="T47" fmla="*/ 39 h 70"/>
                <a:gd name="T48" fmla="*/ 43 w 69"/>
                <a:gd name="T49" fmla="*/ 39 h 70"/>
                <a:gd name="T50" fmla="*/ 63 w 69"/>
                <a:gd name="T51" fmla="*/ 29 h 70"/>
                <a:gd name="T52" fmla="*/ 53 w 69"/>
                <a:gd name="T53" fmla="*/ 33 h 70"/>
                <a:gd name="T54" fmla="*/ 35 w 69"/>
                <a:gd name="T55" fmla="*/ 40 h 70"/>
                <a:gd name="T56" fmla="*/ 25 w 69"/>
                <a:gd name="T57" fmla="*/ 40 h 70"/>
                <a:gd name="T58" fmla="*/ 20 w 69"/>
                <a:gd name="T59" fmla="*/ 37 h 70"/>
                <a:gd name="T60" fmla="*/ 14 w 69"/>
                <a:gd name="T61" fmla="*/ 32 h 70"/>
                <a:gd name="T62" fmla="*/ 20 w 69"/>
                <a:gd name="T63" fmla="*/ 32 h 70"/>
                <a:gd name="T64" fmla="*/ 39 w 69"/>
                <a:gd name="T65" fmla="*/ 35 h 70"/>
                <a:gd name="T66" fmla="*/ 45 w 69"/>
                <a:gd name="T67" fmla="*/ 26 h 70"/>
                <a:gd name="T68" fmla="*/ 39 w 69"/>
                <a:gd name="T69" fmla="*/ 27 h 70"/>
                <a:gd name="T70" fmla="*/ 25 w 69"/>
                <a:gd name="T71" fmla="*/ 24 h 70"/>
                <a:gd name="T72" fmla="*/ 12 w 69"/>
                <a:gd name="T73" fmla="*/ 14 h 70"/>
                <a:gd name="T74" fmla="*/ 16 w 69"/>
                <a:gd name="T75" fmla="*/ 18 h 70"/>
                <a:gd name="T76" fmla="*/ 25 w 69"/>
                <a:gd name="T77" fmla="*/ 24 h 70"/>
                <a:gd name="T78" fmla="*/ 35 w 69"/>
                <a:gd name="T79" fmla="*/ 24 h 70"/>
                <a:gd name="T80" fmla="*/ 43 w 69"/>
                <a:gd name="T81" fmla="*/ 18 h 70"/>
                <a:gd name="T82" fmla="*/ 45 w 69"/>
                <a:gd name="T83" fmla="*/ 12 h 70"/>
                <a:gd name="T84" fmla="*/ 33 w 69"/>
                <a:gd name="T85" fmla="*/ 20 h 70"/>
                <a:gd name="T86" fmla="*/ 29 w 69"/>
                <a:gd name="T87" fmla="*/ 15 h 70"/>
                <a:gd name="T88" fmla="*/ 25 w 69"/>
                <a:gd name="T89" fmla="*/ 3 h 70"/>
                <a:gd name="T90" fmla="*/ 23 w 69"/>
                <a:gd name="T91" fmla="*/ 8 h 70"/>
                <a:gd name="T92" fmla="*/ 25 w 69"/>
                <a:gd name="T93" fmla="*/ 17 h 70"/>
                <a:gd name="T94" fmla="*/ 29 w 69"/>
                <a:gd name="T95" fmla="*/ 20 h 70"/>
                <a:gd name="T96" fmla="*/ 37 w 69"/>
                <a:gd name="T97" fmla="*/ 0 h 70"/>
                <a:gd name="T98" fmla="*/ 39 w 69"/>
                <a:gd name="T99" fmla="*/ 9 h 70"/>
                <a:gd name="T100" fmla="*/ 35 w 69"/>
                <a:gd name="T10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70">
                  <a:moveTo>
                    <a:pt x="35" y="70"/>
                  </a:moveTo>
                  <a:lnTo>
                    <a:pt x="41" y="61"/>
                  </a:lnTo>
                  <a:lnTo>
                    <a:pt x="41" y="61"/>
                  </a:lnTo>
                  <a:lnTo>
                    <a:pt x="55" y="58"/>
                  </a:lnTo>
                  <a:lnTo>
                    <a:pt x="61" y="57"/>
                  </a:lnTo>
                  <a:lnTo>
                    <a:pt x="65" y="52"/>
                  </a:lnTo>
                  <a:lnTo>
                    <a:pt x="65" y="52"/>
                  </a:lnTo>
                  <a:lnTo>
                    <a:pt x="49" y="57"/>
                  </a:lnTo>
                  <a:lnTo>
                    <a:pt x="31" y="60"/>
                  </a:lnTo>
                  <a:lnTo>
                    <a:pt x="21" y="60"/>
                  </a:lnTo>
                  <a:lnTo>
                    <a:pt x="16" y="58"/>
                  </a:lnTo>
                  <a:lnTo>
                    <a:pt x="8" y="55"/>
                  </a:lnTo>
                  <a:lnTo>
                    <a:pt x="2" y="49"/>
                  </a:lnTo>
                  <a:lnTo>
                    <a:pt x="2" y="49"/>
                  </a:lnTo>
                  <a:lnTo>
                    <a:pt x="8" y="49"/>
                  </a:lnTo>
                  <a:lnTo>
                    <a:pt x="14" y="52"/>
                  </a:lnTo>
                  <a:lnTo>
                    <a:pt x="20" y="54"/>
                  </a:lnTo>
                  <a:lnTo>
                    <a:pt x="25" y="57"/>
                  </a:lnTo>
                  <a:lnTo>
                    <a:pt x="25" y="57"/>
                  </a:lnTo>
                  <a:lnTo>
                    <a:pt x="37" y="57"/>
                  </a:lnTo>
                  <a:lnTo>
                    <a:pt x="49" y="55"/>
                  </a:lnTo>
                  <a:lnTo>
                    <a:pt x="59" y="52"/>
                  </a:lnTo>
                  <a:lnTo>
                    <a:pt x="69" y="48"/>
                  </a:lnTo>
                  <a:lnTo>
                    <a:pt x="69" y="48"/>
                  </a:lnTo>
                  <a:lnTo>
                    <a:pt x="61" y="46"/>
                  </a:lnTo>
                  <a:lnTo>
                    <a:pt x="53" y="48"/>
                  </a:lnTo>
                  <a:lnTo>
                    <a:pt x="35" y="49"/>
                  </a:lnTo>
                  <a:lnTo>
                    <a:pt x="25" y="51"/>
                  </a:lnTo>
                  <a:lnTo>
                    <a:pt x="18" y="51"/>
                  </a:lnTo>
                  <a:lnTo>
                    <a:pt x="10" y="48"/>
                  </a:lnTo>
                  <a:lnTo>
                    <a:pt x="0" y="43"/>
                  </a:lnTo>
                  <a:lnTo>
                    <a:pt x="0" y="43"/>
                  </a:lnTo>
                  <a:lnTo>
                    <a:pt x="35" y="48"/>
                  </a:lnTo>
                  <a:lnTo>
                    <a:pt x="55" y="48"/>
                  </a:lnTo>
                  <a:lnTo>
                    <a:pt x="61" y="46"/>
                  </a:lnTo>
                  <a:lnTo>
                    <a:pt x="65" y="45"/>
                  </a:lnTo>
                  <a:lnTo>
                    <a:pt x="65" y="45"/>
                  </a:lnTo>
                  <a:lnTo>
                    <a:pt x="61" y="43"/>
                  </a:lnTo>
                  <a:lnTo>
                    <a:pt x="53" y="45"/>
                  </a:lnTo>
                  <a:lnTo>
                    <a:pt x="37" y="46"/>
                  </a:lnTo>
                  <a:lnTo>
                    <a:pt x="29" y="46"/>
                  </a:lnTo>
                  <a:lnTo>
                    <a:pt x="21" y="45"/>
                  </a:lnTo>
                  <a:lnTo>
                    <a:pt x="20" y="43"/>
                  </a:lnTo>
                  <a:lnTo>
                    <a:pt x="20" y="42"/>
                  </a:lnTo>
                  <a:lnTo>
                    <a:pt x="20" y="35"/>
                  </a:lnTo>
                  <a:lnTo>
                    <a:pt x="20" y="35"/>
                  </a:lnTo>
                  <a:lnTo>
                    <a:pt x="23" y="37"/>
                  </a:lnTo>
                  <a:lnTo>
                    <a:pt x="29" y="39"/>
                  </a:lnTo>
                  <a:lnTo>
                    <a:pt x="37" y="39"/>
                  </a:lnTo>
                  <a:lnTo>
                    <a:pt x="43" y="39"/>
                  </a:lnTo>
                  <a:lnTo>
                    <a:pt x="55" y="35"/>
                  </a:lnTo>
                  <a:lnTo>
                    <a:pt x="63" y="29"/>
                  </a:lnTo>
                  <a:lnTo>
                    <a:pt x="63" y="29"/>
                  </a:lnTo>
                  <a:lnTo>
                    <a:pt x="53" y="33"/>
                  </a:lnTo>
                  <a:lnTo>
                    <a:pt x="41" y="39"/>
                  </a:lnTo>
                  <a:lnTo>
                    <a:pt x="35" y="40"/>
                  </a:lnTo>
                  <a:lnTo>
                    <a:pt x="31" y="42"/>
                  </a:lnTo>
                  <a:lnTo>
                    <a:pt x="25" y="40"/>
                  </a:lnTo>
                  <a:lnTo>
                    <a:pt x="20" y="37"/>
                  </a:lnTo>
                  <a:lnTo>
                    <a:pt x="20" y="37"/>
                  </a:lnTo>
                  <a:lnTo>
                    <a:pt x="16" y="35"/>
                  </a:lnTo>
                  <a:lnTo>
                    <a:pt x="14" y="32"/>
                  </a:lnTo>
                  <a:lnTo>
                    <a:pt x="16" y="32"/>
                  </a:lnTo>
                  <a:lnTo>
                    <a:pt x="20" y="32"/>
                  </a:lnTo>
                  <a:lnTo>
                    <a:pt x="39" y="35"/>
                  </a:lnTo>
                  <a:lnTo>
                    <a:pt x="39" y="35"/>
                  </a:lnTo>
                  <a:lnTo>
                    <a:pt x="43" y="30"/>
                  </a:lnTo>
                  <a:lnTo>
                    <a:pt x="45" y="26"/>
                  </a:lnTo>
                  <a:lnTo>
                    <a:pt x="45" y="26"/>
                  </a:lnTo>
                  <a:lnTo>
                    <a:pt x="39" y="27"/>
                  </a:lnTo>
                  <a:lnTo>
                    <a:pt x="35" y="27"/>
                  </a:lnTo>
                  <a:lnTo>
                    <a:pt x="25" y="24"/>
                  </a:lnTo>
                  <a:lnTo>
                    <a:pt x="18" y="20"/>
                  </a:lnTo>
                  <a:lnTo>
                    <a:pt x="12" y="14"/>
                  </a:lnTo>
                  <a:lnTo>
                    <a:pt x="12" y="14"/>
                  </a:lnTo>
                  <a:lnTo>
                    <a:pt x="16" y="18"/>
                  </a:lnTo>
                  <a:lnTo>
                    <a:pt x="21" y="23"/>
                  </a:lnTo>
                  <a:lnTo>
                    <a:pt x="25" y="24"/>
                  </a:lnTo>
                  <a:lnTo>
                    <a:pt x="31" y="26"/>
                  </a:lnTo>
                  <a:lnTo>
                    <a:pt x="35" y="24"/>
                  </a:lnTo>
                  <a:lnTo>
                    <a:pt x="39" y="23"/>
                  </a:lnTo>
                  <a:lnTo>
                    <a:pt x="43" y="18"/>
                  </a:lnTo>
                  <a:lnTo>
                    <a:pt x="45" y="12"/>
                  </a:lnTo>
                  <a:lnTo>
                    <a:pt x="45" y="12"/>
                  </a:lnTo>
                  <a:lnTo>
                    <a:pt x="39" y="17"/>
                  </a:lnTo>
                  <a:lnTo>
                    <a:pt x="33" y="20"/>
                  </a:lnTo>
                  <a:lnTo>
                    <a:pt x="33" y="20"/>
                  </a:lnTo>
                  <a:lnTo>
                    <a:pt x="29" y="15"/>
                  </a:lnTo>
                  <a:lnTo>
                    <a:pt x="27" y="12"/>
                  </a:lnTo>
                  <a:lnTo>
                    <a:pt x="25" y="3"/>
                  </a:lnTo>
                  <a:lnTo>
                    <a:pt x="25" y="3"/>
                  </a:lnTo>
                  <a:lnTo>
                    <a:pt x="23" y="8"/>
                  </a:lnTo>
                  <a:lnTo>
                    <a:pt x="23" y="12"/>
                  </a:lnTo>
                  <a:lnTo>
                    <a:pt x="25" y="17"/>
                  </a:lnTo>
                  <a:lnTo>
                    <a:pt x="29" y="20"/>
                  </a:lnTo>
                  <a:lnTo>
                    <a:pt x="29" y="20"/>
                  </a:lnTo>
                  <a:lnTo>
                    <a:pt x="33" y="11"/>
                  </a:lnTo>
                  <a:lnTo>
                    <a:pt x="37" y="0"/>
                  </a:lnTo>
                  <a:lnTo>
                    <a:pt x="37" y="0"/>
                  </a:lnTo>
                  <a:lnTo>
                    <a:pt x="39" y="9"/>
                  </a:lnTo>
                  <a:lnTo>
                    <a:pt x="39" y="18"/>
                  </a:lnTo>
                  <a:lnTo>
                    <a:pt x="35" y="7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 name="Freeform 137"/>
            <p:cNvSpPr>
              <a:spLocks/>
            </p:cNvSpPr>
            <p:nvPr/>
          </p:nvSpPr>
          <p:spPr bwMode="auto">
            <a:xfrm>
              <a:off x="2024" y="1118"/>
              <a:ext cx="69" cy="68"/>
            </a:xfrm>
            <a:custGeom>
              <a:avLst/>
              <a:gdLst>
                <a:gd name="T0" fmla="*/ 41 w 69"/>
                <a:gd name="T1" fmla="*/ 61 h 70"/>
                <a:gd name="T2" fmla="*/ 55 w 69"/>
                <a:gd name="T3" fmla="*/ 58 h 70"/>
                <a:gd name="T4" fmla="*/ 65 w 69"/>
                <a:gd name="T5" fmla="*/ 52 h 70"/>
                <a:gd name="T6" fmla="*/ 49 w 69"/>
                <a:gd name="T7" fmla="*/ 57 h 70"/>
                <a:gd name="T8" fmla="*/ 21 w 69"/>
                <a:gd name="T9" fmla="*/ 60 h 70"/>
                <a:gd name="T10" fmla="*/ 8 w 69"/>
                <a:gd name="T11" fmla="*/ 55 h 70"/>
                <a:gd name="T12" fmla="*/ 2 w 69"/>
                <a:gd name="T13" fmla="*/ 49 h 70"/>
                <a:gd name="T14" fmla="*/ 14 w 69"/>
                <a:gd name="T15" fmla="*/ 52 h 70"/>
                <a:gd name="T16" fmla="*/ 25 w 69"/>
                <a:gd name="T17" fmla="*/ 57 h 70"/>
                <a:gd name="T18" fmla="*/ 37 w 69"/>
                <a:gd name="T19" fmla="*/ 57 h 70"/>
                <a:gd name="T20" fmla="*/ 59 w 69"/>
                <a:gd name="T21" fmla="*/ 52 h 70"/>
                <a:gd name="T22" fmla="*/ 69 w 69"/>
                <a:gd name="T23" fmla="*/ 48 h 70"/>
                <a:gd name="T24" fmla="*/ 53 w 69"/>
                <a:gd name="T25" fmla="*/ 48 h 70"/>
                <a:gd name="T26" fmla="*/ 25 w 69"/>
                <a:gd name="T27" fmla="*/ 51 h 70"/>
                <a:gd name="T28" fmla="*/ 10 w 69"/>
                <a:gd name="T29" fmla="*/ 48 h 70"/>
                <a:gd name="T30" fmla="*/ 0 w 69"/>
                <a:gd name="T31" fmla="*/ 43 h 70"/>
                <a:gd name="T32" fmla="*/ 55 w 69"/>
                <a:gd name="T33" fmla="*/ 48 h 70"/>
                <a:gd name="T34" fmla="*/ 65 w 69"/>
                <a:gd name="T35" fmla="*/ 45 h 70"/>
                <a:gd name="T36" fmla="*/ 61 w 69"/>
                <a:gd name="T37" fmla="*/ 43 h 70"/>
                <a:gd name="T38" fmla="*/ 37 w 69"/>
                <a:gd name="T39" fmla="*/ 46 h 70"/>
                <a:gd name="T40" fmla="*/ 21 w 69"/>
                <a:gd name="T41" fmla="*/ 45 h 70"/>
                <a:gd name="T42" fmla="*/ 20 w 69"/>
                <a:gd name="T43" fmla="*/ 42 h 70"/>
                <a:gd name="T44" fmla="*/ 20 w 69"/>
                <a:gd name="T45" fmla="*/ 35 h 70"/>
                <a:gd name="T46" fmla="*/ 29 w 69"/>
                <a:gd name="T47" fmla="*/ 39 h 70"/>
                <a:gd name="T48" fmla="*/ 43 w 69"/>
                <a:gd name="T49" fmla="*/ 39 h 70"/>
                <a:gd name="T50" fmla="*/ 63 w 69"/>
                <a:gd name="T51" fmla="*/ 29 h 70"/>
                <a:gd name="T52" fmla="*/ 53 w 69"/>
                <a:gd name="T53" fmla="*/ 33 h 70"/>
                <a:gd name="T54" fmla="*/ 35 w 69"/>
                <a:gd name="T55" fmla="*/ 40 h 70"/>
                <a:gd name="T56" fmla="*/ 25 w 69"/>
                <a:gd name="T57" fmla="*/ 40 h 70"/>
                <a:gd name="T58" fmla="*/ 20 w 69"/>
                <a:gd name="T59" fmla="*/ 37 h 70"/>
                <a:gd name="T60" fmla="*/ 14 w 69"/>
                <a:gd name="T61" fmla="*/ 32 h 70"/>
                <a:gd name="T62" fmla="*/ 20 w 69"/>
                <a:gd name="T63" fmla="*/ 32 h 70"/>
                <a:gd name="T64" fmla="*/ 39 w 69"/>
                <a:gd name="T65" fmla="*/ 35 h 70"/>
                <a:gd name="T66" fmla="*/ 45 w 69"/>
                <a:gd name="T67" fmla="*/ 26 h 70"/>
                <a:gd name="T68" fmla="*/ 39 w 69"/>
                <a:gd name="T69" fmla="*/ 27 h 70"/>
                <a:gd name="T70" fmla="*/ 25 w 69"/>
                <a:gd name="T71" fmla="*/ 24 h 70"/>
                <a:gd name="T72" fmla="*/ 12 w 69"/>
                <a:gd name="T73" fmla="*/ 14 h 70"/>
                <a:gd name="T74" fmla="*/ 16 w 69"/>
                <a:gd name="T75" fmla="*/ 18 h 70"/>
                <a:gd name="T76" fmla="*/ 25 w 69"/>
                <a:gd name="T77" fmla="*/ 24 h 70"/>
                <a:gd name="T78" fmla="*/ 35 w 69"/>
                <a:gd name="T79" fmla="*/ 24 h 70"/>
                <a:gd name="T80" fmla="*/ 43 w 69"/>
                <a:gd name="T81" fmla="*/ 18 h 70"/>
                <a:gd name="T82" fmla="*/ 45 w 69"/>
                <a:gd name="T83" fmla="*/ 12 h 70"/>
                <a:gd name="T84" fmla="*/ 33 w 69"/>
                <a:gd name="T85" fmla="*/ 20 h 70"/>
                <a:gd name="T86" fmla="*/ 29 w 69"/>
                <a:gd name="T87" fmla="*/ 15 h 70"/>
                <a:gd name="T88" fmla="*/ 25 w 69"/>
                <a:gd name="T89" fmla="*/ 3 h 70"/>
                <a:gd name="T90" fmla="*/ 23 w 69"/>
                <a:gd name="T91" fmla="*/ 8 h 70"/>
                <a:gd name="T92" fmla="*/ 25 w 69"/>
                <a:gd name="T93" fmla="*/ 17 h 70"/>
                <a:gd name="T94" fmla="*/ 29 w 69"/>
                <a:gd name="T95" fmla="*/ 20 h 70"/>
                <a:gd name="T96" fmla="*/ 37 w 69"/>
                <a:gd name="T97" fmla="*/ 0 h 70"/>
                <a:gd name="T98" fmla="*/ 39 w 69"/>
                <a:gd name="T9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 h="70">
                  <a:moveTo>
                    <a:pt x="35" y="70"/>
                  </a:moveTo>
                  <a:lnTo>
                    <a:pt x="41" y="61"/>
                  </a:lnTo>
                  <a:lnTo>
                    <a:pt x="41" y="61"/>
                  </a:lnTo>
                  <a:lnTo>
                    <a:pt x="55" y="58"/>
                  </a:lnTo>
                  <a:lnTo>
                    <a:pt x="61" y="57"/>
                  </a:lnTo>
                  <a:lnTo>
                    <a:pt x="65" y="52"/>
                  </a:lnTo>
                  <a:lnTo>
                    <a:pt x="65" y="52"/>
                  </a:lnTo>
                  <a:lnTo>
                    <a:pt x="49" y="57"/>
                  </a:lnTo>
                  <a:lnTo>
                    <a:pt x="31" y="60"/>
                  </a:lnTo>
                  <a:lnTo>
                    <a:pt x="21" y="60"/>
                  </a:lnTo>
                  <a:lnTo>
                    <a:pt x="16" y="58"/>
                  </a:lnTo>
                  <a:lnTo>
                    <a:pt x="8" y="55"/>
                  </a:lnTo>
                  <a:lnTo>
                    <a:pt x="2" y="49"/>
                  </a:lnTo>
                  <a:lnTo>
                    <a:pt x="2" y="49"/>
                  </a:lnTo>
                  <a:lnTo>
                    <a:pt x="8" y="49"/>
                  </a:lnTo>
                  <a:lnTo>
                    <a:pt x="14" y="52"/>
                  </a:lnTo>
                  <a:lnTo>
                    <a:pt x="20" y="54"/>
                  </a:lnTo>
                  <a:lnTo>
                    <a:pt x="25" y="57"/>
                  </a:lnTo>
                  <a:lnTo>
                    <a:pt x="25" y="57"/>
                  </a:lnTo>
                  <a:lnTo>
                    <a:pt x="37" y="57"/>
                  </a:lnTo>
                  <a:lnTo>
                    <a:pt x="49" y="55"/>
                  </a:lnTo>
                  <a:lnTo>
                    <a:pt x="59" y="52"/>
                  </a:lnTo>
                  <a:lnTo>
                    <a:pt x="69" y="48"/>
                  </a:lnTo>
                  <a:lnTo>
                    <a:pt x="69" y="48"/>
                  </a:lnTo>
                  <a:lnTo>
                    <a:pt x="61" y="46"/>
                  </a:lnTo>
                  <a:lnTo>
                    <a:pt x="53" y="48"/>
                  </a:lnTo>
                  <a:lnTo>
                    <a:pt x="35" y="49"/>
                  </a:lnTo>
                  <a:lnTo>
                    <a:pt x="25" y="51"/>
                  </a:lnTo>
                  <a:lnTo>
                    <a:pt x="18" y="51"/>
                  </a:lnTo>
                  <a:lnTo>
                    <a:pt x="10" y="48"/>
                  </a:lnTo>
                  <a:lnTo>
                    <a:pt x="0" y="43"/>
                  </a:lnTo>
                  <a:lnTo>
                    <a:pt x="0" y="43"/>
                  </a:lnTo>
                  <a:lnTo>
                    <a:pt x="35" y="48"/>
                  </a:lnTo>
                  <a:lnTo>
                    <a:pt x="55" y="48"/>
                  </a:lnTo>
                  <a:lnTo>
                    <a:pt x="61" y="46"/>
                  </a:lnTo>
                  <a:lnTo>
                    <a:pt x="65" y="45"/>
                  </a:lnTo>
                  <a:lnTo>
                    <a:pt x="65" y="45"/>
                  </a:lnTo>
                  <a:lnTo>
                    <a:pt x="61" y="43"/>
                  </a:lnTo>
                  <a:lnTo>
                    <a:pt x="53" y="45"/>
                  </a:lnTo>
                  <a:lnTo>
                    <a:pt x="37" y="46"/>
                  </a:lnTo>
                  <a:lnTo>
                    <a:pt x="29" y="46"/>
                  </a:lnTo>
                  <a:lnTo>
                    <a:pt x="21" y="45"/>
                  </a:lnTo>
                  <a:lnTo>
                    <a:pt x="20" y="43"/>
                  </a:lnTo>
                  <a:lnTo>
                    <a:pt x="20" y="42"/>
                  </a:lnTo>
                  <a:lnTo>
                    <a:pt x="20" y="35"/>
                  </a:lnTo>
                  <a:lnTo>
                    <a:pt x="20" y="35"/>
                  </a:lnTo>
                  <a:lnTo>
                    <a:pt x="23" y="37"/>
                  </a:lnTo>
                  <a:lnTo>
                    <a:pt x="29" y="39"/>
                  </a:lnTo>
                  <a:lnTo>
                    <a:pt x="37" y="39"/>
                  </a:lnTo>
                  <a:lnTo>
                    <a:pt x="43" y="39"/>
                  </a:lnTo>
                  <a:lnTo>
                    <a:pt x="55" y="35"/>
                  </a:lnTo>
                  <a:lnTo>
                    <a:pt x="63" y="29"/>
                  </a:lnTo>
                  <a:lnTo>
                    <a:pt x="63" y="29"/>
                  </a:lnTo>
                  <a:lnTo>
                    <a:pt x="53" y="33"/>
                  </a:lnTo>
                  <a:lnTo>
                    <a:pt x="41" y="39"/>
                  </a:lnTo>
                  <a:lnTo>
                    <a:pt x="35" y="40"/>
                  </a:lnTo>
                  <a:lnTo>
                    <a:pt x="31" y="42"/>
                  </a:lnTo>
                  <a:lnTo>
                    <a:pt x="25" y="40"/>
                  </a:lnTo>
                  <a:lnTo>
                    <a:pt x="20" y="37"/>
                  </a:lnTo>
                  <a:lnTo>
                    <a:pt x="20" y="37"/>
                  </a:lnTo>
                  <a:lnTo>
                    <a:pt x="16" y="35"/>
                  </a:lnTo>
                  <a:lnTo>
                    <a:pt x="14" y="32"/>
                  </a:lnTo>
                  <a:lnTo>
                    <a:pt x="16" y="32"/>
                  </a:lnTo>
                  <a:lnTo>
                    <a:pt x="20" y="32"/>
                  </a:lnTo>
                  <a:lnTo>
                    <a:pt x="39" y="35"/>
                  </a:lnTo>
                  <a:lnTo>
                    <a:pt x="39" y="35"/>
                  </a:lnTo>
                  <a:lnTo>
                    <a:pt x="43" y="30"/>
                  </a:lnTo>
                  <a:lnTo>
                    <a:pt x="45" y="26"/>
                  </a:lnTo>
                  <a:lnTo>
                    <a:pt x="45" y="26"/>
                  </a:lnTo>
                  <a:lnTo>
                    <a:pt x="39" y="27"/>
                  </a:lnTo>
                  <a:lnTo>
                    <a:pt x="35" y="27"/>
                  </a:lnTo>
                  <a:lnTo>
                    <a:pt x="25" y="24"/>
                  </a:lnTo>
                  <a:lnTo>
                    <a:pt x="18" y="20"/>
                  </a:lnTo>
                  <a:lnTo>
                    <a:pt x="12" y="14"/>
                  </a:lnTo>
                  <a:lnTo>
                    <a:pt x="12" y="14"/>
                  </a:lnTo>
                  <a:lnTo>
                    <a:pt x="16" y="18"/>
                  </a:lnTo>
                  <a:lnTo>
                    <a:pt x="21" y="23"/>
                  </a:lnTo>
                  <a:lnTo>
                    <a:pt x="25" y="24"/>
                  </a:lnTo>
                  <a:lnTo>
                    <a:pt x="31" y="26"/>
                  </a:lnTo>
                  <a:lnTo>
                    <a:pt x="35" y="24"/>
                  </a:lnTo>
                  <a:lnTo>
                    <a:pt x="39" y="23"/>
                  </a:lnTo>
                  <a:lnTo>
                    <a:pt x="43" y="18"/>
                  </a:lnTo>
                  <a:lnTo>
                    <a:pt x="45" y="12"/>
                  </a:lnTo>
                  <a:lnTo>
                    <a:pt x="45" y="12"/>
                  </a:lnTo>
                  <a:lnTo>
                    <a:pt x="39" y="17"/>
                  </a:lnTo>
                  <a:lnTo>
                    <a:pt x="33" y="20"/>
                  </a:lnTo>
                  <a:lnTo>
                    <a:pt x="33" y="20"/>
                  </a:lnTo>
                  <a:lnTo>
                    <a:pt x="29" y="15"/>
                  </a:lnTo>
                  <a:lnTo>
                    <a:pt x="27" y="12"/>
                  </a:lnTo>
                  <a:lnTo>
                    <a:pt x="25" y="3"/>
                  </a:lnTo>
                  <a:lnTo>
                    <a:pt x="25" y="3"/>
                  </a:lnTo>
                  <a:lnTo>
                    <a:pt x="23" y="8"/>
                  </a:lnTo>
                  <a:lnTo>
                    <a:pt x="23" y="12"/>
                  </a:lnTo>
                  <a:lnTo>
                    <a:pt x="25" y="17"/>
                  </a:lnTo>
                  <a:lnTo>
                    <a:pt x="29" y="20"/>
                  </a:lnTo>
                  <a:lnTo>
                    <a:pt x="29" y="20"/>
                  </a:lnTo>
                  <a:lnTo>
                    <a:pt x="33" y="11"/>
                  </a:lnTo>
                  <a:lnTo>
                    <a:pt x="37" y="0"/>
                  </a:lnTo>
                  <a:lnTo>
                    <a:pt x="37" y="0"/>
                  </a:lnTo>
                  <a:lnTo>
                    <a:pt x="39" y="9"/>
                  </a:lnTo>
                  <a:lnTo>
                    <a:pt x="39" y="18"/>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 name="Freeform 138"/>
            <p:cNvSpPr>
              <a:spLocks/>
            </p:cNvSpPr>
            <p:nvPr/>
          </p:nvSpPr>
          <p:spPr bwMode="auto">
            <a:xfrm>
              <a:off x="2131"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9" name="Line 139"/>
            <p:cNvSpPr>
              <a:spLocks noChangeShapeType="1"/>
            </p:cNvSpPr>
            <p:nvPr/>
          </p:nvSpPr>
          <p:spPr bwMode="auto">
            <a:xfrm flipV="1">
              <a:off x="2131"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0" name="Freeform 140"/>
            <p:cNvSpPr>
              <a:spLocks/>
            </p:cNvSpPr>
            <p:nvPr/>
          </p:nvSpPr>
          <p:spPr bwMode="auto">
            <a:xfrm>
              <a:off x="2077" y="1075"/>
              <a:ext cx="108"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39"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1" name="Freeform 141"/>
            <p:cNvSpPr>
              <a:spLocks/>
            </p:cNvSpPr>
            <p:nvPr/>
          </p:nvSpPr>
          <p:spPr bwMode="auto">
            <a:xfrm>
              <a:off x="2077" y="1075"/>
              <a:ext cx="108"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39 w 107"/>
                <a:gd name="T109" fmla="*/ 25 h 108"/>
                <a:gd name="T110" fmla="*/ 43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39"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39" y="38"/>
                  </a:lnTo>
                  <a:lnTo>
                    <a:pt x="28" y="30"/>
                  </a:lnTo>
                  <a:lnTo>
                    <a:pt x="18" y="21"/>
                  </a:lnTo>
                  <a:lnTo>
                    <a:pt x="18" y="21"/>
                  </a:lnTo>
                  <a:lnTo>
                    <a:pt x="24" y="28"/>
                  </a:lnTo>
                  <a:lnTo>
                    <a:pt x="32" y="34"/>
                  </a:lnTo>
                  <a:lnTo>
                    <a:pt x="39"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39"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2" name="Freeform 142"/>
            <p:cNvSpPr>
              <a:spLocks/>
            </p:cNvSpPr>
            <p:nvPr/>
          </p:nvSpPr>
          <p:spPr bwMode="auto">
            <a:xfrm>
              <a:off x="2202" y="1053"/>
              <a:ext cx="1" cy="142"/>
            </a:xfrm>
            <a:custGeom>
              <a:avLst/>
              <a:gdLst>
                <a:gd name="T0" fmla="*/ 145 h 145"/>
                <a:gd name="T1" fmla="*/ 0 h 145"/>
                <a:gd name="T2" fmla="*/ 145 h 145"/>
              </a:gdLst>
              <a:ahLst/>
              <a:cxnLst>
                <a:cxn ang="0">
                  <a:pos x="0" y="T0"/>
                </a:cxn>
                <a:cxn ang="0">
                  <a:pos x="0" y="T1"/>
                </a:cxn>
                <a:cxn ang="0">
                  <a:pos x="0" y="T2"/>
                </a:cxn>
              </a:cxnLst>
              <a:rect l="0" t="0" r="r" b="b"/>
              <a:pathLst>
                <a:path h="145">
                  <a:moveTo>
                    <a:pt x="0" y="145"/>
                  </a:moveTo>
                  <a:lnTo>
                    <a:pt x="0" y="0"/>
                  </a:lnTo>
                  <a:lnTo>
                    <a:pt x="0" y="14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3" name="Line 143"/>
            <p:cNvSpPr>
              <a:spLocks noChangeShapeType="1"/>
            </p:cNvSpPr>
            <p:nvPr/>
          </p:nvSpPr>
          <p:spPr bwMode="auto">
            <a:xfrm flipV="1">
              <a:off x="2202" y="1053"/>
              <a:ext cx="1" cy="142"/>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Freeform 144"/>
            <p:cNvSpPr>
              <a:spLocks/>
            </p:cNvSpPr>
            <p:nvPr/>
          </p:nvSpPr>
          <p:spPr bwMode="auto">
            <a:xfrm>
              <a:off x="2121" y="1015"/>
              <a:ext cx="161" cy="158"/>
            </a:xfrm>
            <a:custGeom>
              <a:avLst/>
              <a:gdLst>
                <a:gd name="T0" fmla="*/ 93 w 160"/>
                <a:gd name="T1" fmla="*/ 142 h 162"/>
                <a:gd name="T2" fmla="*/ 144 w 160"/>
                <a:gd name="T3" fmla="*/ 128 h 162"/>
                <a:gd name="T4" fmla="*/ 131 w 160"/>
                <a:gd name="T5" fmla="*/ 126 h 162"/>
                <a:gd name="T6" fmla="*/ 71 w 160"/>
                <a:gd name="T7" fmla="*/ 138 h 162"/>
                <a:gd name="T8" fmla="*/ 34 w 160"/>
                <a:gd name="T9" fmla="*/ 137 h 162"/>
                <a:gd name="T10" fmla="*/ 10 w 160"/>
                <a:gd name="T11" fmla="*/ 122 h 162"/>
                <a:gd name="T12" fmla="*/ 10 w 160"/>
                <a:gd name="T13" fmla="*/ 114 h 162"/>
                <a:gd name="T14" fmla="*/ 44 w 160"/>
                <a:gd name="T15" fmla="*/ 126 h 162"/>
                <a:gd name="T16" fmla="*/ 71 w 160"/>
                <a:gd name="T17" fmla="*/ 132 h 162"/>
                <a:gd name="T18" fmla="*/ 111 w 160"/>
                <a:gd name="T19" fmla="*/ 128 h 162"/>
                <a:gd name="T20" fmla="*/ 160 w 160"/>
                <a:gd name="T21" fmla="*/ 110 h 162"/>
                <a:gd name="T22" fmla="*/ 121 w 160"/>
                <a:gd name="T23" fmla="*/ 110 h 162"/>
                <a:gd name="T24" fmla="*/ 50 w 160"/>
                <a:gd name="T25" fmla="*/ 119 h 162"/>
                <a:gd name="T26" fmla="*/ 20 w 160"/>
                <a:gd name="T27" fmla="*/ 111 h 162"/>
                <a:gd name="T28" fmla="*/ 0 w 160"/>
                <a:gd name="T29" fmla="*/ 99 h 162"/>
                <a:gd name="T30" fmla="*/ 105 w 160"/>
                <a:gd name="T31" fmla="*/ 113 h 162"/>
                <a:gd name="T32" fmla="*/ 142 w 160"/>
                <a:gd name="T33" fmla="*/ 108 h 162"/>
                <a:gd name="T34" fmla="*/ 152 w 160"/>
                <a:gd name="T35" fmla="*/ 102 h 162"/>
                <a:gd name="T36" fmla="*/ 125 w 160"/>
                <a:gd name="T37" fmla="*/ 102 h 162"/>
                <a:gd name="T38" fmla="*/ 66 w 160"/>
                <a:gd name="T39" fmla="*/ 108 h 162"/>
                <a:gd name="T40" fmla="*/ 46 w 160"/>
                <a:gd name="T41" fmla="*/ 102 h 162"/>
                <a:gd name="T42" fmla="*/ 44 w 160"/>
                <a:gd name="T43" fmla="*/ 80 h 162"/>
                <a:gd name="T44" fmla="*/ 69 w 160"/>
                <a:gd name="T45" fmla="*/ 91 h 162"/>
                <a:gd name="T46" fmla="*/ 113 w 160"/>
                <a:gd name="T47" fmla="*/ 86 h 162"/>
                <a:gd name="T48" fmla="*/ 146 w 160"/>
                <a:gd name="T49" fmla="*/ 67 h 162"/>
                <a:gd name="T50" fmla="*/ 123 w 160"/>
                <a:gd name="T51" fmla="*/ 77 h 162"/>
                <a:gd name="T52" fmla="*/ 69 w 160"/>
                <a:gd name="T53" fmla="*/ 96 h 162"/>
                <a:gd name="T54" fmla="*/ 52 w 160"/>
                <a:gd name="T55" fmla="*/ 92 h 162"/>
                <a:gd name="T56" fmla="*/ 34 w 160"/>
                <a:gd name="T57" fmla="*/ 79 h 162"/>
                <a:gd name="T58" fmla="*/ 34 w 160"/>
                <a:gd name="T59" fmla="*/ 73 h 162"/>
                <a:gd name="T60" fmla="*/ 69 w 160"/>
                <a:gd name="T61" fmla="*/ 79 h 162"/>
                <a:gd name="T62" fmla="*/ 99 w 160"/>
                <a:gd name="T63" fmla="*/ 71 h 162"/>
                <a:gd name="T64" fmla="*/ 103 w 160"/>
                <a:gd name="T65" fmla="*/ 59 h 162"/>
                <a:gd name="T66" fmla="*/ 69 w 160"/>
                <a:gd name="T67" fmla="*/ 61 h 162"/>
                <a:gd name="T68" fmla="*/ 42 w 160"/>
                <a:gd name="T69" fmla="*/ 45 h 162"/>
                <a:gd name="T70" fmla="*/ 38 w 160"/>
                <a:gd name="T71" fmla="*/ 43 h 162"/>
                <a:gd name="T72" fmla="*/ 71 w 160"/>
                <a:gd name="T73" fmla="*/ 58 h 162"/>
                <a:gd name="T74" fmla="*/ 87 w 160"/>
                <a:gd name="T75" fmla="*/ 55 h 162"/>
                <a:gd name="T76" fmla="*/ 105 w 160"/>
                <a:gd name="T77" fmla="*/ 30 h 162"/>
                <a:gd name="T78" fmla="*/ 91 w 160"/>
                <a:gd name="T79" fmla="*/ 37 h 162"/>
                <a:gd name="T80" fmla="*/ 69 w 160"/>
                <a:gd name="T81" fmla="*/ 37 h 162"/>
                <a:gd name="T82" fmla="*/ 60 w 160"/>
                <a:gd name="T83" fmla="*/ 7 h 162"/>
                <a:gd name="T84" fmla="*/ 60 w 160"/>
                <a:gd name="T85" fmla="*/ 39 h 162"/>
                <a:gd name="T86" fmla="*/ 73 w 160"/>
                <a:gd name="T87" fmla="*/ 36 h 162"/>
                <a:gd name="T88" fmla="*/ 87 w 160"/>
                <a:gd name="T89" fmla="*/ 0 h 162"/>
                <a:gd name="T90" fmla="*/ 91 w 160"/>
                <a:gd name="T91" fmla="*/ 4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162">
                  <a:moveTo>
                    <a:pt x="81" y="162"/>
                  </a:moveTo>
                  <a:lnTo>
                    <a:pt x="93" y="142"/>
                  </a:lnTo>
                  <a:lnTo>
                    <a:pt x="93" y="142"/>
                  </a:lnTo>
                  <a:lnTo>
                    <a:pt x="125" y="135"/>
                  </a:lnTo>
                  <a:lnTo>
                    <a:pt x="139" y="131"/>
                  </a:lnTo>
                  <a:lnTo>
                    <a:pt x="144" y="128"/>
                  </a:lnTo>
                  <a:lnTo>
                    <a:pt x="150" y="123"/>
                  </a:lnTo>
                  <a:lnTo>
                    <a:pt x="150" y="123"/>
                  </a:lnTo>
                  <a:lnTo>
                    <a:pt x="131" y="126"/>
                  </a:lnTo>
                  <a:lnTo>
                    <a:pt x="111" y="131"/>
                  </a:lnTo>
                  <a:lnTo>
                    <a:pt x="91" y="135"/>
                  </a:lnTo>
                  <a:lnTo>
                    <a:pt x="71" y="138"/>
                  </a:lnTo>
                  <a:lnTo>
                    <a:pt x="52" y="140"/>
                  </a:lnTo>
                  <a:lnTo>
                    <a:pt x="42" y="138"/>
                  </a:lnTo>
                  <a:lnTo>
                    <a:pt x="34" y="137"/>
                  </a:lnTo>
                  <a:lnTo>
                    <a:pt x="24" y="134"/>
                  </a:lnTo>
                  <a:lnTo>
                    <a:pt x="16" y="128"/>
                  </a:lnTo>
                  <a:lnTo>
                    <a:pt x="10" y="122"/>
                  </a:lnTo>
                  <a:lnTo>
                    <a:pt x="2" y="114"/>
                  </a:lnTo>
                  <a:lnTo>
                    <a:pt x="2" y="114"/>
                  </a:lnTo>
                  <a:lnTo>
                    <a:pt x="10" y="114"/>
                  </a:lnTo>
                  <a:lnTo>
                    <a:pt x="18" y="116"/>
                  </a:lnTo>
                  <a:lnTo>
                    <a:pt x="32" y="120"/>
                  </a:lnTo>
                  <a:lnTo>
                    <a:pt x="44" y="126"/>
                  </a:lnTo>
                  <a:lnTo>
                    <a:pt x="58" y="131"/>
                  </a:lnTo>
                  <a:lnTo>
                    <a:pt x="58" y="131"/>
                  </a:lnTo>
                  <a:lnTo>
                    <a:pt x="71" y="132"/>
                  </a:lnTo>
                  <a:lnTo>
                    <a:pt x="85" y="132"/>
                  </a:lnTo>
                  <a:lnTo>
                    <a:pt x="99" y="131"/>
                  </a:lnTo>
                  <a:lnTo>
                    <a:pt x="111" y="128"/>
                  </a:lnTo>
                  <a:lnTo>
                    <a:pt x="137" y="120"/>
                  </a:lnTo>
                  <a:lnTo>
                    <a:pt x="160" y="110"/>
                  </a:lnTo>
                  <a:lnTo>
                    <a:pt x="160" y="110"/>
                  </a:lnTo>
                  <a:lnTo>
                    <a:pt x="150" y="108"/>
                  </a:lnTo>
                  <a:lnTo>
                    <a:pt x="140" y="108"/>
                  </a:lnTo>
                  <a:lnTo>
                    <a:pt x="121" y="110"/>
                  </a:lnTo>
                  <a:lnTo>
                    <a:pt x="81" y="116"/>
                  </a:lnTo>
                  <a:lnTo>
                    <a:pt x="60" y="119"/>
                  </a:lnTo>
                  <a:lnTo>
                    <a:pt x="50" y="119"/>
                  </a:lnTo>
                  <a:lnTo>
                    <a:pt x="40" y="117"/>
                  </a:lnTo>
                  <a:lnTo>
                    <a:pt x="30" y="114"/>
                  </a:lnTo>
                  <a:lnTo>
                    <a:pt x="20" y="111"/>
                  </a:lnTo>
                  <a:lnTo>
                    <a:pt x="10" y="107"/>
                  </a:lnTo>
                  <a:lnTo>
                    <a:pt x="0" y="99"/>
                  </a:lnTo>
                  <a:lnTo>
                    <a:pt x="0" y="99"/>
                  </a:lnTo>
                  <a:lnTo>
                    <a:pt x="36" y="104"/>
                  </a:lnTo>
                  <a:lnTo>
                    <a:pt x="83" y="111"/>
                  </a:lnTo>
                  <a:lnTo>
                    <a:pt x="105" y="113"/>
                  </a:lnTo>
                  <a:lnTo>
                    <a:pt x="127" y="111"/>
                  </a:lnTo>
                  <a:lnTo>
                    <a:pt x="135" y="111"/>
                  </a:lnTo>
                  <a:lnTo>
                    <a:pt x="142" y="108"/>
                  </a:lnTo>
                  <a:lnTo>
                    <a:pt x="148" y="107"/>
                  </a:lnTo>
                  <a:lnTo>
                    <a:pt x="152" y="102"/>
                  </a:lnTo>
                  <a:lnTo>
                    <a:pt x="152" y="102"/>
                  </a:lnTo>
                  <a:lnTo>
                    <a:pt x="146" y="101"/>
                  </a:lnTo>
                  <a:lnTo>
                    <a:pt x="140" y="101"/>
                  </a:lnTo>
                  <a:lnTo>
                    <a:pt x="125" y="102"/>
                  </a:lnTo>
                  <a:lnTo>
                    <a:pt x="105" y="105"/>
                  </a:lnTo>
                  <a:lnTo>
                    <a:pt x="83" y="108"/>
                  </a:lnTo>
                  <a:lnTo>
                    <a:pt x="66" y="108"/>
                  </a:lnTo>
                  <a:lnTo>
                    <a:pt x="58" y="108"/>
                  </a:lnTo>
                  <a:lnTo>
                    <a:pt x="52" y="105"/>
                  </a:lnTo>
                  <a:lnTo>
                    <a:pt x="46" y="102"/>
                  </a:lnTo>
                  <a:lnTo>
                    <a:pt x="44" y="96"/>
                  </a:lnTo>
                  <a:lnTo>
                    <a:pt x="42" y="89"/>
                  </a:lnTo>
                  <a:lnTo>
                    <a:pt x="44" y="80"/>
                  </a:lnTo>
                  <a:lnTo>
                    <a:pt x="44" y="80"/>
                  </a:lnTo>
                  <a:lnTo>
                    <a:pt x="56" y="86"/>
                  </a:lnTo>
                  <a:lnTo>
                    <a:pt x="69" y="91"/>
                  </a:lnTo>
                  <a:lnTo>
                    <a:pt x="83" y="91"/>
                  </a:lnTo>
                  <a:lnTo>
                    <a:pt x="99" y="89"/>
                  </a:lnTo>
                  <a:lnTo>
                    <a:pt x="113" y="86"/>
                  </a:lnTo>
                  <a:lnTo>
                    <a:pt x="125" y="82"/>
                  </a:lnTo>
                  <a:lnTo>
                    <a:pt x="137" y="74"/>
                  </a:lnTo>
                  <a:lnTo>
                    <a:pt x="146" y="67"/>
                  </a:lnTo>
                  <a:lnTo>
                    <a:pt x="146" y="67"/>
                  </a:lnTo>
                  <a:lnTo>
                    <a:pt x="135" y="71"/>
                  </a:lnTo>
                  <a:lnTo>
                    <a:pt x="123" y="77"/>
                  </a:lnTo>
                  <a:lnTo>
                    <a:pt x="97" y="89"/>
                  </a:lnTo>
                  <a:lnTo>
                    <a:pt x="83" y="94"/>
                  </a:lnTo>
                  <a:lnTo>
                    <a:pt x="69" y="96"/>
                  </a:lnTo>
                  <a:lnTo>
                    <a:pt x="64" y="95"/>
                  </a:lnTo>
                  <a:lnTo>
                    <a:pt x="58" y="94"/>
                  </a:lnTo>
                  <a:lnTo>
                    <a:pt x="52" y="92"/>
                  </a:lnTo>
                  <a:lnTo>
                    <a:pt x="44" y="88"/>
                  </a:lnTo>
                  <a:lnTo>
                    <a:pt x="44" y="88"/>
                  </a:lnTo>
                  <a:lnTo>
                    <a:pt x="34" y="79"/>
                  </a:lnTo>
                  <a:lnTo>
                    <a:pt x="32" y="76"/>
                  </a:lnTo>
                  <a:lnTo>
                    <a:pt x="32" y="74"/>
                  </a:lnTo>
                  <a:lnTo>
                    <a:pt x="34" y="73"/>
                  </a:lnTo>
                  <a:lnTo>
                    <a:pt x="36" y="73"/>
                  </a:lnTo>
                  <a:lnTo>
                    <a:pt x="46" y="73"/>
                  </a:lnTo>
                  <a:lnTo>
                    <a:pt x="69" y="79"/>
                  </a:lnTo>
                  <a:lnTo>
                    <a:pt x="89" y="82"/>
                  </a:lnTo>
                  <a:lnTo>
                    <a:pt x="89" y="82"/>
                  </a:lnTo>
                  <a:lnTo>
                    <a:pt x="99" y="71"/>
                  </a:lnTo>
                  <a:lnTo>
                    <a:pt x="101" y="65"/>
                  </a:lnTo>
                  <a:lnTo>
                    <a:pt x="103" y="59"/>
                  </a:lnTo>
                  <a:lnTo>
                    <a:pt x="103" y="59"/>
                  </a:lnTo>
                  <a:lnTo>
                    <a:pt x="91" y="62"/>
                  </a:lnTo>
                  <a:lnTo>
                    <a:pt x="81" y="62"/>
                  </a:lnTo>
                  <a:lnTo>
                    <a:pt x="69" y="61"/>
                  </a:lnTo>
                  <a:lnTo>
                    <a:pt x="60" y="56"/>
                  </a:lnTo>
                  <a:lnTo>
                    <a:pt x="52" y="52"/>
                  </a:lnTo>
                  <a:lnTo>
                    <a:pt x="42" y="45"/>
                  </a:lnTo>
                  <a:lnTo>
                    <a:pt x="28" y="31"/>
                  </a:lnTo>
                  <a:lnTo>
                    <a:pt x="28" y="31"/>
                  </a:lnTo>
                  <a:lnTo>
                    <a:pt x="38" y="43"/>
                  </a:lnTo>
                  <a:lnTo>
                    <a:pt x="48" y="50"/>
                  </a:lnTo>
                  <a:lnTo>
                    <a:pt x="60" y="56"/>
                  </a:lnTo>
                  <a:lnTo>
                    <a:pt x="71" y="58"/>
                  </a:lnTo>
                  <a:lnTo>
                    <a:pt x="77" y="58"/>
                  </a:lnTo>
                  <a:lnTo>
                    <a:pt x="83" y="56"/>
                  </a:lnTo>
                  <a:lnTo>
                    <a:pt x="87" y="55"/>
                  </a:lnTo>
                  <a:lnTo>
                    <a:pt x="91" y="52"/>
                  </a:lnTo>
                  <a:lnTo>
                    <a:pt x="99" y="42"/>
                  </a:lnTo>
                  <a:lnTo>
                    <a:pt x="105" y="30"/>
                  </a:lnTo>
                  <a:lnTo>
                    <a:pt x="105" y="30"/>
                  </a:lnTo>
                  <a:lnTo>
                    <a:pt x="99" y="34"/>
                  </a:lnTo>
                  <a:lnTo>
                    <a:pt x="91" y="37"/>
                  </a:lnTo>
                  <a:lnTo>
                    <a:pt x="77" y="46"/>
                  </a:lnTo>
                  <a:lnTo>
                    <a:pt x="77" y="46"/>
                  </a:lnTo>
                  <a:lnTo>
                    <a:pt x="69" y="37"/>
                  </a:lnTo>
                  <a:lnTo>
                    <a:pt x="66" y="27"/>
                  </a:lnTo>
                  <a:lnTo>
                    <a:pt x="60" y="7"/>
                  </a:lnTo>
                  <a:lnTo>
                    <a:pt x="60" y="7"/>
                  </a:lnTo>
                  <a:lnTo>
                    <a:pt x="56" y="18"/>
                  </a:lnTo>
                  <a:lnTo>
                    <a:pt x="56" y="28"/>
                  </a:lnTo>
                  <a:lnTo>
                    <a:pt x="60" y="39"/>
                  </a:lnTo>
                  <a:lnTo>
                    <a:pt x="66" y="46"/>
                  </a:lnTo>
                  <a:lnTo>
                    <a:pt x="66" y="46"/>
                  </a:lnTo>
                  <a:lnTo>
                    <a:pt x="73" y="36"/>
                  </a:lnTo>
                  <a:lnTo>
                    <a:pt x="79" y="24"/>
                  </a:lnTo>
                  <a:lnTo>
                    <a:pt x="87" y="0"/>
                  </a:lnTo>
                  <a:lnTo>
                    <a:pt x="87" y="0"/>
                  </a:lnTo>
                  <a:lnTo>
                    <a:pt x="89" y="12"/>
                  </a:lnTo>
                  <a:lnTo>
                    <a:pt x="91" y="22"/>
                  </a:lnTo>
                  <a:lnTo>
                    <a:pt x="91" y="45"/>
                  </a:lnTo>
                  <a:lnTo>
                    <a:pt x="81" y="16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5" name="Freeform 145"/>
            <p:cNvSpPr>
              <a:spLocks/>
            </p:cNvSpPr>
            <p:nvPr/>
          </p:nvSpPr>
          <p:spPr bwMode="auto">
            <a:xfrm>
              <a:off x="2121" y="1015"/>
              <a:ext cx="161" cy="158"/>
            </a:xfrm>
            <a:custGeom>
              <a:avLst/>
              <a:gdLst>
                <a:gd name="T0" fmla="*/ 93 w 160"/>
                <a:gd name="T1" fmla="*/ 142 h 162"/>
                <a:gd name="T2" fmla="*/ 144 w 160"/>
                <a:gd name="T3" fmla="*/ 128 h 162"/>
                <a:gd name="T4" fmla="*/ 131 w 160"/>
                <a:gd name="T5" fmla="*/ 126 h 162"/>
                <a:gd name="T6" fmla="*/ 71 w 160"/>
                <a:gd name="T7" fmla="*/ 138 h 162"/>
                <a:gd name="T8" fmla="*/ 34 w 160"/>
                <a:gd name="T9" fmla="*/ 137 h 162"/>
                <a:gd name="T10" fmla="*/ 10 w 160"/>
                <a:gd name="T11" fmla="*/ 122 h 162"/>
                <a:gd name="T12" fmla="*/ 10 w 160"/>
                <a:gd name="T13" fmla="*/ 114 h 162"/>
                <a:gd name="T14" fmla="*/ 44 w 160"/>
                <a:gd name="T15" fmla="*/ 126 h 162"/>
                <a:gd name="T16" fmla="*/ 71 w 160"/>
                <a:gd name="T17" fmla="*/ 132 h 162"/>
                <a:gd name="T18" fmla="*/ 111 w 160"/>
                <a:gd name="T19" fmla="*/ 128 h 162"/>
                <a:gd name="T20" fmla="*/ 160 w 160"/>
                <a:gd name="T21" fmla="*/ 110 h 162"/>
                <a:gd name="T22" fmla="*/ 121 w 160"/>
                <a:gd name="T23" fmla="*/ 110 h 162"/>
                <a:gd name="T24" fmla="*/ 50 w 160"/>
                <a:gd name="T25" fmla="*/ 119 h 162"/>
                <a:gd name="T26" fmla="*/ 20 w 160"/>
                <a:gd name="T27" fmla="*/ 111 h 162"/>
                <a:gd name="T28" fmla="*/ 0 w 160"/>
                <a:gd name="T29" fmla="*/ 99 h 162"/>
                <a:gd name="T30" fmla="*/ 105 w 160"/>
                <a:gd name="T31" fmla="*/ 113 h 162"/>
                <a:gd name="T32" fmla="*/ 142 w 160"/>
                <a:gd name="T33" fmla="*/ 108 h 162"/>
                <a:gd name="T34" fmla="*/ 152 w 160"/>
                <a:gd name="T35" fmla="*/ 102 h 162"/>
                <a:gd name="T36" fmla="*/ 125 w 160"/>
                <a:gd name="T37" fmla="*/ 102 h 162"/>
                <a:gd name="T38" fmla="*/ 66 w 160"/>
                <a:gd name="T39" fmla="*/ 108 h 162"/>
                <a:gd name="T40" fmla="*/ 46 w 160"/>
                <a:gd name="T41" fmla="*/ 102 h 162"/>
                <a:gd name="T42" fmla="*/ 44 w 160"/>
                <a:gd name="T43" fmla="*/ 80 h 162"/>
                <a:gd name="T44" fmla="*/ 69 w 160"/>
                <a:gd name="T45" fmla="*/ 91 h 162"/>
                <a:gd name="T46" fmla="*/ 113 w 160"/>
                <a:gd name="T47" fmla="*/ 86 h 162"/>
                <a:gd name="T48" fmla="*/ 146 w 160"/>
                <a:gd name="T49" fmla="*/ 67 h 162"/>
                <a:gd name="T50" fmla="*/ 123 w 160"/>
                <a:gd name="T51" fmla="*/ 77 h 162"/>
                <a:gd name="T52" fmla="*/ 69 w 160"/>
                <a:gd name="T53" fmla="*/ 96 h 162"/>
                <a:gd name="T54" fmla="*/ 52 w 160"/>
                <a:gd name="T55" fmla="*/ 92 h 162"/>
                <a:gd name="T56" fmla="*/ 34 w 160"/>
                <a:gd name="T57" fmla="*/ 79 h 162"/>
                <a:gd name="T58" fmla="*/ 34 w 160"/>
                <a:gd name="T59" fmla="*/ 73 h 162"/>
                <a:gd name="T60" fmla="*/ 69 w 160"/>
                <a:gd name="T61" fmla="*/ 79 h 162"/>
                <a:gd name="T62" fmla="*/ 99 w 160"/>
                <a:gd name="T63" fmla="*/ 71 h 162"/>
                <a:gd name="T64" fmla="*/ 103 w 160"/>
                <a:gd name="T65" fmla="*/ 59 h 162"/>
                <a:gd name="T66" fmla="*/ 69 w 160"/>
                <a:gd name="T67" fmla="*/ 61 h 162"/>
                <a:gd name="T68" fmla="*/ 42 w 160"/>
                <a:gd name="T69" fmla="*/ 45 h 162"/>
                <a:gd name="T70" fmla="*/ 38 w 160"/>
                <a:gd name="T71" fmla="*/ 43 h 162"/>
                <a:gd name="T72" fmla="*/ 71 w 160"/>
                <a:gd name="T73" fmla="*/ 58 h 162"/>
                <a:gd name="T74" fmla="*/ 87 w 160"/>
                <a:gd name="T75" fmla="*/ 55 h 162"/>
                <a:gd name="T76" fmla="*/ 105 w 160"/>
                <a:gd name="T77" fmla="*/ 30 h 162"/>
                <a:gd name="T78" fmla="*/ 91 w 160"/>
                <a:gd name="T79" fmla="*/ 37 h 162"/>
                <a:gd name="T80" fmla="*/ 69 w 160"/>
                <a:gd name="T81" fmla="*/ 37 h 162"/>
                <a:gd name="T82" fmla="*/ 60 w 160"/>
                <a:gd name="T83" fmla="*/ 7 h 162"/>
                <a:gd name="T84" fmla="*/ 60 w 160"/>
                <a:gd name="T85" fmla="*/ 39 h 162"/>
                <a:gd name="T86" fmla="*/ 73 w 160"/>
                <a:gd name="T87" fmla="*/ 36 h 162"/>
                <a:gd name="T88" fmla="*/ 87 w 160"/>
                <a:gd name="T89" fmla="*/ 0 h 162"/>
                <a:gd name="T90" fmla="*/ 91 w 160"/>
                <a:gd name="T91" fmla="*/ 4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162">
                  <a:moveTo>
                    <a:pt x="81" y="162"/>
                  </a:moveTo>
                  <a:lnTo>
                    <a:pt x="93" y="142"/>
                  </a:lnTo>
                  <a:lnTo>
                    <a:pt x="93" y="142"/>
                  </a:lnTo>
                  <a:lnTo>
                    <a:pt x="125" y="135"/>
                  </a:lnTo>
                  <a:lnTo>
                    <a:pt x="139" y="131"/>
                  </a:lnTo>
                  <a:lnTo>
                    <a:pt x="144" y="128"/>
                  </a:lnTo>
                  <a:lnTo>
                    <a:pt x="150" y="123"/>
                  </a:lnTo>
                  <a:lnTo>
                    <a:pt x="150" y="123"/>
                  </a:lnTo>
                  <a:lnTo>
                    <a:pt x="131" y="126"/>
                  </a:lnTo>
                  <a:lnTo>
                    <a:pt x="111" y="131"/>
                  </a:lnTo>
                  <a:lnTo>
                    <a:pt x="91" y="135"/>
                  </a:lnTo>
                  <a:lnTo>
                    <a:pt x="71" y="138"/>
                  </a:lnTo>
                  <a:lnTo>
                    <a:pt x="52" y="140"/>
                  </a:lnTo>
                  <a:lnTo>
                    <a:pt x="42" y="138"/>
                  </a:lnTo>
                  <a:lnTo>
                    <a:pt x="34" y="137"/>
                  </a:lnTo>
                  <a:lnTo>
                    <a:pt x="24" y="134"/>
                  </a:lnTo>
                  <a:lnTo>
                    <a:pt x="16" y="128"/>
                  </a:lnTo>
                  <a:lnTo>
                    <a:pt x="10" y="122"/>
                  </a:lnTo>
                  <a:lnTo>
                    <a:pt x="2" y="114"/>
                  </a:lnTo>
                  <a:lnTo>
                    <a:pt x="2" y="114"/>
                  </a:lnTo>
                  <a:lnTo>
                    <a:pt x="10" y="114"/>
                  </a:lnTo>
                  <a:lnTo>
                    <a:pt x="18" y="116"/>
                  </a:lnTo>
                  <a:lnTo>
                    <a:pt x="32" y="120"/>
                  </a:lnTo>
                  <a:lnTo>
                    <a:pt x="44" y="126"/>
                  </a:lnTo>
                  <a:lnTo>
                    <a:pt x="58" y="131"/>
                  </a:lnTo>
                  <a:lnTo>
                    <a:pt x="58" y="131"/>
                  </a:lnTo>
                  <a:lnTo>
                    <a:pt x="71" y="132"/>
                  </a:lnTo>
                  <a:lnTo>
                    <a:pt x="85" y="132"/>
                  </a:lnTo>
                  <a:lnTo>
                    <a:pt x="99" y="131"/>
                  </a:lnTo>
                  <a:lnTo>
                    <a:pt x="111" y="128"/>
                  </a:lnTo>
                  <a:lnTo>
                    <a:pt x="137" y="120"/>
                  </a:lnTo>
                  <a:lnTo>
                    <a:pt x="160" y="110"/>
                  </a:lnTo>
                  <a:lnTo>
                    <a:pt x="160" y="110"/>
                  </a:lnTo>
                  <a:lnTo>
                    <a:pt x="150" y="108"/>
                  </a:lnTo>
                  <a:lnTo>
                    <a:pt x="140" y="108"/>
                  </a:lnTo>
                  <a:lnTo>
                    <a:pt x="121" y="110"/>
                  </a:lnTo>
                  <a:lnTo>
                    <a:pt x="81" y="116"/>
                  </a:lnTo>
                  <a:lnTo>
                    <a:pt x="60" y="119"/>
                  </a:lnTo>
                  <a:lnTo>
                    <a:pt x="50" y="119"/>
                  </a:lnTo>
                  <a:lnTo>
                    <a:pt x="40" y="117"/>
                  </a:lnTo>
                  <a:lnTo>
                    <a:pt x="30" y="114"/>
                  </a:lnTo>
                  <a:lnTo>
                    <a:pt x="20" y="111"/>
                  </a:lnTo>
                  <a:lnTo>
                    <a:pt x="10" y="107"/>
                  </a:lnTo>
                  <a:lnTo>
                    <a:pt x="0" y="99"/>
                  </a:lnTo>
                  <a:lnTo>
                    <a:pt x="0" y="99"/>
                  </a:lnTo>
                  <a:lnTo>
                    <a:pt x="36" y="104"/>
                  </a:lnTo>
                  <a:lnTo>
                    <a:pt x="83" y="111"/>
                  </a:lnTo>
                  <a:lnTo>
                    <a:pt x="105" y="113"/>
                  </a:lnTo>
                  <a:lnTo>
                    <a:pt x="127" y="111"/>
                  </a:lnTo>
                  <a:lnTo>
                    <a:pt x="135" y="111"/>
                  </a:lnTo>
                  <a:lnTo>
                    <a:pt x="142" y="108"/>
                  </a:lnTo>
                  <a:lnTo>
                    <a:pt x="148" y="107"/>
                  </a:lnTo>
                  <a:lnTo>
                    <a:pt x="152" y="102"/>
                  </a:lnTo>
                  <a:lnTo>
                    <a:pt x="152" y="102"/>
                  </a:lnTo>
                  <a:lnTo>
                    <a:pt x="146" y="101"/>
                  </a:lnTo>
                  <a:lnTo>
                    <a:pt x="140" y="101"/>
                  </a:lnTo>
                  <a:lnTo>
                    <a:pt x="125" y="102"/>
                  </a:lnTo>
                  <a:lnTo>
                    <a:pt x="105" y="105"/>
                  </a:lnTo>
                  <a:lnTo>
                    <a:pt x="83" y="108"/>
                  </a:lnTo>
                  <a:lnTo>
                    <a:pt x="66" y="108"/>
                  </a:lnTo>
                  <a:lnTo>
                    <a:pt x="58" y="108"/>
                  </a:lnTo>
                  <a:lnTo>
                    <a:pt x="52" y="105"/>
                  </a:lnTo>
                  <a:lnTo>
                    <a:pt x="46" y="102"/>
                  </a:lnTo>
                  <a:lnTo>
                    <a:pt x="44" y="96"/>
                  </a:lnTo>
                  <a:lnTo>
                    <a:pt x="42" y="89"/>
                  </a:lnTo>
                  <a:lnTo>
                    <a:pt x="44" y="80"/>
                  </a:lnTo>
                  <a:lnTo>
                    <a:pt x="44" y="80"/>
                  </a:lnTo>
                  <a:lnTo>
                    <a:pt x="56" y="86"/>
                  </a:lnTo>
                  <a:lnTo>
                    <a:pt x="69" y="91"/>
                  </a:lnTo>
                  <a:lnTo>
                    <a:pt x="83" y="91"/>
                  </a:lnTo>
                  <a:lnTo>
                    <a:pt x="99" y="89"/>
                  </a:lnTo>
                  <a:lnTo>
                    <a:pt x="113" y="86"/>
                  </a:lnTo>
                  <a:lnTo>
                    <a:pt x="125" y="82"/>
                  </a:lnTo>
                  <a:lnTo>
                    <a:pt x="137" y="74"/>
                  </a:lnTo>
                  <a:lnTo>
                    <a:pt x="146" y="67"/>
                  </a:lnTo>
                  <a:lnTo>
                    <a:pt x="146" y="67"/>
                  </a:lnTo>
                  <a:lnTo>
                    <a:pt x="135" y="71"/>
                  </a:lnTo>
                  <a:lnTo>
                    <a:pt x="123" y="77"/>
                  </a:lnTo>
                  <a:lnTo>
                    <a:pt x="97" y="89"/>
                  </a:lnTo>
                  <a:lnTo>
                    <a:pt x="83" y="94"/>
                  </a:lnTo>
                  <a:lnTo>
                    <a:pt x="69" y="96"/>
                  </a:lnTo>
                  <a:lnTo>
                    <a:pt x="64" y="95"/>
                  </a:lnTo>
                  <a:lnTo>
                    <a:pt x="58" y="94"/>
                  </a:lnTo>
                  <a:lnTo>
                    <a:pt x="52" y="92"/>
                  </a:lnTo>
                  <a:lnTo>
                    <a:pt x="44" y="88"/>
                  </a:lnTo>
                  <a:lnTo>
                    <a:pt x="44" y="88"/>
                  </a:lnTo>
                  <a:lnTo>
                    <a:pt x="34" y="79"/>
                  </a:lnTo>
                  <a:lnTo>
                    <a:pt x="32" y="76"/>
                  </a:lnTo>
                  <a:lnTo>
                    <a:pt x="32" y="74"/>
                  </a:lnTo>
                  <a:lnTo>
                    <a:pt x="34" y="73"/>
                  </a:lnTo>
                  <a:lnTo>
                    <a:pt x="36" y="73"/>
                  </a:lnTo>
                  <a:lnTo>
                    <a:pt x="46" y="73"/>
                  </a:lnTo>
                  <a:lnTo>
                    <a:pt x="69" y="79"/>
                  </a:lnTo>
                  <a:lnTo>
                    <a:pt x="89" y="82"/>
                  </a:lnTo>
                  <a:lnTo>
                    <a:pt x="89" y="82"/>
                  </a:lnTo>
                  <a:lnTo>
                    <a:pt x="99" y="71"/>
                  </a:lnTo>
                  <a:lnTo>
                    <a:pt x="101" y="65"/>
                  </a:lnTo>
                  <a:lnTo>
                    <a:pt x="103" y="59"/>
                  </a:lnTo>
                  <a:lnTo>
                    <a:pt x="103" y="59"/>
                  </a:lnTo>
                  <a:lnTo>
                    <a:pt x="91" y="62"/>
                  </a:lnTo>
                  <a:lnTo>
                    <a:pt x="81" y="62"/>
                  </a:lnTo>
                  <a:lnTo>
                    <a:pt x="69" y="61"/>
                  </a:lnTo>
                  <a:lnTo>
                    <a:pt x="60" y="56"/>
                  </a:lnTo>
                  <a:lnTo>
                    <a:pt x="52" y="52"/>
                  </a:lnTo>
                  <a:lnTo>
                    <a:pt x="42" y="45"/>
                  </a:lnTo>
                  <a:lnTo>
                    <a:pt x="28" y="31"/>
                  </a:lnTo>
                  <a:lnTo>
                    <a:pt x="28" y="31"/>
                  </a:lnTo>
                  <a:lnTo>
                    <a:pt x="38" y="43"/>
                  </a:lnTo>
                  <a:lnTo>
                    <a:pt x="48" y="50"/>
                  </a:lnTo>
                  <a:lnTo>
                    <a:pt x="60" y="56"/>
                  </a:lnTo>
                  <a:lnTo>
                    <a:pt x="71" y="58"/>
                  </a:lnTo>
                  <a:lnTo>
                    <a:pt x="77" y="58"/>
                  </a:lnTo>
                  <a:lnTo>
                    <a:pt x="83" y="56"/>
                  </a:lnTo>
                  <a:lnTo>
                    <a:pt x="87" y="55"/>
                  </a:lnTo>
                  <a:lnTo>
                    <a:pt x="91" y="52"/>
                  </a:lnTo>
                  <a:lnTo>
                    <a:pt x="99" y="42"/>
                  </a:lnTo>
                  <a:lnTo>
                    <a:pt x="105" y="30"/>
                  </a:lnTo>
                  <a:lnTo>
                    <a:pt x="105" y="30"/>
                  </a:lnTo>
                  <a:lnTo>
                    <a:pt x="99" y="34"/>
                  </a:lnTo>
                  <a:lnTo>
                    <a:pt x="91" y="37"/>
                  </a:lnTo>
                  <a:lnTo>
                    <a:pt x="77" y="46"/>
                  </a:lnTo>
                  <a:lnTo>
                    <a:pt x="77" y="46"/>
                  </a:lnTo>
                  <a:lnTo>
                    <a:pt x="69" y="37"/>
                  </a:lnTo>
                  <a:lnTo>
                    <a:pt x="66" y="27"/>
                  </a:lnTo>
                  <a:lnTo>
                    <a:pt x="60" y="7"/>
                  </a:lnTo>
                  <a:lnTo>
                    <a:pt x="60" y="7"/>
                  </a:lnTo>
                  <a:lnTo>
                    <a:pt x="56" y="18"/>
                  </a:lnTo>
                  <a:lnTo>
                    <a:pt x="56" y="28"/>
                  </a:lnTo>
                  <a:lnTo>
                    <a:pt x="60" y="39"/>
                  </a:lnTo>
                  <a:lnTo>
                    <a:pt x="66" y="46"/>
                  </a:lnTo>
                  <a:lnTo>
                    <a:pt x="66" y="46"/>
                  </a:lnTo>
                  <a:lnTo>
                    <a:pt x="73" y="36"/>
                  </a:lnTo>
                  <a:lnTo>
                    <a:pt x="79" y="24"/>
                  </a:lnTo>
                  <a:lnTo>
                    <a:pt x="87" y="0"/>
                  </a:lnTo>
                  <a:lnTo>
                    <a:pt x="87" y="0"/>
                  </a:lnTo>
                  <a:lnTo>
                    <a:pt x="89" y="12"/>
                  </a:lnTo>
                  <a:lnTo>
                    <a:pt x="91" y="22"/>
                  </a:lnTo>
                  <a:lnTo>
                    <a:pt x="91" y="45"/>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6" name="Freeform 146"/>
            <p:cNvSpPr>
              <a:spLocks/>
            </p:cNvSpPr>
            <p:nvPr/>
          </p:nvSpPr>
          <p:spPr bwMode="auto">
            <a:xfrm>
              <a:off x="2345"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7" name="Line 147"/>
            <p:cNvSpPr>
              <a:spLocks noChangeShapeType="1"/>
            </p:cNvSpPr>
            <p:nvPr/>
          </p:nvSpPr>
          <p:spPr bwMode="auto">
            <a:xfrm flipV="1">
              <a:off x="2345"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Freeform 148"/>
            <p:cNvSpPr>
              <a:spLocks/>
            </p:cNvSpPr>
            <p:nvPr/>
          </p:nvSpPr>
          <p:spPr bwMode="auto">
            <a:xfrm>
              <a:off x="2292" y="1075"/>
              <a:ext cx="107"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40 w 107"/>
                <a:gd name="T109" fmla="*/ 25 h 108"/>
                <a:gd name="T110" fmla="*/ 43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40" y="38"/>
                  </a:lnTo>
                  <a:lnTo>
                    <a:pt x="28" y="30"/>
                  </a:lnTo>
                  <a:lnTo>
                    <a:pt x="18" y="21"/>
                  </a:lnTo>
                  <a:lnTo>
                    <a:pt x="18" y="21"/>
                  </a:lnTo>
                  <a:lnTo>
                    <a:pt x="24" y="28"/>
                  </a:lnTo>
                  <a:lnTo>
                    <a:pt x="32" y="34"/>
                  </a:lnTo>
                  <a:lnTo>
                    <a:pt x="40"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40" y="25"/>
                  </a:lnTo>
                  <a:lnTo>
                    <a:pt x="43" y="31"/>
                  </a:lnTo>
                  <a:lnTo>
                    <a:pt x="43"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9" name="Freeform 149"/>
            <p:cNvSpPr>
              <a:spLocks/>
            </p:cNvSpPr>
            <p:nvPr/>
          </p:nvSpPr>
          <p:spPr bwMode="auto">
            <a:xfrm>
              <a:off x="2292" y="1075"/>
              <a:ext cx="107" cy="105"/>
            </a:xfrm>
            <a:custGeom>
              <a:avLst/>
              <a:gdLst>
                <a:gd name="T0" fmla="*/ 61 w 107"/>
                <a:gd name="T1" fmla="*/ 95 h 108"/>
                <a:gd name="T2" fmla="*/ 83 w 107"/>
                <a:gd name="T3" fmla="*/ 90 h 108"/>
                <a:gd name="T4" fmla="*/ 101 w 107"/>
                <a:gd name="T5" fmla="*/ 83 h 108"/>
                <a:gd name="T6" fmla="*/ 73 w 107"/>
                <a:gd name="T7" fmla="*/ 87 h 108"/>
                <a:gd name="T8" fmla="*/ 45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5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5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5 w 107"/>
                <a:gd name="T103" fmla="*/ 25 h 108"/>
                <a:gd name="T104" fmla="*/ 38 w 107"/>
                <a:gd name="T105" fmla="*/ 6 h 108"/>
                <a:gd name="T106" fmla="*/ 36 w 107"/>
                <a:gd name="T107" fmla="*/ 12 h 108"/>
                <a:gd name="T108" fmla="*/ 40 w 107"/>
                <a:gd name="T109" fmla="*/ 25 h 108"/>
                <a:gd name="T110" fmla="*/ 43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5"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28" y="53"/>
                  </a:lnTo>
                  <a:lnTo>
                    <a:pt x="36" y="58"/>
                  </a:lnTo>
                  <a:lnTo>
                    <a:pt x="45" y="61"/>
                  </a:lnTo>
                  <a:lnTo>
                    <a:pt x="55" y="61"/>
                  </a:lnTo>
                  <a:lnTo>
                    <a:pt x="65" y="59"/>
                  </a:lnTo>
                  <a:lnTo>
                    <a:pt x="73" y="58"/>
                  </a:lnTo>
                  <a:lnTo>
                    <a:pt x="83" y="55"/>
                  </a:lnTo>
                  <a:lnTo>
                    <a:pt x="91" y="50"/>
                  </a:lnTo>
                  <a:lnTo>
                    <a:pt x="97" y="44"/>
                  </a:lnTo>
                  <a:lnTo>
                    <a:pt x="97" y="44"/>
                  </a:lnTo>
                  <a:lnTo>
                    <a:pt x="81" y="52"/>
                  </a:lnTo>
                  <a:lnTo>
                    <a:pt x="63" y="61"/>
                  </a:lnTo>
                  <a:lnTo>
                    <a:pt x="55" y="64"/>
                  </a:lnTo>
                  <a:lnTo>
                    <a:pt x="45"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5" y="40"/>
                  </a:lnTo>
                  <a:lnTo>
                    <a:pt x="40" y="38"/>
                  </a:lnTo>
                  <a:lnTo>
                    <a:pt x="28" y="30"/>
                  </a:lnTo>
                  <a:lnTo>
                    <a:pt x="18" y="21"/>
                  </a:lnTo>
                  <a:lnTo>
                    <a:pt x="18" y="21"/>
                  </a:lnTo>
                  <a:lnTo>
                    <a:pt x="24" y="28"/>
                  </a:lnTo>
                  <a:lnTo>
                    <a:pt x="32" y="34"/>
                  </a:lnTo>
                  <a:lnTo>
                    <a:pt x="40" y="38"/>
                  </a:lnTo>
                  <a:lnTo>
                    <a:pt x="47" y="38"/>
                  </a:lnTo>
                  <a:lnTo>
                    <a:pt x="53" y="38"/>
                  </a:lnTo>
                  <a:lnTo>
                    <a:pt x="61" y="34"/>
                  </a:lnTo>
                  <a:lnTo>
                    <a:pt x="65" y="28"/>
                  </a:lnTo>
                  <a:lnTo>
                    <a:pt x="69" y="19"/>
                  </a:lnTo>
                  <a:lnTo>
                    <a:pt x="69" y="19"/>
                  </a:lnTo>
                  <a:lnTo>
                    <a:pt x="65" y="22"/>
                  </a:lnTo>
                  <a:lnTo>
                    <a:pt x="59" y="25"/>
                  </a:lnTo>
                  <a:lnTo>
                    <a:pt x="51" y="31"/>
                  </a:lnTo>
                  <a:lnTo>
                    <a:pt x="51" y="31"/>
                  </a:lnTo>
                  <a:lnTo>
                    <a:pt x="45" y="25"/>
                  </a:lnTo>
                  <a:lnTo>
                    <a:pt x="43" y="19"/>
                  </a:lnTo>
                  <a:lnTo>
                    <a:pt x="38" y="6"/>
                  </a:lnTo>
                  <a:lnTo>
                    <a:pt x="38" y="6"/>
                  </a:lnTo>
                  <a:lnTo>
                    <a:pt x="36" y="12"/>
                  </a:lnTo>
                  <a:lnTo>
                    <a:pt x="36" y="19"/>
                  </a:lnTo>
                  <a:lnTo>
                    <a:pt x="40" y="25"/>
                  </a:lnTo>
                  <a:lnTo>
                    <a:pt x="43" y="31"/>
                  </a:lnTo>
                  <a:lnTo>
                    <a:pt x="43"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0" name="Freeform 150"/>
            <p:cNvSpPr>
              <a:spLocks/>
            </p:cNvSpPr>
            <p:nvPr/>
          </p:nvSpPr>
          <p:spPr bwMode="auto">
            <a:xfrm>
              <a:off x="2488" y="1073"/>
              <a:ext cx="1" cy="122"/>
            </a:xfrm>
            <a:custGeom>
              <a:avLst/>
              <a:gdLst>
                <a:gd name="T0" fmla="*/ 125 h 125"/>
                <a:gd name="T1" fmla="*/ 0 h 125"/>
                <a:gd name="T2" fmla="*/ 125 h 125"/>
              </a:gdLst>
              <a:ahLst/>
              <a:cxnLst>
                <a:cxn ang="0">
                  <a:pos x="0" y="T0"/>
                </a:cxn>
                <a:cxn ang="0">
                  <a:pos x="0" y="T1"/>
                </a:cxn>
                <a:cxn ang="0">
                  <a:pos x="0" y="T2"/>
                </a:cxn>
              </a:cxnLst>
              <a:rect l="0" t="0" r="r" b="b"/>
              <a:pathLst>
                <a:path h="125">
                  <a:moveTo>
                    <a:pt x="0" y="125"/>
                  </a:moveTo>
                  <a:lnTo>
                    <a:pt x="0" y="0"/>
                  </a:lnTo>
                  <a:lnTo>
                    <a:pt x="0" y="12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1" name="Line 151"/>
            <p:cNvSpPr>
              <a:spLocks noChangeShapeType="1"/>
            </p:cNvSpPr>
            <p:nvPr/>
          </p:nvSpPr>
          <p:spPr bwMode="auto">
            <a:xfrm flipV="1">
              <a:off x="2488" y="1073"/>
              <a:ext cx="1" cy="122"/>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Freeform 152"/>
            <p:cNvSpPr>
              <a:spLocks/>
            </p:cNvSpPr>
            <p:nvPr/>
          </p:nvSpPr>
          <p:spPr bwMode="auto">
            <a:xfrm>
              <a:off x="2418" y="1043"/>
              <a:ext cx="137" cy="133"/>
            </a:xfrm>
            <a:custGeom>
              <a:avLst/>
              <a:gdLst>
                <a:gd name="T0" fmla="*/ 79 w 136"/>
                <a:gd name="T1" fmla="*/ 120 h 137"/>
                <a:gd name="T2" fmla="*/ 125 w 136"/>
                <a:gd name="T3" fmla="*/ 107 h 137"/>
                <a:gd name="T4" fmla="*/ 113 w 136"/>
                <a:gd name="T5" fmla="*/ 107 h 137"/>
                <a:gd name="T6" fmla="*/ 60 w 136"/>
                <a:gd name="T7" fmla="*/ 117 h 137"/>
                <a:gd name="T8" fmla="*/ 28 w 136"/>
                <a:gd name="T9" fmla="*/ 116 h 137"/>
                <a:gd name="T10" fmla="*/ 8 w 136"/>
                <a:gd name="T11" fmla="*/ 103 h 137"/>
                <a:gd name="T12" fmla="*/ 8 w 136"/>
                <a:gd name="T13" fmla="*/ 97 h 137"/>
                <a:gd name="T14" fmla="*/ 38 w 136"/>
                <a:gd name="T15" fmla="*/ 107 h 137"/>
                <a:gd name="T16" fmla="*/ 61 w 136"/>
                <a:gd name="T17" fmla="*/ 112 h 137"/>
                <a:gd name="T18" fmla="*/ 95 w 136"/>
                <a:gd name="T19" fmla="*/ 109 h 137"/>
                <a:gd name="T20" fmla="*/ 136 w 136"/>
                <a:gd name="T21" fmla="*/ 94 h 137"/>
                <a:gd name="T22" fmla="*/ 103 w 136"/>
                <a:gd name="T23" fmla="*/ 92 h 137"/>
                <a:gd name="T24" fmla="*/ 34 w 136"/>
                <a:gd name="T25" fmla="*/ 100 h 137"/>
                <a:gd name="T26" fmla="*/ 8 w 136"/>
                <a:gd name="T27" fmla="*/ 89 h 137"/>
                <a:gd name="T28" fmla="*/ 30 w 136"/>
                <a:gd name="T29" fmla="*/ 88 h 137"/>
                <a:gd name="T30" fmla="*/ 107 w 136"/>
                <a:gd name="T31" fmla="*/ 95 h 137"/>
                <a:gd name="T32" fmla="*/ 129 w 136"/>
                <a:gd name="T33" fmla="*/ 86 h 137"/>
                <a:gd name="T34" fmla="*/ 121 w 136"/>
                <a:gd name="T35" fmla="*/ 85 h 137"/>
                <a:gd name="T36" fmla="*/ 56 w 136"/>
                <a:gd name="T37" fmla="*/ 92 h 137"/>
                <a:gd name="T38" fmla="*/ 40 w 136"/>
                <a:gd name="T39" fmla="*/ 86 h 137"/>
                <a:gd name="T40" fmla="*/ 38 w 136"/>
                <a:gd name="T41" fmla="*/ 67 h 137"/>
                <a:gd name="T42" fmla="*/ 60 w 136"/>
                <a:gd name="T43" fmla="*/ 76 h 137"/>
                <a:gd name="T44" fmla="*/ 95 w 136"/>
                <a:gd name="T45" fmla="*/ 73 h 137"/>
                <a:gd name="T46" fmla="*/ 125 w 136"/>
                <a:gd name="T47" fmla="*/ 57 h 137"/>
                <a:gd name="T48" fmla="*/ 105 w 136"/>
                <a:gd name="T49" fmla="*/ 66 h 137"/>
                <a:gd name="T50" fmla="*/ 60 w 136"/>
                <a:gd name="T51" fmla="*/ 80 h 137"/>
                <a:gd name="T52" fmla="*/ 38 w 136"/>
                <a:gd name="T53" fmla="*/ 74 h 137"/>
                <a:gd name="T54" fmla="*/ 28 w 136"/>
                <a:gd name="T55" fmla="*/ 64 h 137"/>
                <a:gd name="T56" fmla="*/ 30 w 136"/>
                <a:gd name="T57" fmla="*/ 61 h 137"/>
                <a:gd name="T58" fmla="*/ 75 w 136"/>
                <a:gd name="T59" fmla="*/ 68 h 137"/>
                <a:gd name="T60" fmla="*/ 87 w 136"/>
                <a:gd name="T61" fmla="*/ 55 h 137"/>
                <a:gd name="T62" fmla="*/ 79 w 136"/>
                <a:gd name="T63" fmla="*/ 52 h 137"/>
                <a:gd name="T64" fmla="*/ 52 w 136"/>
                <a:gd name="T65" fmla="*/ 48 h 137"/>
                <a:gd name="T66" fmla="*/ 24 w 136"/>
                <a:gd name="T67" fmla="*/ 25 h 137"/>
                <a:gd name="T68" fmla="*/ 42 w 136"/>
                <a:gd name="T69" fmla="*/ 43 h 137"/>
                <a:gd name="T70" fmla="*/ 69 w 136"/>
                <a:gd name="T71" fmla="*/ 48 h 137"/>
                <a:gd name="T72" fmla="*/ 89 w 136"/>
                <a:gd name="T73" fmla="*/ 24 h 137"/>
                <a:gd name="T74" fmla="*/ 77 w 136"/>
                <a:gd name="T75" fmla="*/ 31 h 137"/>
                <a:gd name="T76" fmla="*/ 60 w 136"/>
                <a:gd name="T77" fmla="*/ 30 h 137"/>
                <a:gd name="T78" fmla="*/ 50 w 136"/>
                <a:gd name="T79" fmla="*/ 6 h 137"/>
                <a:gd name="T80" fmla="*/ 52 w 136"/>
                <a:gd name="T81" fmla="*/ 31 h 137"/>
                <a:gd name="T82" fmla="*/ 63 w 136"/>
                <a:gd name="T83" fmla="*/ 28 h 137"/>
                <a:gd name="T84" fmla="*/ 73 w 136"/>
                <a:gd name="T85" fmla="*/ 0 h 137"/>
                <a:gd name="T86" fmla="*/ 69 w 136"/>
                <a:gd name="T8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7">
                  <a:moveTo>
                    <a:pt x="69" y="137"/>
                  </a:moveTo>
                  <a:lnTo>
                    <a:pt x="79" y="120"/>
                  </a:lnTo>
                  <a:lnTo>
                    <a:pt x="79" y="120"/>
                  </a:lnTo>
                  <a:lnTo>
                    <a:pt x="107" y="114"/>
                  </a:lnTo>
                  <a:lnTo>
                    <a:pt x="119" y="110"/>
                  </a:lnTo>
                  <a:lnTo>
                    <a:pt x="125" y="107"/>
                  </a:lnTo>
                  <a:lnTo>
                    <a:pt x="129" y="104"/>
                  </a:lnTo>
                  <a:lnTo>
                    <a:pt x="129" y="104"/>
                  </a:lnTo>
                  <a:lnTo>
                    <a:pt x="113" y="107"/>
                  </a:lnTo>
                  <a:lnTo>
                    <a:pt x="95" y="110"/>
                  </a:lnTo>
                  <a:lnTo>
                    <a:pt x="77" y="114"/>
                  </a:lnTo>
                  <a:lnTo>
                    <a:pt x="60" y="117"/>
                  </a:lnTo>
                  <a:lnTo>
                    <a:pt x="44" y="117"/>
                  </a:lnTo>
                  <a:lnTo>
                    <a:pt x="36" y="117"/>
                  </a:lnTo>
                  <a:lnTo>
                    <a:pt x="28" y="116"/>
                  </a:lnTo>
                  <a:lnTo>
                    <a:pt x="22" y="113"/>
                  </a:lnTo>
                  <a:lnTo>
                    <a:pt x="14" y="109"/>
                  </a:lnTo>
                  <a:lnTo>
                    <a:pt x="8" y="103"/>
                  </a:lnTo>
                  <a:lnTo>
                    <a:pt x="2" y="97"/>
                  </a:lnTo>
                  <a:lnTo>
                    <a:pt x="2" y="97"/>
                  </a:lnTo>
                  <a:lnTo>
                    <a:pt x="8" y="97"/>
                  </a:lnTo>
                  <a:lnTo>
                    <a:pt x="16" y="98"/>
                  </a:lnTo>
                  <a:lnTo>
                    <a:pt x="26" y="101"/>
                  </a:lnTo>
                  <a:lnTo>
                    <a:pt x="38" y="107"/>
                  </a:lnTo>
                  <a:lnTo>
                    <a:pt x="50" y="110"/>
                  </a:lnTo>
                  <a:lnTo>
                    <a:pt x="50" y="110"/>
                  </a:lnTo>
                  <a:lnTo>
                    <a:pt x="61" y="112"/>
                  </a:lnTo>
                  <a:lnTo>
                    <a:pt x="73" y="112"/>
                  </a:lnTo>
                  <a:lnTo>
                    <a:pt x="83" y="110"/>
                  </a:lnTo>
                  <a:lnTo>
                    <a:pt x="95" y="109"/>
                  </a:lnTo>
                  <a:lnTo>
                    <a:pt x="117" y="101"/>
                  </a:lnTo>
                  <a:lnTo>
                    <a:pt x="136" y="94"/>
                  </a:lnTo>
                  <a:lnTo>
                    <a:pt x="136" y="94"/>
                  </a:lnTo>
                  <a:lnTo>
                    <a:pt x="129" y="92"/>
                  </a:lnTo>
                  <a:lnTo>
                    <a:pt x="121" y="91"/>
                  </a:lnTo>
                  <a:lnTo>
                    <a:pt x="103" y="92"/>
                  </a:lnTo>
                  <a:lnTo>
                    <a:pt x="69" y="98"/>
                  </a:lnTo>
                  <a:lnTo>
                    <a:pt x="52" y="100"/>
                  </a:lnTo>
                  <a:lnTo>
                    <a:pt x="34" y="100"/>
                  </a:lnTo>
                  <a:lnTo>
                    <a:pt x="26" y="97"/>
                  </a:lnTo>
                  <a:lnTo>
                    <a:pt x="18" y="94"/>
                  </a:lnTo>
                  <a:lnTo>
                    <a:pt x="8" y="89"/>
                  </a:lnTo>
                  <a:lnTo>
                    <a:pt x="0" y="83"/>
                  </a:lnTo>
                  <a:lnTo>
                    <a:pt x="0" y="83"/>
                  </a:lnTo>
                  <a:lnTo>
                    <a:pt x="30" y="88"/>
                  </a:lnTo>
                  <a:lnTo>
                    <a:pt x="69" y="94"/>
                  </a:lnTo>
                  <a:lnTo>
                    <a:pt x="91" y="95"/>
                  </a:lnTo>
                  <a:lnTo>
                    <a:pt x="107" y="95"/>
                  </a:lnTo>
                  <a:lnTo>
                    <a:pt x="121" y="92"/>
                  </a:lnTo>
                  <a:lnTo>
                    <a:pt x="127" y="89"/>
                  </a:lnTo>
                  <a:lnTo>
                    <a:pt x="129" y="86"/>
                  </a:lnTo>
                  <a:lnTo>
                    <a:pt x="129" y="86"/>
                  </a:lnTo>
                  <a:lnTo>
                    <a:pt x="125" y="86"/>
                  </a:lnTo>
                  <a:lnTo>
                    <a:pt x="121" y="85"/>
                  </a:lnTo>
                  <a:lnTo>
                    <a:pt x="105" y="86"/>
                  </a:lnTo>
                  <a:lnTo>
                    <a:pt x="71" y="91"/>
                  </a:lnTo>
                  <a:lnTo>
                    <a:pt x="56" y="92"/>
                  </a:lnTo>
                  <a:lnTo>
                    <a:pt x="50" y="91"/>
                  </a:lnTo>
                  <a:lnTo>
                    <a:pt x="44" y="89"/>
                  </a:lnTo>
                  <a:lnTo>
                    <a:pt x="40" y="86"/>
                  </a:lnTo>
                  <a:lnTo>
                    <a:pt x="36" y="82"/>
                  </a:lnTo>
                  <a:lnTo>
                    <a:pt x="36" y="76"/>
                  </a:lnTo>
                  <a:lnTo>
                    <a:pt x="38" y="67"/>
                  </a:lnTo>
                  <a:lnTo>
                    <a:pt x="38" y="67"/>
                  </a:lnTo>
                  <a:lnTo>
                    <a:pt x="48" y="73"/>
                  </a:lnTo>
                  <a:lnTo>
                    <a:pt x="60" y="76"/>
                  </a:lnTo>
                  <a:lnTo>
                    <a:pt x="71" y="76"/>
                  </a:lnTo>
                  <a:lnTo>
                    <a:pt x="83" y="76"/>
                  </a:lnTo>
                  <a:lnTo>
                    <a:pt x="95" y="73"/>
                  </a:lnTo>
                  <a:lnTo>
                    <a:pt x="107" y="68"/>
                  </a:lnTo>
                  <a:lnTo>
                    <a:pt x="117" y="63"/>
                  </a:lnTo>
                  <a:lnTo>
                    <a:pt x="125" y="57"/>
                  </a:lnTo>
                  <a:lnTo>
                    <a:pt x="125" y="57"/>
                  </a:lnTo>
                  <a:lnTo>
                    <a:pt x="115" y="60"/>
                  </a:lnTo>
                  <a:lnTo>
                    <a:pt x="105" y="66"/>
                  </a:lnTo>
                  <a:lnTo>
                    <a:pt x="83" y="76"/>
                  </a:lnTo>
                  <a:lnTo>
                    <a:pt x="71" y="79"/>
                  </a:lnTo>
                  <a:lnTo>
                    <a:pt x="60" y="80"/>
                  </a:lnTo>
                  <a:lnTo>
                    <a:pt x="50" y="79"/>
                  </a:lnTo>
                  <a:lnTo>
                    <a:pt x="44" y="77"/>
                  </a:lnTo>
                  <a:lnTo>
                    <a:pt x="38" y="74"/>
                  </a:lnTo>
                  <a:lnTo>
                    <a:pt x="38" y="74"/>
                  </a:lnTo>
                  <a:lnTo>
                    <a:pt x="28" y="67"/>
                  </a:lnTo>
                  <a:lnTo>
                    <a:pt x="28" y="64"/>
                  </a:lnTo>
                  <a:lnTo>
                    <a:pt x="26" y="63"/>
                  </a:lnTo>
                  <a:lnTo>
                    <a:pt x="28" y="61"/>
                  </a:lnTo>
                  <a:lnTo>
                    <a:pt x="30" y="61"/>
                  </a:lnTo>
                  <a:lnTo>
                    <a:pt x="38" y="61"/>
                  </a:lnTo>
                  <a:lnTo>
                    <a:pt x="60" y="66"/>
                  </a:lnTo>
                  <a:lnTo>
                    <a:pt x="75" y="68"/>
                  </a:lnTo>
                  <a:lnTo>
                    <a:pt x="75" y="68"/>
                  </a:lnTo>
                  <a:lnTo>
                    <a:pt x="83" y="60"/>
                  </a:lnTo>
                  <a:lnTo>
                    <a:pt x="87" y="55"/>
                  </a:lnTo>
                  <a:lnTo>
                    <a:pt x="89" y="49"/>
                  </a:lnTo>
                  <a:lnTo>
                    <a:pt x="89" y="49"/>
                  </a:lnTo>
                  <a:lnTo>
                    <a:pt x="79" y="52"/>
                  </a:lnTo>
                  <a:lnTo>
                    <a:pt x="69" y="52"/>
                  </a:lnTo>
                  <a:lnTo>
                    <a:pt x="60" y="51"/>
                  </a:lnTo>
                  <a:lnTo>
                    <a:pt x="52" y="48"/>
                  </a:lnTo>
                  <a:lnTo>
                    <a:pt x="44" y="43"/>
                  </a:lnTo>
                  <a:lnTo>
                    <a:pt x="36" y="37"/>
                  </a:lnTo>
                  <a:lnTo>
                    <a:pt x="24" y="25"/>
                  </a:lnTo>
                  <a:lnTo>
                    <a:pt x="24" y="25"/>
                  </a:lnTo>
                  <a:lnTo>
                    <a:pt x="32" y="36"/>
                  </a:lnTo>
                  <a:lnTo>
                    <a:pt x="42" y="43"/>
                  </a:lnTo>
                  <a:lnTo>
                    <a:pt x="52" y="48"/>
                  </a:lnTo>
                  <a:lnTo>
                    <a:pt x="61" y="49"/>
                  </a:lnTo>
                  <a:lnTo>
                    <a:pt x="69" y="48"/>
                  </a:lnTo>
                  <a:lnTo>
                    <a:pt x="79" y="43"/>
                  </a:lnTo>
                  <a:lnTo>
                    <a:pt x="85" y="34"/>
                  </a:lnTo>
                  <a:lnTo>
                    <a:pt x="89" y="24"/>
                  </a:lnTo>
                  <a:lnTo>
                    <a:pt x="89" y="24"/>
                  </a:lnTo>
                  <a:lnTo>
                    <a:pt x="83" y="28"/>
                  </a:lnTo>
                  <a:lnTo>
                    <a:pt x="77" y="31"/>
                  </a:lnTo>
                  <a:lnTo>
                    <a:pt x="65" y="37"/>
                  </a:lnTo>
                  <a:lnTo>
                    <a:pt x="65" y="37"/>
                  </a:lnTo>
                  <a:lnTo>
                    <a:pt x="60" y="30"/>
                  </a:lnTo>
                  <a:lnTo>
                    <a:pt x="56" y="22"/>
                  </a:lnTo>
                  <a:lnTo>
                    <a:pt x="50" y="6"/>
                  </a:lnTo>
                  <a:lnTo>
                    <a:pt x="50" y="6"/>
                  </a:lnTo>
                  <a:lnTo>
                    <a:pt x="48" y="15"/>
                  </a:lnTo>
                  <a:lnTo>
                    <a:pt x="48" y="24"/>
                  </a:lnTo>
                  <a:lnTo>
                    <a:pt x="52" y="31"/>
                  </a:lnTo>
                  <a:lnTo>
                    <a:pt x="56" y="37"/>
                  </a:lnTo>
                  <a:lnTo>
                    <a:pt x="56" y="37"/>
                  </a:lnTo>
                  <a:lnTo>
                    <a:pt x="63" y="28"/>
                  </a:lnTo>
                  <a:lnTo>
                    <a:pt x="67" y="19"/>
                  </a:lnTo>
                  <a:lnTo>
                    <a:pt x="73" y="0"/>
                  </a:lnTo>
                  <a:lnTo>
                    <a:pt x="73" y="0"/>
                  </a:lnTo>
                  <a:lnTo>
                    <a:pt x="77" y="18"/>
                  </a:lnTo>
                  <a:lnTo>
                    <a:pt x="77" y="36"/>
                  </a:lnTo>
                  <a:lnTo>
                    <a:pt x="69"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3" name="Freeform 153"/>
            <p:cNvSpPr>
              <a:spLocks/>
            </p:cNvSpPr>
            <p:nvPr/>
          </p:nvSpPr>
          <p:spPr bwMode="auto">
            <a:xfrm>
              <a:off x="2418" y="1043"/>
              <a:ext cx="137" cy="133"/>
            </a:xfrm>
            <a:custGeom>
              <a:avLst/>
              <a:gdLst>
                <a:gd name="T0" fmla="*/ 79 w 136"/>
                <a:gd name="T1" fmla="*/ 120 h 137"/>
                <a:gd name="T2" fmla="*/ 125 w 136"/>
                <a:gd name="T3" fmla="*/ 107 h 137"/>
                <a:gd name="T4" fmla="*/ 113 w 136"/>
                <a:gd name="T5" fmla="*/ 107 h 137"/>
                <a:gd name="T6" fmla="*/ 60 w 136"/>
                <a:gd name="T7" fmla="*/ 117 h 137"/>
                <a:gd name="T8" fmla="*/ 28 w 136"/>
                <a:gd name="T9" fmla="*/ 116 h 137"/>
                <a:gd name="T10" fmla="*/ 8 w 136"/>
                <a:gd name="T11" fmla="*/ 103 h 137"/>
                <a:gd name="T12" fmla="*/ 8 w 136"/>
                <a:gd name="T13" fmla="*/ 97 h 137"/>
                <a:gd name="T14" fmla="*/ 38 w 136"/>
                <a:gd name="T15" fmla="*/ 107 h 137"/>
                <a:gd name="T16" fmla="*/ 61 w 136"/>
                <a:gd name="T17" fmla="*/ 112 h 137"/>
                <a:gd name="T18" fmla="*/ 95 w 136"/>
                <a:gd name="T19" fmla="*/ 109 h 137"/>
                <a:gd name="T20" fmla="*/ 136 w 136"/>
                <a:gd name="T21" fmla="*/ 94 h 137"/>
                <a:gd name="T22" fmla="*/ 103 w 136"/>
                <a:gd name="T23" fmla="*/ 92 h 137"/>
                <a:gd name="T24" fmla="*/ 34 w 136"/>
                <a:gd name="T25" fmla="*/ 100 h 137"/>
                <a:gd name="T26" fmla="*/ 8 w 136"/>
                <a:gd name="T27" fmla="*/ 89 h 137"/>
                <a:gd name="T28" fmla="*/ 30 w 136"/>
                <a:gd name="T29" fmla="*/ 88 h 137"/>
                <a:gd name="T30" fmla="*/ 107 w 136"/>
                <a:gd name="T31" fmla="*/ 95 h 137"/>
                <a:gd name="T32" fmla="*/ 129 w 136"/>
                <a:gd name="T33" fmla="*/ 86 h 137"/>
                <a:gd name="T34" fmla="*/ 121 w 136"/>
                <a:gd name="T35" fmla="*/ 85 h 137"/>
                <a:gd name="T36" fmla="*/ 56 w 136"/>
                <a:gd name="T37" fmla="*/ 92 h 137"/>
                <a:gd name="T38" fmla="*/ 40 w 136"/>
                <a:gd name="T39" fmla="*/ 86 h 137"/>
                <a:gd name="T40" fmla="*/ 38 w 136"/>
                <a:gd name="T41" fmla="*/ 67 h 137"/>
                <a:gd name="T42" fmla="*/ 60 w 136"/>
                <a:gd name="T43" fmla="*/ 76 h 137"/>
                <a:gd name="T44" fmla="*/ 95 w 136"/>
                <a:gd name="T45" fmla="*/ 73 h 137"/>
                <a:gd name="T46" fmla="*/ 125 w 136"/>
                <a:gd name="T47" fmla="*/ 57 h 137"/>
                <a:gd name="T48" fmla="*/ 105 w 136"/>
                <a:gd name="T49" fmla="*/ 66 h 137"/>
                <a:gd name="T50" fmla="*/ 60 w 136"/>
                <a:gd name="T51" fmla="*/ 80 h 137"/>
                <a:gd name="T52" fmla="*/ 38 w 136"/>
                <a:gd name="T53" fmla="*/ 74 h 137"/>
                <a:gd name="T54" fmla="*/ 28 w 136"/>
                <a:gd name="T55" fmla="*/ 64 h 137"/>
                <a:gd name="T56" fmla="*/ 30 w 136"/>
                <a:gd name="T57" fmla="*/ 61 h 137"/>
                <a:gd name="T58" fmla="*/ 75 w 136"/>
                <a:gd name="T59" fmla="*/ 68 h 137"/>
                <a:gd name="T60" fmla="*/ 87 w 136"/>
                <a:gd name="T61" fmla="*/ 55 h 137"/>
                <a:gd name="T62" fmla="*/ 79 w 136"/>
                <a:gd name="T63" fmla="*/ 52 h 137"/>
                <a:gd name="T64" fmla="*/ 52 w 136"/>
                <a:gd name="T65" fmla="*/ 48 h 137"/>
                <a:gd name="T66" fmla="*/ 24 w 136"/>
                <a:gd name="T67" fmla="*/ 25 h 137"/>
                <a:gd name="T68" fmla="*/ 42 w 136"/>
                <a:gd name="T69" fmla="*/ 43 h 137"/>
                <a:gd name="T70" fmla="*/ 69 w 136"/>
                <a:gd name="T71" fmla="*/ 48 h 137"/>
                <a:gd name="T72" fmla="*/ 89 w 136"/>
                <a:gd name="T73" fmla="*/ 24 h 137"/>
                <a:gd name="T74" fmla="*/ 77 w 136"/>
                <a:gd name="T75" fmla="*/ 31 h 137"/>
                <a:gd name="T76" fmla="*/ 60 w 136"/>
                <a:gd name="T77" fmla="*/ 30 h 137"/>
                <a:gd name="T78" fmla="*/ 50 w 136"/>
                <a:gd name="T79" fmla="*/ 6 h 137"/>
                <a:gd name="T80" fmla="*/ 52 w 136"/>
                <a:gd name="T81" fmla="*/ 31 h 137"/>
                <a:gd name="T82" fmla="*/ 63 w 136"/>
                <a:gd name="T83" fmla="*/ 28 h 137"/>
                <a:gd name="T84" fmla="*/ 73 w 136"/>
                <a:gd name="T8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37">
                  <a:moveTo>
                    <a:pt x="69" y="137"/>
                  </a:moveTo>
                  <a:lnTo>
                    <a:pt x="79" y="120"/>
                  </a:lnTo>
                  <a:lnTo>
                    <a:pt x="79" y="120"/>
                  </a:lnTo>
                  <a:lnTo>
                    <a:pt x="107" y="114"/>
                  </a:lnTo>
                  <a:lnTo>
                    <a:pt x="119" y="110"/>
                  </a:lnTo>
                  <a:lnTo>
                    <a:pt x="125" y="107"/>
                  </a:lnTo>
                  <a:lnTo>
                    <a:pt x="129" y="104"/>
                  </a:lnTo>
                  <a:lnTo>
                    <a:pt x="129" y="104"/>
                  </a:lnTo>
                  <a:lnTo>
                    <a:pt x="113" y="107"/>
                  </a:lnTo>
                  <a:lnTo>
                    <a:pt x="95" y="110"/>
                  </a:lnTo>
                  <a:lnTo>
                    <a:pt x="77" y="114"/>
                  </a:lnTo>
                  <a:lnTo>
                    <a:pt x="60" y="117"/>
                  </a:lnTo>
                  <a:lnTo>
                    <a:pt x="44" y="117"/>
                  </a:lnTo>
                  <a:lnTo>
                    <a:pt x="36" y="117"/>
                  </a:lnTo>
                  <a:lnTo>
                    <a:pt x="28" y="116"/>
                  </a:lnTo>
                  <a:lnTo>
                    <a:pt x="22" y="113"/>
                  </a:lnTo>
                  <a:lnTo>
                    <a:pt x="14" y="109"/>
                  </a:lnTo>
                  <a:lnTo>
                    <a:pt x="8" y="103"/>
                  </a:lnTo>
                  <a:lnTo>
                    <a:pt x="2" y="97"/>
                  </a:lnTo>
                  <a:lnTo>
                    <a:pt x="2" y="97"/>
                  </a:lnTo>
                  <a:lnTo>
                    <a:pt x="8" y="97"/>
                  </a:lnTo>
                  <a:lnTo>
                    <a:pt x="16" y="98"/>
                  </a:lnTo>
                  <a:lnTo>
                    <a:pt x="26" y="101"/>
                  </a:lnTo>
                  <a:lnTo>
                    <a:pt x="38" y="107"/>
                  </a:lnTo>
                  <a:lnTo>
                    <a:pt x="50" y="110"/>
                  </a:lnTo>
                  <a:lnTo>
                    <a:pt x="50" y="110"/>
                  </a:lnTo>
                  <a:lnTo>
                    <a:pt x="61" y="112"/>
                  </a:lnTo>
                  <a:lnTo>
                    <a:pt x="73" y="112"/>
                  </a:lnTo>
                  <a:lnTo>
                    <a:pt x="83" y="110"/>
                  </a:lnTo>
                  <a:lnTo>
                    <a:pt x="95" y="109"/>
                  </a:lnTo>
                  <a:lnTo>
                    <a:pt x="117" y="101"/>
                  </a:lnTo>
                  <a:lnTo>
                    <a:pt x="136" y="94"/>
                  </a:lnTo>
                  <a:lnTo>
                    <a:pt x="136" y="94"/>
                  </a:lnTo>
                  <a:lnTo>
                    <a:pt x="129" y="92"/>
                  </a:lnTo>
                  <a:lnTo>
                    <a:pt x="121" y="91"/>
                  </a:lnTo>
                  <a:lnTo>
                    <a:pt x="103" y="92"/>
                  </a:lnTo>
                  <a:lnTo>
                    <a:pt x="69" y="98"/>
                  </a:lnTo>
                  <a:lnTo>
                    <a:pt x="52" y="100"/>
                  </a:lnTo>
                  <a:lnTo>
                    <a:pt x="34" y="100"/>
                  </a:lnTo>
                  <a:lnTo>
                    <a:pt x="26" y="97"/>
                  </a:lnTo>
                  <a:lnTo>
                    <a:pt x="18" y="94"/>
                  </a:lnTo>
                  <a:lnTo>
                    <a:pt x="8" y="89"/>
                  </a:lnTo>
                  <a:lnTo>
                    <a:pt x="0" y="83"/>
                  </a:lnTo>
                  <a:lnTo>
                    <a:pt x="0" y="83"/>
                  </a:lnTo>
                  <a:lnTo>
                    <a:pt x="30" y="88"/>
                  </a:lnTo>
                  <a:lnTo>
                    <a:pt x="69" y="94"/>
                  </a:lnTo>
                  <a:lnTo>
                    <a:pt x="91" y="95"/>
                  </a:lnTo>
                  <a:lnTo>
                    <a:pt x="107" y="95"/>
                  </a:lnTo>
                  <a:lnTo>
                    <a:pt x="121" y="92"/>
                  </a:lnTo>
                  <a:lnTo>
                    <a:pt x="127" y="89"/>
                  </a:lnTo>
                  <a:lnTo>
                    <a:pt x="129" y="86"/>
                  </a:lnTo>
                  <a:lnTo>
                    <a:pt x="129" y="86"/>
                  </a:lnTo>
                  <a:lnTo>
                    <a:pt x="125" y="86"/>
                  </a:lnTo>
                  <a:lnTo>
                    <a:pt x="121" y="85"/>
                  </a:lnTo>
                  <a:lnTo>
                    <a:pt x="105" y="86"/>
                  </a:lnTo>
                  <a:lnTo>
                    <a:pt x="71" y="91"/>
                  </a:lnTo>
                  <a:lnTo>
                    <a:pt x="56" y="92"/>
                  </a:lnTo>
                  <a:lnTo>
                    <a:pt x="50" y="91"/>
                  </a:lnTo>
                  <a:lnTo>
                    <a:pt x="44" y="89"/>
                  </a:lnTo>
                  <a:lnTo>
                    <a:pt x="40" y="86"/>
                  </a:lnTo>
                  <a:lnTo>
                    <a:pt x="36" y="82"/>
                  </a:lnTo>
                  <a:lnTo>
                    <a:pt x="36" y="76"/>
                  </a:lnTo>
                  <a:lnTo>
                    <a:pt x="38" y="67"/>
                  </a:lnTo>
                  <a:lnTo>
                    <a:pt x="38" y="67"/>
                  </a:lnTo>
                  <a:lnTo>
                    <a:pt x="48" y="73"/>
                  </a:lnTo>
                  <a:lnTo>
                    <a:pt x="60" y="76"/>
                  </a:lnTo>
                  <a:lnTo>
                    <a:pt x="71" y="76"/>
                  </a:lnTo>
                  <a:lnTo>
                    <a:pt x="83" y="76"/>
                  </a:lnTo>
                  <a:lnTo>
                    <a:pt x="95" y="73"/>
                  </a:lnTo>
                  <a:lnTo>
                    <a:pt x="107" y="68"/>
                  </a:lnTo>
                  <a:lnTo>
                    <a:pt x="117" y="63"/>
                  </a:lnTo>
                  <a:lnTo>
                    <a:pt x="125" y="57"/>
                  </a:lnTo>
                  <a:lnTo>
                    <a:pt x="125" y="57"/>
                  </a:lnTo>
                  <a:lnTo>
                    <a:pt x="115" y="60"/>
                  </a:lnTo>
                  <a:lnTo>
                    <a:pt x="105" y="66"/>
                  </a:lnTo>
                  <a:lnTo>
                    <a:pt x="83" y="76"/>
                  </a:lnTo>
                  <a:lnTo>
                    <a:pt x="71" y="79"/>
                  </a:lnTo>
                  <a:lnTo>
                    <a:pt x="60" y="80"/>
                  </a:lnTo>
                  <a:lnTo>
                    <a:pt x="50" y="79"/>
                  </a:lnTo>
                  <a:lnTo>
                    <a:pt x="44" y="77"/>
                  </a:lnTo>
                  <a:lnTo>
                    <a:pt x="38" y="74"/>
                  </a:lnTo>
                  <a:lnTo>
                    <a:pt x="38" y="74"/>
                  </a:lnTo>
                  <a:lnTo>
                    <a:pt x="28" y="67"/>
                  </a:lnTo>
                  <a:lnTo>
                    <a:pt x="28" y="64"/>
                  </a:lnTo>
                  <a:lnTo>
                    <a:pt x="26" y="63"/>
                  </a:lnTo>
                  <a:lnTo>
                    <a:pt x="28" y="61"/>
                  </a:lnTo>
                  <a:lnTo>
                    <a:pt x="30" y="61"/>
                  </a:lnTo>
                  <a:lnTo>
                    <a:pt x="38" y="61"/>
                  </a:lnTo>
                  <a:lnTo>
                    <a:pt x="60" y="66"/>
                  </a:lnTo>
                  <a:lnTo>
                    <a:pt x="75" y="68"/>
                  </a:lnTo>
                  <a:lnTo>
                    <a:pt x="75" y="68"/>
                  </a:lnTo>
                  <a:lnTo>
                    <a:pt x="83" y="60"/>
                  </a:lnTo>
                  <a:lnTo>
                    <a:pt x="87" y="55"/>
                  </a:lnTo>
                  <a:lnTo>
                    <a:pt x="89" y="49"/>
                  </a:lnTo>
                  <a:lnTo>
                    <a:pt x="89" y="49"/>
                  </a:lnTo>
                  <a:lnTo>
                    <a:pt x="79" y="52"/>
                  </a:lnTo>
                  <a:lnTo>
                    <a:pt x="69" y="52"/>
                  </a:lnTo>
                  <a:lnTo>
                    <a:pt x="60" y="51"/>
                  </a:lnTo>
                  <a:lnTo>
                    <a:pt x="52" y="48"/>
                  </a:lnTo>
                  <a:lnTo>
                    <a:pt x="44" y="43"/>
                  </a:lnTo>
                  <a:lnTo>
                    <a:pt x="36" y="37"/>
                  </a:lnTo>
                  <a:lnTo>
                    <a:pt x="24" y="25"/>
                  </a:lnTo>
                  <a:lnTo>
                    <a:pt x="24" y="25"/>
                  </a:lnTo>
                  <a:lnTo>
                    <a:pt x="32" y="36"/>
                  </a:lnTo>
                  <a:lnTo>
                    <a:pt x="42" y="43"/>
                  </a:lnTo>
                  <a:lnTo>
                    <a:pt x="52" y="48"/>
                  </a:lnTo>
                  <a:lnTo>
                    <a:pt x="61" y="49"/>
                  </a:lnTo>
                  <a:lnTo>
                    <a:pt x="69" y="48"/>
                  </a:lnTo>
                  <a:lnTo>
                    <a:pt x="79" y="43"/>
                  </a:lnTo>
                  <a:lnTo>
                    <a:pt x="85" y="34"/>
                  </a:lnTo>
                  <a:lnTo>
                    <a:pt x="89" y="24"/>
                  </a:lnTo>
                  <a:lnTo>
                    <a:pt x="89" y="24"/>
                  </a:lnTo>
                  <a:lnTo>
                    <a:pt x="83" y="28"/>
                  </a:lnTo>
                  <a:lnTo>
                    <a:pt x="77" y="31"/>
                  </a:lnTo>
                  <a:lnTo>
                    <a:pt x="65" y="37"/>
                  </a:lnTo>
                  <a:lnTo>
                    <a:pt x="65" y="37"/>
                  </a:lnTo>
                  <a:lnTo>
                    <a:pt x="60" y="30"/>
                  </a:lnTo>
                  <a:lnTo>
                    <a:pt x="56" y="22"/>
                  </a:lnTo>
                  <a:lnTo>
                    <a:pt x="50" y="6"/>
                  </a:lnTo>
                  <a:lnTo>
                    <a:pt x="50" y="6"/>
                  </a:lnTo>
                  <a:lnTo>
                    <a:pt x="48" y="15"/>
                  </a:lnTo>
                  <a:lnTo>
                    <a:pt x="48" y="24"/>
                  </a:lnTo>
                  <a:lnTo>
                    <a:pt x="52" y="31"/>
                  </a:lnTo>
                  <a:lnTo>
                    <a:pt x="56" y="37"/>
                  </a:lnTo>
                  <a:lnTo>
                    <a:pt x="56" y="37"/>
                  </a:lnTo>
                  <a:lnTo>
                    <a:pt x="63" y="28"/>
                  </a:lnTo>
                  <a:lnTo>
                    <a:pt x="67" y="19"/>
                  </a:lnTo>
                  <a:lnTo>
                    <a:pt x="73" y="0"/>
                  </a:lnTo>
                  <a:lnTo>
                    <a:pt x="73" y="0"/>
                  </a:lnTo>
                  <a:lnTo>
                    <a:pt x="77" y="18"/>
                  </a:lnTo>
                  <a:lnTo>
                    <a:pt x="77" y="36"/>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4" name="Freeform 154"/>
            <p:cNvSpPr>
              <a:spLocks/>
            </p:cNvSpPr>
            <p:nvPr/>
          </p:nvSpPr>
          <p:spPr bwMode="auto">
            <a:xfrm>
              <a:off x="2631" y="1132"/>
              <a:ext cx="1" cy="63"/>
            </a:xfrm>
            <a:custGeom>
              <a:avLst/>
              <a:gdLst>
                <a:gd name="T0" fmla="*/ 64 h 64"/>
                <a:gd name="T1" fmla="*/ 0 h 64"/>
                <a:gd name="T2" fmla="*/ 64 h 64"/>
              </a:gdLst>
              <a:ahLst/>
              <a:cxnLst>
                <a:cxn ang="0">
                  <a:pos x="0" y="T0"/>
                </a:cxn>
                <a:cxn ang="0">
                  <a:pos x="0" y="T1"/>
                </a:cxn>
                <a:cxn ang="0">
                  <a:pos x="0" y="T2"/>
                </a:cxn>
              </a:cxnLst>
              <a:rect l="0" t="0" r="r" b="b"/>
              <a:pathLst>
                <a:path h="64">
                  <a:moveTo>
                    <a:pt x="0" y="64"/>
                  </a:moveTo>
                  <a:lnTo>
                    <a:pt x="0" y="0"/>
                  </a:lnTo>
                  <a:lnTo>
                    <a:pt x="0" y="6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5" name="Line 155"/>
            <p:cNvSpPr>
              <a:spLocks noChangeShapeType="1"/>
            </p:cNvSpPr>
            <p:nvPr/>
          </p:nvSpPr>
          <p:spPr bwMode="auto">
            <a:xfrm flipV="1">
              <a:off x="2631" y="1132"/>
              <a:ext cx="1" cy="63"/>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Freeform 156"/>
            <p:cNvSpPr>
              <a:spLocks/>
            </p:cNvSpPr>
            <p:nvPr/>
          </p:nvSpPr>
          <p:spPr bwMode="auto">
            <a:xfrm>
              <a:off x="2595" y="1117"/>
              <a:ext cx="72" cy="69"/>
            </a:xfrm>
            <a:custGeom>
              <a:avLst/>
              <a:gdLst>
                <a:gd name="T0" fmla="*/ 41 w 71"/>
                <a:gd name="T1" fmla="*/ 62 h 71"/>
                <a:gd name="T2" fmla="*/ 55 w 71"/>
                <a:gd name="T3" fmla="*/ 59 h 71"/>
                <a:gd name="T4" fmla="*/ 65 w 71"/>
                <a:gd name="T5" fmla="*/ 53 h 71"/>
                <a:gd name="T6" fmla="*/ 49 w 71"/>
                <a:gd name="T7" fmla="*/ 58 h 71"/>
                <a:gd name="T8" fmla="*/ 22 w 71"/>
                <a:gd name="T9" fmla="*/ 61 h 71"/>
                <a:gd name="T10" fmla="*/ 8 w 71"/>
                <a:gd name="T11" fmla="*/ 56 h 71"/>
                <a:gd name="T12" fmla="*/ 2 w 71"/>
                <a:gd name="T13" fmla="*/ 50 h 71"/>
                <a:gd name="T14" fmla="*/ 14 w 71"/>
                <a:gd name="T15" fmla="*/ 52 h 71"/>
                <a:gd name="T16" fmla="*/ 26 w 71"/>
                <a:gd name="T17" fmla="*/ 56 h 71"/>
                <a:gd name="T18" fmla="*/ 37 w 71"/>
                <a:gd name="T19" fmla="*/ 58 h 71"/>
                <a:gd name="T20" fmla="*/ 59 w 71"/>
                <a:gd name="T21" fmla="*/ 52 h 71"/>
                <a:gd name="T22" fmla="*/ 71 w 71"/>
                <a:gd name="T23" fmla="*/ 47 h 71"/>
                <a:gd name="T24" fmla="*/ 53 w 71"/>
                <a:gd name="T25" fmla="*/ 47 h 71"/>
                <a:gd name="T26" fmla="*/ 26 w 71"/>
                <a:gd name="T27" fmla="*/ 52 h 71"/>
                <a:gd name="T28" fmla="*/ 8 w 71"/>
                <a:gd name="T29" fmla="*/ 49 h 71"/>
                <a:gd name="T30" fmla="*/ 0 w 71"/>
                <a:gd name="T31" fmla="*/ 43 h 71"/>
                <a:gd name="T32" fmla="*/ 35 w 71"/>
                <a:gd name="T33" fmla="*/ 49 h 71"/>
                <a:gd name="T34" fmla="*/ 55 w 71"/>
                <a:gd name="T35" fmla="*/ 49 h 71"/>
                <a:gd name="T36" fmla="*/ 67 w 71"/>
                <a:gd name="T37" fmla="*/ 44 h 71"/>
                <a:gd name="T38" fmla="*/ 61 w 71"/>
                <a:gd name="T39" fmla="*/ 44 h 71"/>
                <a:gd name="T40" fmla="*/ 37 w 71"/>
                <a:gd name="T41" fmla="*/ 47 h 71"/>
                <a:gd name="T42" fmla="*/ 22 w 71"/>
                <a:gd name="T43" fmla="*/ 46 h 71"/>
                <a:gd name="T44" fmla="*/ 18 w 71"/>
                <a:gd name="T45" fmla="*/ 41 h 71"/>
                <a:gd name="T46" fmla="*/ 20 w 71"/>
                <a:gd name="T47" fmla="*/ 36 h 71"/>
                <a:gd name="T48" fmla="*/ 29 w 71"/>
                <a:gd name="T49" fmla="*/ 38 h 71"/>
                <a:gd name="T50" fmla="*/ 43 w 71"/>
                <a:gd name="T51" fmla="*/ 38 h 71"/>
                <a:gd name="T52" fmla="*/ 65 w 71"/>
                <a:gd name="T53" fmla="*/ 30 h 71"/>
                <a:gd name="T54" fmla="*/ 53 w 71"/>
                <a:gd name="T55" fmla="*/ 34 h 71"/>
                <a:gd name="T56" fmla="*/ 35 w 71"/>
                <a:gd name="T57" fmla="*/ 41 h 71"/>
                <a:gd name="T58" fmla="*/ 26 w 71"/>
                <a:gd name="T59" fmla="*/ 41 h 71"/>
                <a:gd name="T60" fmla="*/ 20 w 71"/>
                <a:gd name="T61" fmla="*/ 38 h 71"/>
                <a:gd name="T62" fmla="*/ 14 w 71"/>
                <a:gd name="T63" fmla="*/ 33 h 71"/>
                <a:gd name="T64" fmla="*/ 20 w 71"/>
                <a:gd name="T65" fmla="*/ 33 h 71"/>
                <a:gd name="T66" fmla="*/ 39 w 71"/>
                <a:gd name="T67" fmla="*/ 36 h 71"/>
                <a:gd name="T68" fmla="*/ 45 w 71"/>
                <a:gd name="T69" fmla="*/ 25 h 71"/>
                <a:gd name="T70" fmla="*/ 39 w 71"/>
                <a:gd name="T71" fmla="*/ 27 h 71"/>
                <a:gd name="T72" fmla="*/ 26 w 71"/>
                <a:gd name="T73" fmla="*/ 25 h 71"/>
                <a:gd name="T74" fmla="*/ 12 w 71"/>
                <a:gd name="T75" fmla="*/ 13 h 71"/>
                <a:gd name="T76" fmla="*/ 16 w 71"/>
                <a:gd name="T77" fmla="*/ 18 h 71"/>
                <a:gd name="T78" fmla="*/ 26 w 71"/>
                <a:gd name="T79" fmla="*/ 25 h 71"/>
                <a:gd name="T80" fmla="*/ 35 w 71"/>
                <a:gd name="T81" fmla="*/ 25 h 71"/>
                <a:gd name="T82" fmla="*/ 43 w 71"/>
                <a:gd name="T83" fmla="*/ 18 h 71"/>
                <a:gd name="T84" fmla="*/ 45 w 71"/>
                <a:gd name="T85" fmla="*/ 13 h 71"/>
                <a:gd name="T86" fmla="*/ 33 w 71"/>
                <a:gd name="T87" fmla="*/ 19 h 71"/>
                <a:gd name="T88" fmla="*/ 29 w 71"/>
                <a:gd name="T89" fmla="*/ 16 h 71"/>
                <a:gd name="T90" fmla="*/ 26 w 71"/>
                <a:gd name="T91" fmla="*/ 3 h 71"/>
                <a:gd name="T92" fmla="*/ 24 w 71"/>
                <a:gd name="T93" fmla="*/ 7 h 71"/>
                <a:gd name="T94" fmla="*/ 26 w 71"/>
                <a:gd name="T95" fmla="*/ 16 h 71"/>
                <a:gd name="T96" fmla="*/ 29 w 71"/>
                <a:gd name="T97" fmla="*/ 19 h 71"/>
                <a:gd name="T98" fmla="*/ 37 w 71"/>
                <a:gd name="T99" fmla="*/ 0 h 71"/>
                <a:gd name="T100" fmla="*/ 39 w 71"/>
                <a:gd name="T101" fmla="*/ 9 h 71"/>
                <a:gd name="T102" fmla="*/ 35 w 71"/>
                <a:gd name="T10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71">
                  <a:moveTo>
                    <a:pt x="35" y="71"/>
                  </a:moveTo>
                  <a:lnTo>
                    <a:pt x="41" y="62"/>
                  </a:lnTo>
                  <a:lnTo>
                    <a:pt x="41" y="62"/>
                  </a:lnTo>
                  <a:lnTo>
                    <a:pt x="55" y="59"/>
                  </a:lnTo>
                  <a:lnTo>
                    <a:pt x="61" y="56"/>
                  </a:lnTo>
                  <a:lnTo>
                    <a:pt x="65" y="53"/>
                  </a:lnTo>
                  <a:lnTo>
                    <a:pt x="65" y="53"/>
                  </a:lnTo>
                  <a:lnTo>
                    <a:pt x="49" y="58"/>
                  </a:lnTo>
                  <a:lnTo>
                    <a:pt x="31" y="61"/>
                  </a:lnTo>
                  <a:lnTo>
                    <a:pt x="22" y="61"/>
                  </a:lnTo>
                  <a:lnTo>
                    <a:pt x="14" y="59"/>
                  </a:lnTo>
                  <a:lnTo>
                    <a:pt x="8" y="56"/>
                  </a:lnTo>
                  <a:lnTo>
                    <a:pt x="2" y="50"/>
                  </a:lnTo>
                  <a:lnTo>
                    <a:pt x="2" y="50"/>
                  </a:lnTo>
                  <a:lnTo>
                    <a:pt x="8" y="50"/>
                  </a:lnTo>
                  <a:lnTo>
                    <a:pt x="14" y="52"/>
                  </a:lnTo>
                  <a:lnTo>
                    <a:pt x="20" y="55"/>
                  </a:lnTo>
                  <a:lnTo>
                    <a:pt x="26" y="56"/>
                  </a:lnTo>
                  <a:lnTo>
                    <a:pt x="26" y="56"/>
                  </a:lnTo>
                  <a:lnTo>
                    <a:pt x="37" y="58"/>
                  </a:lnTo>
                  <a:lnTo>
                    <a:pt x="49" y="56"/>
                  </a:lnTo>
                  <a:lnTo>
                    <a:pt x="59" y="52"/>
                  </a:lnTo>
                  <a:lnTo>
                    <a:pt x="71" y="47"/>
                  </a:lnTo>
                  <a:lnTo>
                    <a:pt x="71" y="47"/>
                  </a:lnTo>
                  <a:lnTo>
                    <a:pt x="61" y="47"/>
                  </a:lnTo>
                  <a:lnTo>
                    <a:pt x="53" y="47"/>
                  </a:lnTo>
                  <a:lnTo>
                    <a:pt x="35" y="50"/>
                  </a:lnTo>
                  <a:lnTo>
                    <a:pt x="26" y="52"/>
                  </a:lnTo>
                  <a:lnTo>
                    <a:pt x="18" y="50"/>
                  </a:lnTo>
                  <a:lnTo>
                    <a:pt x="8" y="49"/>
                  </a:lnTo>
                  <a:lnTo>
                    <a:pt x="0" y="43"/>
                  </a:lnTo>
                  <a:lnTo>
                    <a:pt x="0" y="43"/>
                  </a:lnTo>
                  <a:lnTo>
                    <a:pt x="16" y="46"/>
                  </a:lnTo>
                  <a:lnTo>
                    <a:pt x="35" y="49"/>
                  </a:lnTo>
                  <a:lnTo>
                    <a:pt x="45" y="49"/>
                  </a:lnTo>
                  <a:lnTo>
                    <a:pt x="55" y="49"/>
                  </a:lnTo>
                  <a:lnTo>
                    <a:pt x="63" y="47"/>
                  </a:lnTo>
                  <a:lnTo>
                    <a:pt x="67" y="44"/>
                  </a:lnTo>
                  <a:lnTo>
                    <a:pt x="67" y="44"/>
                  </a:lnTo>
                  <a:lnTo>
                    <a:pt x="61" y="44"/>
                  </a:lnTo>
                  <a:lnTo>
                    <a:pt x="53" y="44"/>
                  </a:lnTo>
                  <a:lnTo>
                    <a:pt x="37" y="47"/>
                  </a:lnTo>
                  <a:lnTo>
                    <a:pt x="28" y="47"/>
                  </a:lnTo>
                  <a:lnTo>
                    <a:pt x="22" y="46"/>
                  </a:lnTo>
                  <a:lnTo>
                    <a:pt x="20" y="44"/>
                  </a:lnTo>
                  <a:lnTo>
                    <a:pt x="18" y="41"/>
                  </a:lnTo>
                  <a:lnTo>
                    <a:pt x="20" y="36"/>
                  </a:lnTo>
                  <a:lnTo>
                    <a:pt x="20" y="36"/>
                  </a:lnTo>
                  <a:lnTo>
                    <a:pt x="24" y="37"/>
                  </a:lnTo>
                  <a:lnTo>
                    <a:pt x="29" y="38"/>
                  </a:lnTo>
                  <a:lnTo>
                    <a:pt x="37" y="40"/>
                  </a:lnTo>
                  <a:lnTo>
                    <a:pt x="43" y="38"/>
                  </a:lnTo>
                  <a:lnTo>
                    <a:pt x="55" y="36"/>
                  </a:lnTo>
                  <a:lnTo>
                    <a:pt x="65" y="30"/>
                  </a:lnTo>
                  <a:lnTo>
                    <a:pt x="65" y="30"/>
                  </a:lnTo>
                  <a:lnTo>
                    <a:pt x="53" y="34"/>
                  </a:lnTo>
                  <a:lnTo>
                    <a:pt x="41" y="38"/>
                  </a:lnTo>
                  <a:lnTo>
                    <a:pt x="35" y="41"/>
                  </a:lnTo>
                  <a:lnTo>
                    <a:pt x="31" y="41"/>
                  </a:lnTo>
                  <a:lnTo>
                    <a:pt x="26" y="41"/>
                  </a:lnTo>
                  <a:lnTo>
                    <a:pt x="20" y="38"/>
                  </a:lnTo>
                  <a:lnTo>
                    <a:pt x="20" y="38"/>
                  </a:lnTo>
                  <a:lnTo>
                    <a:pt x="14" y="34"/>
                  </a:lnTo>
                  <a:lnTo>
                    <a:pt x="14" y="33"/>
                  </a:lnTo>
                  <a:lnTo>
                    <a:pt x="16" y="31"/>
                  </a:lnTo>
                  <a:lnTo>
                    <a:pt x="20" y="33"/>
                  </a:lnTo>
                  <a:lnTo>
                    <a:pt x="39" y="36"/>
                  </a:lnTo>
                  <a:lnTo>
                    <a:pt x="39" y="36"/>
                  </a:lnTo>
                  <a:lnTo>
                    <a:pt x="43" y="31"/>
                  </a:lnTo>
                  <a:lnTo>
                    <a:pt x="45" y="25"/>
                  </a:lnTo>
                  <a:lnTo>
                    <a:pt x="45" y="25"/>
                  </a:lnTo>
                  <a:lnTo>
                    <a:pt x="39" y="27"/>
                  </a:lnTo>
                  <a:lnTo>
                    <a:pt x="35" y="27"/>
                  </a:lnTo>
                  <a:lnTo>
                    <a:pt x="26" y="25"/>
                  </a:lnTo>
                  <a:lnTo>
                    <a:pt x="18" y="19"/>
                  </a:lnTo>
                  <a:lnTo>
                    <a:pt x="12" y="13"/>
                  </a:lnTo>
                  <a:lnTo>
                    <a:pt x="12" y="13"/>
                  </a:lnTo>
                  <a:lnTo>
                    <a:pt x="16" y="18"/>
                  </a:lnTo>
                  <a:lnTo>
                    <a:pt x="22" y="22"/>
                  </a:lnTo>
                  <a:lnTo>
                    <a:pt x="26" y="25"/>
                  </a:lnTo>
                  <a:lnTo>
                    <a:pt x="31" y="25"/>
                  </a:lnTo>
                  <a:lnTo>
                    <a:pt x="35" y="25"/>
                  </a:lnTo>
                  <a:lnTo>
                    <a:pt x="39" y="22"/>
                  </a:lnTo>
                  <a:lnTo>
                    <a:pt x="43" y="18"/>
                  </a:lnTo>
                  <a:lnTo>
                    <a:pt x="45" y="13"/>
                  </a:lnTo>
                  <a:lnTo>
                    <a:pt x="45" y="13"/>
                  </a:lnTo>
                  <a:lnTo>
                    <a:pt x="39" y="16"/>
                  </a:lnTo>
                  <a:lnTo>
                    <a:pt x="33" y="19"/>
                  </a:lnTo>
                  <a:lnTo>
                    <a:pt x="33" y="19"/>
                  </a:lnTo>
                  <a:lnTo>
                    <a:pt x="29" y="16"/>
                  </a:lnTo>
                  <a:lnTo>
                    <a:pt x="28" y="12"/>
                  </a:lnTo>
                  <a:lnTo>
                    <a:pt x="26" y="3"/>
                  </a:lnTo>
                  <a:lnTo>
                    <a:pt x="26" y="3"/>
                  </a:lnTo>
                  <a:lnTo>
                    <a:pt x="24" y="7"/>
                  </a:lnTo>
                  <a:lnTo>
                    <a:pt x="24" y="12"/>
                  </a:lnTo>
                  <a:lnTo>
                    <a:pt x="26" y="16"/>
                  </a:lnTo>
                  <a:lnTo>
                    <a:pt x="29" y="19"/>
                  </a:lnTo>
                  <a:lnTo>
                    <a:pt x="29" y="19"/>
                  </a:lnTo>
                  <a:lnTo>
                    <a:pt x="33" y="10"/>
                  </a:lnTo>
                  <a:lnTo>
                    <a:pt x="37" y="0"/>
                  </a:lnTo>
                  <a:lnTo>
                    <a:pt x="37" y="0"/>
                  </a:lnTo>
                  <a:lnTo>
                    <a:pt x="39" y="9"/>
                  </a:lnTo>
                  <a:lnTo>
                    <a:pt x="39" y="19"/>
                  </a:lnTo>
                  <a:lnTo>
                    <a:pt x="35" y="71"/>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7" name="Freeform 157"/>
            <p:cNvSpPr>
              <a:spLocks/>
            </p:cNvSpPr>
            <p:nvPr/>
          </p:nvSpPr>
          <p:spPr bwMode="auto">
            <a:xfrm>
              <a:off x="2595" y="1117"/>
              <a:ext cx="72" cy="69"/>
            </a:xfrm>
            <a:custGeom>
              <a:avLst/>
              <a:gdLst>
                <a:gd name="T0" fmla="*/ 41 w 71"/>
                <a:gd name="T1" fmla="*/ 62 h 71"/>
                <a:gd name="T2" fmla="*/ 55 w 71"/>
                <a:gd name="T3" fmla="*/ 59 h 71"/>
                <a:gd name="T4" fmla="*/ 65 w 71"/>
                <a:gd name="T5" fmla="*/ 53 h 71"/>
                <a:gd name="T6" fmla="*/ 49 w 71"/>
                <a:gd name="T7" fmla="*/ 58 h 71"/>
                <a:gd name="T8" fmla="*/ 22 w 71"/>
                <a:gd name="T9" fmla="*/ 61 h 71"/>
                <a:gd name="T10" fmla="*/ 8 w 71"/>
                <a:gd name="T11" fmla="*/ 56 h 71"/>
                <a:gd name="T12" fmla="*/ 2 w 71"/>
                <a:gd name="T13" fmla="*/ 50 h 71"/>
                <a:gd name="T14" fmla="*/ 14 w 71"/>
                <a:gd name="T15" fmla="*/ 52 h 71"/>
                <a:gd name="T16" fmla="*/ 26 w 71"/>
                <a:gd name="T17" fmla="*/ 56 h 71"/>
                <a:gd name="T18" fmla="*/ 37 w 71"/>
                <a:gd name="T19" fmla="*/ 58 h 71"/>
                <a:gd name="T20" fmla="*/ 59 w 71"/>
                <a:gd name="T21" fmla="*/ 52 h 71"/>
                <a:gd name="T22" fmla="*/ 71 w 71"/>
                <a:gd name="T23" fmla="*/ 47 h 71"/>
                <a:gd name="T24" fmla="*/ 53 w 71"/>
                <a:gd name="T25" fmla="*/ 47 h 71"/>
                <a:gd name="T26" fmla="*/ 26 w 71"/>
                <a:gd name="T27" fmla="*/ 52 h 71"/>
                <a:gd name="T28" fmla="*/ 8 w 71"/>
                <a:gd name="T29" fmla="*/ 49 h 71"/>
                <a:gd name="T30" fmla="*/ 0 w 71"/>
                <a:gd name="T31" fmla="*/ 43 h 71"/>
                <a:gd name="T32" fmla="*/ 35 w 71"/>
                <a:gd name="T33" fmla="*/ 49 h 71"/>
                <a:gd name="T34" fmla="*/ 55 w 71"/>
                <a:gd name="T35" fmla="*/ 49 h 71"/>
                <a:gd name="T36" fmla="*/ 67 w 71"/>
                <a:gd name="T37" fmla="*/ 44 h 71"/>
                <a:gd name="T38" fmla="*/ 61 w 71"/>
                <a:gd name="T39" fmla="*/ 44 h 71"/>
                <a:gd name="T40" fmla="*/ 37 w 71"/>
                <a:gd name="T41" fmla="*/ 47 h 71"/>
                <a:gd name="T42" fmla="*/ 22 w 71"/>
                <a:gd name="T43" fmla="*/ 46 h 71"/>
                <a:gd name="T44" fmla="*/ 18 w 71"/>
                <a:gd name="T45" fmla="*/ 41 h 71"/>
                <a:gd name="T46" fmla="*/ 20 w 71"/>
                <a:gd name="T47" fmla="*/ 36 h 71"/>
                <a:gd name="T48" fmla="*/ 29 w 71"/>
                <a:gd name="T49" fmla="*/ 38 h 71"/>
                <a:gd name="T50" fmla="*/ 43 w 71"/>
                <a:gd name="T51" fmla="*/ 38 h 71"/>
                <a:gd name="T52" fmla="*/ 65 w 71"/>
                <a:gd name="T53" fmla="*/ 30 h 71"/>
                <a:gd name="T54" fmla="*/ 53 w 71"/>
                <a:gd name="T55" fmla="*/ 34 h 71"/>
                <a:gd name="T56" fmla="*/ 35 w 71"/>
                <a:gd name="T57" fmla="*/ 41 h 71"/>
                <a:gd name="T58" fmla="*/ 26 w 71"/>
                <a:gd name="T59" fmla="*/ 41 h 71"/>
                <a:gd name="T60" fmla="*/ 20 w 71"/>
                <a:gd name="T61" fmla="*/ 38 h 71"/>
                <a:gd name="T62" fmla="*/ 14 w 71"/>
                <a:gd name="T63" fmla="*/ 33 h 71"/>
                <a:gd name="T64" fmla="*/ 20 w 71"/>
                <a:gd name="T65" fmla="*/ 33 h 71"/>
                <a:gd name="T66" fmla="*/ 39 w 71"/>
                <a:gd name="T67" fmla="*/ 36 h 71"/>
                <a:gd name="T68" fmla="*/ 45 w 71"/>
                <a:gd name="T69" fmla="*/ 25 h 71"/>
                <a:gd name="T70" fmla="*/ 39 w 71"/>
                <a:gd name="T71" fmla="*/ 27 h 71"/>
                <a:gd name="T72" fmla="*/ 26 w 71"/>
                <a:gd name="T73" fmla="*/ 25 h 71"/>
                <a:gd name="T74" fmla="*/ 12 w 71"/>
                <a:gd name="T75" fmla="*/ 13 h 71"/>
                <a:gd name="T76" fmla="*/ 16 w 71"/>
                <a:gd name="T77" fmla="*/ 18 h 71"/>
                <a:gd name="T78" fmla="*/ 26 w 71"/>
                <a:gd name="T79" fmla="*/ 25 h 71"/>
                <a:gd name="T80" fmla="*/ 35 w 71"/>
                <a:gd name="T81" fmla="*/ 25 h 71"/>
                <a:gd name="T82" fmla="*/ 43 w 71"/>
                <a:gd name="T83" fmla="*/ 18 h 71"/>
                <a:gd name="T84" fmla="*/ 45 w 71"/>
                <a:gd name="T85" fmla="*/ 13 h 71"/>
                <a:gd name="T86" fmla="*/ 33 w 71"/>
                <a:gd name="T87" fmla="*/ 19 h 71"/>
                <a:gd name="T88" fmla="*/ 29 w 71"/>
                <a:gd name="T89" fmla="*/ 16 h 71"/>
                <a:gd name="T90" fmla="*/ 26 w 71"/>
                <a:gd name="T91" fmla="*/ 3 h 71"/>
                <a:gd name="T92" fmla="*/ 24 w 71"/>
                <a:gd name="T93" fmla="*/ 7 h 71"/>
                <a:gd name="T94" fmla="*/ 26 w 71"/>
                <a:gd name="T95" fmla="*/ 16 h 71"/>
                <a:gd name="T96" fmla="*/ 29 w 71"/>
                <a:gd name="T97" fmla="*/ 19 h 71"/>
                <a:gd name="T98" fmla="*/ 37 w 71"/>
                <a:gd name="T99" fmla="*/ 0 h 71"/>
                <a:gd name="T100" fmla="*/ 39 w 71"/>
                <a:gd name="T101"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71">
                  <a:moveTo>
                    <a:pt x="35" y="71"/>
                  </a:moveTo>
                  <a:lnTo>
                    <a:pt x="41" y="62"/>
                  </a:lnTo>
                  <a:lnTo>
                    <a:pt x="41" y="62"/>
                  </a:lnTo>
                  <a:lnTo>
                    <a:pt x="55" y="59"/>
                  </a:lnTo>
                  <a:lnTo>
                    <a:pt x="61" y="56"/>
                  </a:lnTo>
                  <a:lnTo>
                    <a:pt x="65" y="53"/>
                  </a:lnTo>
                  <a:lnTo>
                    <a:pt x="65" y="53"/>
                  </a:lnTo>
                  <a:lnTo>
                    <a:pt x="49" y="58"/>
                  </a:lnTo>
                  <a:lnTo>
                    <a:pt x="31" y="61"/>
                  </a:lnTo>
                  <a:lnTo>
                    <a:pt x="22" y="61"/>
                  </a:lnTo>
                  <a:lnTo>
                    <a:pt x="14" y="59"/>
                  </a:lnTo>
                  <a:lnTo>
                    <a:pt x="8" y="56"/>
                  </a:lnTo>
                  <a:lnTo>
                    <a:pt x="2" y="50"/>
                  </a:lnTo>
                  <a:lnTo>
                    <a:pt x="2" y="50"/>
                  </a:lnTo>
                  <a:lnTo>
                    <a:pt x="8" y="50"/>
                  </a:lnTo>
                  <a:lnTo>
                    <a:pt x="14" y="52"/>
                  </a:lnTo>
                  <a:lnTo>
                    <a:pt x="20" y="55"/>
                  </a:lnTo>
                  <a:lnTo>
                    <a:pt x="26" y="56"/>
                  </a:lnTo>
                  <a:lnTo>
                    <a:pt x="26" y="56"/>
                  </a:lnTo>
                  <a:lnTo>
                    <a:pt x="37" y="58"/>
                  </a:lnTo>
                  <a:lnTo>
                    <a:pt x="49" y="56"/>
                  </a:lnTo>
                  <a:lnTo>
                    <a:pt x="59" y="52"/>
                  </a:lnTo>
                  <a:lnTo>
                    <a:pt x="71" y="47"/>
                  </a:lnTo>
                  <a:lnTo>
                    <a:pt x="71" y="47"/>
                  </a:lnTo>
                  <a:lnTo>
                    <a:pt x="61" y="47"/>
                  </a:lnTo>
                  <a:lnTo>
                    <a:pt x="53" y="47"/>
                  </a:lnTo>
                  <a:lnTo>
                    <a:pt x="35" y="50"/>
                  </a:lnTo>
                  <a:lnTo>
                    <a:pt x="26" y="52"/>
                  </a:lnTo>
                  <a:lnTo>
                    <a:pt x="18" y="50"/>
                  </a:lnTo>
                  <a:lnTo>
                    <a:pt x="8" y="49"/>
                  </a:lnTo>
                  <a:lnTo>
                    <a:pt x="0" y="43"/>
                  </a:lnTo>
                  <a:lnTo>
                    <a:pt x="0" y="43"/>
                  </a:lnTo>
                  <a:lnTo>
                    <a:pt x="16" y="46"/>
                  </a:lnTo>
                  <a:lnTo>
                    <a:pt x="35" y="49"/>
                  </a:lnTo>
                  <a:lnTo>
                    <a:pt x="45" y="49"/>
                  </a:lnTo>
                  <a:lnTo>
                    <a:pt x="55" y="49"/>
                  </a:lnTo>
                  <a:lnTo>
                    <a:pt x="63" y="47"/>
                  </a:lnTo>
                  <a:lnTo>
                    <a:pt x="67" y="44"/>
                  </a:lnTo>
                  <a:lnTo>
                    <a:pt x="67" y="44"/>
                  </a:lnTo>
                  <a:lnTo>
                    <a:pt x="61" y="44"/>
                  </a:lnTo>
                  <a:lnTo>
                    <a:pt x="53" y="44"/>
                  </a:lnTo>
                  <a:lnTo>
                    <a:pt x="37" y="47"/>
                  </a:lnTo>
                  <a:lnTo>
                    <a:pt x="28" y="47"/>
                  </a:lnTo>
                  <a:lnTo>
                    <a:pt x="22" y="46"/>
                  </a:lnTo>
                  <a:lnTo>
                    <a:pt x="20" y="44"/>
                  </a:lnTo>
                  <a:lnTo>
                    <a:pt x="18" y="41"/>
                  </a:lnTo>
                  <a:lnTo>
                    <a:pt x="20" y="36"/>
                  </a:lnTo>
                  <a:lnTo>
                    <a:pt x="20" y="36"/>
                  </a:lnTo>
                  <a:lnTo>
                    <a:pt x="24" y="37"/>
                  </a:lnTo>
                  <a:lnTo>
                    <a:pt x="29" y="38"/>
                  </a:lnTo>
                  <a:lnTo>
                    <a:pt x="37" y="40"/>
                  </a:lnTo>
                  <a:lnTo>
                    <a:pt x="43" y="38"/>
                  </a:lnTo>
                  <a:lnTo>
                    <a:pt x="55" y="36"/>
                  </a:lnTo>
                  <a:lnTo>
                    <a:pt x="65" y="30"/>
                  </a:lnTo>
                  <a:lnTo>
                    <a:pt x="65" y="30"/>
                  </a:lnTo>
                  <a:lnTo>
                    <a:pt x="53" y="34"/>
                  </a:lnTo>
                  <a:lnTo>
                    <a:pt x="41" y="38"/>
                  </a:lnTo>
                  <a:lnTo>
                    <a:pt x="35" y="41"/>
                  </a:lnTo>
                  <a:lnTo>
                    <a:pt x="31" y="41"/>
                  </a:lnTo>
                  <a:lnTo>
                    <a:pt x="26" y="41"/>
                  </a:lnTo>
                  <a:lnTo>
                    <a:pt x="20" y="38"/>
                  </a:lnTo>
                  <a:lnTo>
                    <a:pt x="20" y="38"/>
                  </a:lnTo>
                  <a:lnTo>
                    <a:pt x="14" y="34"/>
                  </a:lnTo>
                  <a:lnTo>
                    <a:pt x="14" y="33"/>
                  </a:lnTo>
                  <a:lnTo>
                    <a:pt x="16" y="31"/>
                  </a:lnTo>
                  <a:lnTo>
                    <a:pt x="20" y="33"/>
                  </a:lnTo>
                  <a:lnTo>
                    <a:pt x="39" y="36"/>
                  </a:lnTo>
                  <a:lnTo>
                    <a:pt x="39" y="36"/>
                  </a:lnTo>
                  <a:lnTo>
                    <a:pt x="43" y="31"/>
                  </a:lnTo>
                  <a:lnTo>
                    <a:pt x="45" y="25"/>
                  </a:lnTo>
                  <a:lnTo>
                    <a:pt x="45" y="25"/>
                  </a:lnTo>
                  <a:lnTo>
                    <a:pt x="39" y="27"/>
                  </a:lnTo>
                  <a:lnTo>
                    <a:pt x="35" y="27"/>
                  </a:lnTo>
                  <a:lnTo>
                    <a:pt x="26" y="25"/>
                  </a:lnTo>
                  <a:lnTo>
                    <a:pt x="18" y="19"/>
                  </a:lnTo>
                  <a:lnTo>
                    <a:pt x="12" y="13"/>
                  </a:lnTo>
                  <a:lnTo>
                    <a:pt x="12" y="13"/>
                  </a:lnTo>
                  <a:lnTo>
                    <a:pt x="16" y="18"/>
                  </a:lnTo>
                  <a:lnTo>
                    <a:pt x="22" y="22"/>
                  </a:lnTo>
                  <a:lnTo>
                    <a:pt x="26" y="25"/>
                  </a:lnTo>
                  <a:lnTo>
                    <a:pt x="31" y="25"/>
                  </a:lnTo>
                  <a:lnTo>
                    <a:pt x="35" y="25"/>
                  </a:lnTo>
                  <a:lnTo>
                    <a:pt x="39" y="22"/>
                  </a:lnTo>
                  <a:lnTo>
                    <a:pt x="43" y="18"/>
                  </a:lnTo>
                  <a:lnTo>
                    <a:pt x="45" y="13"/>
                  </a:lnTo>
                  <a:lnTo>
                    <a:pt x="45" y="13"/>
                  </a:lnTo>
                  <a:lnTo>
                    <a:pt x="39" y="16"/>
                  </a:lnTo>
                  <a:lnTo>
                    <a:pt x="33" y="19"/>
                  </a:lnTo>
                  <a:lnTo>
                    <a:pt x="33" y="19"/>
                  </a:lnTo>
                  <a:lnTo>
                    <a:pt x="29" y="16"/>
                  </a:lnTo>
                  <a:lnTo>
                    <a:pt x="28" y="12"/>
                  </a:lnTo>
                  <a:lnTo>
                    <a:pt x="26" y="3"/>
                  </a:lnTo>
                  <a:lnTo>
                    <a:pt x="26" y="3"/>
                  </a:lnTo>
                  <a:lnTo>
                    <a:pt x="24" y="7"/>
                  </a:lnTo>
                  <a:lnTo>
                    <a:pt x="24" y="12"/>
                  </a:lnTo>
                  <a:lnTo>
                    <a:pt x="26" y="16"/>
                  </a:lnTo>
                  <a:lnTo>
                    <a:pt x="29" y="19"/>
                  </a:lnTo>
                  <a:lnTo>
                    <a:pt x="29" y="19"/>
                  </a:lnTo>
                  <a:lnTo>
                    <a:pt x="33" y="10"/>
                  </a:lnTo>
                  <a:lnTo>
                    <a:pt x="37" y="0"/>
                  </a:lnTo>
                  <a:lnTo>
                    <a:pt x="37" y="0"/>
                  </a:lnTo>
                  <a:lnTo>
                    <a:pt x="39" y="9"/>
                  </a:lnTo>
                  <a:lnTo>
                    <a:pt x="39" y="19"/>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8" name="Freeform 158"/>
            <p:cNvSpPr>
              <a:spLocks/>
            </p:cNvSpPr>
            <p:nvPr/>
          </p:nvSpPr>
          <p:spPr bwMode="auto">
            <a:xfrm>
              <a:off x="2702"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9" name="Line 159"/>
            <p:cNvSpPr>
              <a:spLocks noChangeShapeType="1"/>
            </p:cNvSpPr>
            <p:nvPr/>
          </p:nvSpPr>
          <p:spPr bwMode="auto">
            <a:xfrm flipV="1">
              <a:off x="2702"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Freeform 160"/>
            <p:cNvSpPr>
              <a:spLocks/>
            </p:cNvSpPr>
            <p:nvPr/>
          </p:nvSpPr>
          <p:spPr bwMode="auto">
            <a:xfrm>
              <a:off x="2649" y="1075"/>
              <a:ext cx="107" cy="105"/>
            </a:xfrm>
            <a:custGeom>
              <a:avLst/>
              <a:gdLst>
                <a:gd name="T0" fmla="*/ 61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4" y="73"/>
                  </a:lnTo>
                  <a:lnTo>
                    <a:pt x="38" y="73"/>
                  </a:lnTo>
                  <a:lnTo>
                    <a:pt x="34" y="71"/>
                  </a:lnTo>
                  <a:lnTo>
                    <a:pt x="30" y="68"/>
                  </a:lnTo>
                  <a:lnTo>
                    <a:pt x="28" y="65"/>
                  </a:lnTo>
                  <a:lnTo>
                    <a:pt x="28" y="61"/>
                  </a:lnTo>
                  <a:lnTo>
                    <a:pt x="28" y="53"/>
                  </a:lnTo>
                  <a:lnTo>
                    <a:pt x="28" y="53"/>
                  </a:lnTo>
                  <a:lnTo>
                    <a:pt x="36" y="58"/>
                  </a:lnTo>
                  <a:lnTo>
                    <a:pt x="46" y="61"/>
                  </a:lnTo>
                  <a:lnTo>
                    <a:pt x="55" y="61"/>
                  </a:lnTo>
                  <a:lnTo>
                    <a:pt x="65" y="59"/>
                  </a:lnTo>
                  <a:lnTo>
                    <a:pt x="73" y="58"/>
                  </a:lnTo>
                  <a:lnTo>
                    <a:pt x="83" y="55"/>
                  </a:lnTo>
                  <a:lnTo>
                    <a:pt x="91" y="50"/>
                  </a:lnTo>
                  <a:lnTo>
                    <a:pt x="97" y="44"/>
                  </a:lnTo>
                  <a:lnTo>
                    <a:pt x="97" y="44"/>
                  </a:lnTo>
                  <a:lnTo>
                    <a:pt x="81" y="52"/>
                  </a:lnTo>
                  <a:lnTo>
                    <a:pt x="63" y="61"/>
                  </a:lnTo>
                  <a:lnTo>
                    <a:pt x="55" y="64"/>
                  </a:lnTo>
                  <a:lnTo>
                    <a:pt x="46"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6" y="40"/>
                  </a:lnTo>
                  <a:lnTo>
                    <a:pt x="40" y="38"/>
                  </a:lnTo>
                  <a:lnTo>
                    <a:pt x="28" y="30"/>
                  </a:lnTo>
                  <a:lnTo>
                    <a:pt x="18" y="21"/>
                  </a:lnTo>
                  <a:lnTo>
                    <a:pt x="18" y="21"/>
                  </a:lnTo>
                  <a:lnTo>
                    <a:pt x="24" y="28"/>
                  </a:lnTo>
                  <a:lnTo>
                    <a:pt x="32" y="34"/>
                  </a:lnTo>
                  <a:lnTo>
                    <a:pt x="40" y="38"/>
                  </a:lnTo>
                  <a:lnTo>
                    <a:pt x="47" y="38"/>
                  </a:lnTo>
                  <a:lnTo>
                    <a:pt x="53" y="38"/>
                  </a:lnTo>
                  <a:lnTo>
                    <a:pt x="61" y="34"/>
                  </a:lnTo>
                  <a:lnTo>
                    <a:pt x="65" y="28"/>
                  </a:lnTo>
                  <a:lnTo>
                    <a:pt x="69" y="19"/>
                  </a:lnTo>
                  <a:lnTo>
                    <a:pt x="69" y="19"/>
                  </a:lnTo>
                  <a:lnTo>
                    <a:pt x="65" y="22"/>
                  </a:lnTo>
                  <a:lnTo>
                    <a:pt x="59" y="25"/>
                  </a:lnTo>
                  <a:lnTo>
                    <a:pt x="51" y="31"/>
                  </a:lnTo>
                  <a:lnTo>
                    <a:pt x="51" y="31"/>
                  </a:lnTo>
                  <a:lnTo>
                    <a:pt x="46" y="25"/>
                  </a:lnTo>
                  <a:lnTo>
                    <a:pt x="44" y="19"/>
                  </a:lnTo>
                  <a:lnTo>
                    <a:pt x="38" y="6"/>
                  </a:lnTo>
                  <a:lnTo>
                    <a:pt x="38" y="6"/>
                  </a:lnTo>
                  <a:lnTo>
                    <a:pt x="36" y="12"/>
                  </a:lnTo>
                  <a:lnTo>
                    <a:pt x="36" y="19"/>
                  </a:lnTo>
                  <a:lnTo>
                    <a:pt x="40" y="25"/>
                  </a:lnTo>
                  <a:lnTo>
                    <a:pt x="44" y="31"/>
                  </a:lnTo>
                  <a:lnTo>
                    <a:pt x="44"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1" name="Freeform 161"/>
            <p:cNvSpPr>
              <a:spLocks/>
            </p:cNvSpPr>
            <p:nvPr/>
          </p:nvSpPr>
          <p:spPr bwMode="auto">
            <a:xfrm>
              <a:off x="2649" y="1075"/>
              <a:ext cx="107" cy="105"/>
            </a:xfrm>
            <a:custGeom>
              <a:avLst/>
              <a:gdLst>
                <a:gd name="T0" fmla="*/ 61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7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7 w 107"/>
                <a:gd name="T93" fmla="*/ 38 h 108"/>
                <a:gd name="T94" fmla="*/ 61 w 107"/>
                <a:gd name="T95" fmla="*/ 34 h 108"/>
                <a:gd name="T96" fmla="*/ 69 w 107"/>
                <a:gd name="T97" fmla="*/ 19 h 108"/>
                <a:gd name="T98" fmla="*/ 65 w 107"/>
                <a:gd name="T99" fmla="*/ 22 h 108"/>
                <a:gd name="T100" fmla="*/ 51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7"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4" y="73"/>
                  </a:lnTo>
                  <a:lnTo>
                    <a:pt x="38" y="73"/>
                  </a:lnTo>
                  <a:lnTo>
                    <a:pt x="34" y="71"/>
                  </a:lnTo>
                  <a:lnTo>
                    <a:pt x="30" y="68"/>
                  </a:lnTo>
                  <a:lnTo>
                    <a:pt x="28" y="65"/>
                  </a:lnTo>
                  <a:lnTo>
                    <a:pt x="28" y="61"/>
                  </a:lnTo>
                  <a:lnTo>
                    <a:pt x="28" y="53"/>
                  </a:lnTo>
                  <a:lnTo>
                    <a:pt x="28" y="53"/>
                  </a:lnTo>
                  <a:lnTo>
                    <a:pt x="36" y="58"/>
                  </a:lnTo>
                  <a:lnTo>
                    <a:pt x="46" y="61"/>
                  </a:lnTo>
                  <a:lnTo>
                    <a:pt x="55" y="61"/>
                  </a:lnTo>
                  <a:lnTo>
                    <a:pt x="65" y="59"/>
                  </a:lnTo>
                  <a:lnTo>
                    <a:pt x="73" y="58"/>
                  </a:lnTo>
                  <a:lnTo>
                    <a:pt x="83" y="55"/>
                  </a:lnTo>
                  <a:lnTo>
                    <a:pt x="91" y="50"/>
                  </a:lnTo>
                  <a:lnTo>
                    <a:pt x="97" y="44"/>
                  </a:lnTo>
                  <a:lnTo>
                    <a:pt x="97" y="44"/>
                  </a:lnTo>
                  <a:lnTo>
                    <a:pt x="81" y="52"/>
                  </a:lnTo>
                  <a:lnTo>
                    <a:pt x="63" y="61"/>
                  </a:lnTo>
                  <a:lnTo>
                    <a:pt x="55" y="64"/>
                  </a:lnTo>
                  <a:lnTo>
                    <a:pt x="46"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6" y="40"/>
                  </a:lnTo>
                  <a:lnTo>
                    <a:pt x="40" y="38"/>
                  </a:lnTo>
                  <a:lnTo>
                    <a:pt x="28" y="30"/>
                  </a:lnTo>
                  <a:lnTo>
                    <a:pt x="18" y="21"/>
                  </a:lnTo>
                  <a:lnTo>
                    <a:pt x="18" y="21"/>
                  </a:lnTo>
                  <a:lnTo>
                    <a:pt x="24" y="28"/>
                  </a:lnTo>
                  <a:lnTo>
                    <a:pt x="32" y="34"/>
                  </a:lnTo>
                  <a:lnTo>
                    <a:pt x="40" y="38"/>
                  </a:lnTo>
                  <a:lnTo>
                    <a:pt x="47" y="38"/>
                  </a:lnTo>
                  <a:lnTo>
                    <a:pt x="53" y="38"/>
                  </a:lnTo>
                  <a:lnTo>
                    <a:pt x="61" y="34"/>
                  </a:lnTo>
                  <a:lnTo>
                    <a:pt x="65" y="28"/>
                  </a:lnTo>
                  <a:lnTo>
                    <a:pt x="69" y="19"/>
                  </a:lnTo>
                  <a:lnTo>
                    <a:pt x="69" y="19"/>
                  </a:lnTo>
                  <a:lnTo>
                    <a:pt x="65" y="22"/>
                  </a:lnTo>
                  <a:lnTo>
                    <a:pt x="59" y="25"/>
                  </a:lnTo>
                  <a:lnTo>
                    <a:pt x="51" y="31"/>
                  </a:lnTo>
                  <a:lnTo>
                    <a:pt x="51" y="31"/>
                  </a:lnTo>
                  <a:lnTo>
                    <a:pt x="46" y="25"/>
                  </a:lnTo>
                  <a:lnTo>
                    <a:pt x="44" y="19"/>
                  </a:lnTo>
                  <a:lnTo>
                    <a:pt x="38" y="6"/>
                  </a:lnTo>
                  <a:lnTo>
                    <a:pt x="38" y="6"/>
                  </a:lnTo>
                  <a:lnTo>
                    <a:pt x="36" y="12"/>
                  </a:lnTo>
                  <a:lnTo>
                    <a:pt x="36" y="19"/>
                  </a:lnTo>
                  <a:lnTo>
                    <a:pt x="40" y="25"/>
                  </a:lnTo>
                  <a:lnTo>
                    <a:pt x="44" y="31"/>
                  </a:lnTo>
                  <a:lnTo>
                    <a:pt x="44"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2" name="Freeform 162"/>
            <p:cNvSpPr>
              <a:spLocks/>
            </p:cNvSpPr>
            <p:nvPr/>
          </p:nvSpPr>
          <p:spPr bwMode="auto">
            <a:xfrm>
              <a:off x="2773" y="1112"/>
              <a:ext cx="1" cy="83"/>
            </a:xfrm>
            <a:custGeom>
              <a:avLst/>
              <a:gdLst>
                <a:gd name="T0" fmla="*/ 85 h 85"/>
                <a:gd name="T1" fmla="*/ 0 h 85"/>
                <a:gd name="T2" fmla="*/ 85 h 85"/>
              </a:gdLst>
              <a:ahLst/>
              <a:cxnLst>
                <a:cxn ang="0">
                  <a:pos x="0" y="T0"/>
                </a:cxn>
                <a:cxn ang="0">
                  <a:pos x="0" y="T1"/>
                </a:cxn>
                <a:cxn ang="0">
                  <a:pos x="0" y="T2"/>
                </a:cxn>
              </a:cxnLst>
              <a:rect l="0" t="0" r="r" b="b"/>
              <a:pathLst>
                <a:path h="85">
                  <a:moveTo>
                    <a:pt x="0" y="85"/>
                  </a:moveTo>
                  <a:lnTo>
                    <a:pt x="0" y="0"/>
                  </a:lnTo>
                  <a:lnTo>
                    <a:pt x="0" y="8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3" name="Line 163"/>
            <p:cNvSpPr>
              <a:spLocks noChangeShapeType="1"/>
            </p:cNvSpPr>
            <p:nvPr/>
          </p:nvSpPr>
          <p:spPr bwMode="auto">
            <a:xfrm flipV="1">
              <a:off x="2773" y="1112"/>
              <a:ext cx="1" cy="83"/>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Freeform 164"/>
            <p:cNvSpPr>
              <a:spLocks/>
            </p:cNvSpPr>
            <p:nvPr/>
          </p:nvSpPr>
          <p:spPr bwMode="auto">
            <a:xfrm>
              <a:off x="2720" y="1090"/>
              <a:ext cx="108" cy="92"/>
            </a:xfrm>
            <a:custGeom>
              <a:avLst/>
              <a:gdLst>
                <a:gd name="T0" fmla="*/ 61 w 107"/>
                <a:gd name="T1" fmla="*/ 83 h 94"/>
                <a:gd name="T2" fmla="*/ 83 w 107"/>
                <a:gd name="T3" fmla="*/ 79 h 94"/>
                <a:gd name="T4" fmla="*/ 101 w 107"/>
                <a:gd name="T5" fmla="*/ 71 h 94"/>
                <a:gd name="T6" fmla="*/ 73 w 107"/>
                <a:gd name="T7" fmla="*/ 76 h 94"/>
                <a:gd name="T8" fmla="*/ 46 w 107"/>
                <a:gd name="T9" fmla="*/ 80 h 94"/>
                <a:gd name="T10" fmla="*/ 22 w 107"/>
                <a:gd name="T11" fmla="*/ 79 h 94"/>
                <a:gd name="T12" fmla="*/ 6 w 107"/>
                <a:gd name="T13" fmla="*/ 71 h 94"/>
                <a:gd name="T14" fmla="*/ 0 w 107"/>
                <a:gd name="T15" fmla="*/ 67 h 94"/>
                <a:gd name="T16" fmla="*/ 20 w 107"/>
                <a:gd name="T17" fmla="*/ 70 h 94"/>
                <a:gd name="T18" fmla="*/ 38 w 107"/>
                <a:gd name="T19" fmla="*/ 76 h 94"/>
                <a:gd name="T20" fmla="*/ 48 w 107"/>
                <a:gd name="T21" fmla="*/ 77 h 94"/>
                <a:gd name="T22" fmla="*/ 73 w 107"/>
                <a:gd name="T23" fmla="*/ 74 h 94"/>
                <a:gd name="T24" fmla="*/ 107 w 107"/>
                <a:gd name="T25" fmla="*/ 64 h 94"/>
                <a:gd name="T26" fmla="*/ 93 w 107"/>
                <a:gd name="T27" fmla="*/ 63 h 94"/>
                <a:gd name="T28" fmla="*/ 53 w 107"/>
                <a:gd name="T29" fmla="*/ 67 h 94"/>
                <a:gd name="T30" fmla="*/ 26 w 107"/>
                <a:gd name="T31" fmla="*/ 68 h 94"/>
                <a:gd name="T32" fmla="*/ 6 w 107"/>
                <a:gd name="T33" fmla="*/ 63 h 94"/>
                <a:gd name="T34" fmla="*/ 0 w 107"/>
                <a:gd name="T35" fmla="*/ 58 h 94"/>
                <a:gd name="T36" fmla="*/ 53 w 107"/>
                <a:gd name="T37" fmla="*/ 64 h 94"/>
                <a:gd name="T38" fmla="*/ 83 w 107"/>
                <a:gd name="T39" fmla="*/ 65 h 94"/>
                <a:gd name="T40" fmla="*/ 99 w 107"/>
                <a:gd name="T41" fmla="*/ 63 h 94"/>
                <a:gd name="T42" fmla="*/ 101 w 107"/>
                <a:gd name="T43" fmla="*/ 60 h 94"/>
                <a:gd name="T44" fmla="*/ 81 w 107"/>
                <a:gd name="T45" fmla="*/ 60 h 94"/>
                <a:gd name="T46" fmla="*/ 44 w 107"/>
                <a:gd name="T47" fmla="*/ 64 h 94"/>
                <a:gd name="T48" fmla="*/ 30 w 107"/>
                <a:gd name="T49" fmla="*/ 60 h 94"/>
                <a:gd name="T50" fmla="*/ 28 w 107"/>
                <a:gd name="T51" fmla="*/ 52 h 94"/>
                <a:gd name="T52" fmla="*/ 28 w 107"/>
                <a:gd name="T53" fmla="*/ 46 h 94"/>
                <a:gd name="T54" fmla="*/ 46 w 107"/>
                <a:gd name="T55" fmla="*/ 52 h 94"/>
                <a:gd name="T56" fmla="*/ 65 w 107"/>
                <a:gd name="T57" fmla="*/ 52 h 94"/>
                <a:gd name="T58" fmla="*/ 83 w 107"/>
                <a:gd name="T59" fmla="*/ 48 h 94"/>
                <a:gd name="T60" fmla="*/ 97 w 107"/>
                <a:gd name="T61" fmla="*/ 39 h 94"/>
                <a:gd name="T62" fmla="*/ 81 w 107"/>
                <a:gd name="T63" fmla="*/ 45 h 94"/>
                <a:gd name="T64" fmla="*/ 55 w 107"/>
                <a:gd name="T65" fmla="*/ 55 h 94"/>
                <a:gd name="T66" fmla="*/ 38 w 107"/>
                <a:gd name="T67" fmla="*/ 55 h 94"/>
                <a:gd name="T68" fmla="*/ 30 w 107"/>
                <a:gd name="T69" fmla="*/ 51 h 94"/>
                <a:gd name="T70" fmla="*/ 20 w 107"/>
                <a:gd name="T71" fmla="*/ 43 h 94"/>
                <a:gd name="T72" fmla="*/ 30 w 107"/>
                <a:gd name="T73" fmla="*/ 43 h 94"/>
                <a:gd name="T74" fmla="*/ 57 w 107"/>
                <a:gd name="T75" fmla="*/ 48 h 94"/>
                <a:gd name="T76" fmla="*/ 69 w 107"/>
                <a:gd name="T77" fmla="*/ 34 h 94"/>
                <a:gd name="T78" fmla="*/ 61 w 107"/>
                <a:gd name="T79" fmla="*/ 36 h 94"/>
                <a:gd name="T80" fmla="*/ 46 w 107"/>
                <a:gd name="T81" fmla="*/ 36 h 94"/>
                <a:gd name="T82" fmla="*/ 28 w 107"/>
                <a:gd name="T83" fmla="*/ 25 h 94"/>
                <a:gd name="T84" fmla="*/ 18 w 107"/>
                <a:gd name="T85" fmla="*/ 18 h 94"/>
                <a:gd name="T86" fmla="*/ 32 w 107"/>
                <a:gd name="T87" fmla="*/ 30 h 94"/>
                <a:gd name="T88" fmla="*/ 48 w 107"/>
                <a:gd name="T89" fmla="*/ 34 h 94"/>
                <a:gd name="T90" fmla="*/ 61 w 107"/>
                <a:gd name="T91" fmla="*/ 30 h 94"/>
                <a:gd name="T92" fmla="*/ 69 w 107"/>
                <a:gd name="T93" fmla="*/ 17 h 94"/>
                <a:gd name="T94" fmla="*/ 59 w 107"/>
                <a:gd name="T95" fmla="*/ 22 h 94"/>
                <a:gd name="T96" fmla="*/ 51 w 107"/>
                <a:gd name="T97" fmla="*/ 27 h 94"/>
                <a:gd name="T98" fmla="*/ 44 w 107"/>
                <a:gd name="T99" fmla="*/ 17 h 94"/>
                <a:gd name="T100" fmla="*/ 38 w 107"/>
                <a:gd name="T101" fmla="*/ 5 h 94"/>
                <a:gd name="T102" fmla="*/ 36 w 107"/>
                <a:gd name="T103" fmla="*/ 17 h 94"/>
                <a:gd name="T104" fmla="*/ 44 w 107"/>
                <a:gd name="T105" fmla="*/ 27 h 94"/>
                <a:gd name="T106" fmla="*/ 51 w 107"/>
                <a:gd name="T107" fmla="*/ 14 h 94"/>
                <a:gd name="T108" fmla="*/ 57 w 107"/>
                <a:gd name="T109" fmla="*/ 0 h 94"/>
                <a:gd name="T110" fmla="*/ 59 w 107"/>
                <a:gd name="T111" fmla="*/ 2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94">
                  <a:moveTo>
                    <a:pt x="53" y="94"/>
                  </a:moveTo>
                  <a:lnTo>
                    <a:pt x="61" y="83"/>
                  </a:lnTo>
                  <a:lnTo>
                    <a:pt x="61" y="83"/>
                  </a:lnTo>
                  <a:lnTo>
                    <a:pt x="83" y="79"/>
                  </a:lnTo>
                  <a:lnTo>
                    <a:pt x="93" y="76"/>
                  </a:lnTo>
                  <a:lnTo>
                    <a:pt x="101" y="71"/>
                  </a:lnTo>
                  <a:lnTo>
                    <a:pt x="101" y="71"/>
                  </a:lnTo>
                  <a:lnTo>
                    <a:pt x="73" y="76"/>
                  </a:lnTo>
                  <a:lnTo>
                    <a:pt x="59" y="79"/>
                  </a:lnTo>
                  <a:lnTo>
                    <a:pt x="46" y="80"/>
                  </a:lnTo>
                  <a:lnTo>
                    <a:pt x="34" y="82"/>
                  </a:lnTo>
                  <a:lnTo>
                    <a:pt x="22" y="79"/>
                  </a:lnTo>
                  <a:lnTo>
                    <a:pt x="10" y="74"/>
                  </a:lnTo>
                  <a:lnTo>
                    <a:pt x="6" y="71"/>
                  </a:lnTo>
                  <a:lnTo>
                    <a:pt x="0" y="67"/>
                  </a:lnTo>
                  <a:lnTo>
                    <a:pt x="0" y="67"/>
                  </a:lnTo>
                  <a:lnTo>
                    <a:pt x="10" y="67"/>
                  </a:lnTo>
                  <a:lnTo>
                    <a:pt x="20" y="70"/>
                  </a:lnTo>
                  <a:lnTo>
                    <a:pt x="28" y="73"/>
                  </a:lnTo>
                  <a:lnTo>
                    <a:pt x="38" y="76"/>
                  </a:lnTo>
                  <a:lnTo>
                    <a:pt x="38" y="76"/>
                  </a:lnTo>
                  <a:lnTo>
                    <a:pt x="48" y="77"/>
                  </a:lnTo>
                  <a:lnTo>
                    <a:pt x="55" y="77"/>
                  </a:lnTo>
                  <a:lnTo>
                    <a:pt x="73" y="74"/>
                  </a:lnTo>
                  <a:lnTo>
                    <a:pt x="91" y="70"/>
                  </a:lnTo>
                  <a:lnTo>
                    <a:pt x="107" y="64"/>
                  </a:lnTo>
                  <a:lnTo>
                    <a:pt x="107" y="64"/>
                  </a:lnTo>
                  <a:lnTo>
                    <a:pt x="93" y="63"/>
                  </a:lnTo>
                  <a:lnTo>
                    <a:pt x="79" y="64"/>
                  </a:lnTo>
                  <a:lnTo>
                    <a:pt x="53" y="67"/>
                  </a:lnTo>
                  <a:lnTo>
                    <a:pt x="40" y="68"/>
                  </a:lnTo>
                  <a:lnTo>
                    <a:pt x="26" y="68"/>
                  </a:lnTo>
                  <a:lnTo>
                    <a:pt x="12" y="65"/>
                  </a:lnTo>
                  <a:lnTo>
                    <a:pt x="6" y="63"/>
                  </a:lnTo>
                  <a:lnTo>
                    <a:pt x="0" y="58"/>
                  </a:lnTo>
                  <a:lnTo>
                    <a:pt x="0" y="58"/>
                  </a:lnTo>
                  <a:lnTo>
                    <a:pt x="22" y="61"/>
                  </a:lnTo>
                  <a:lnTo>
                    <a:pt x="53" y="64"/>
                  </a:lnTo>
                  <a:lnTo>
                    <a:pt x="69" y="65"/>
                  </a:lnTo>
                  <a:lnTo>
                    <a:pt x="83" y="65"/>
                  </a:lnTo>
                  <a:lnTo>
                    <a:pt x="95" y="64"/>
                  </a:lnTo>
                  <a:lnTo>
                    <a:pt x="99" y="63"/>
                  </a:lnTo>
                  <a:lnTo>
                    <a:pt x="101" y="60"/>
                  </a:lnTo>
                  <a:lnTo>
                    <a:pt x="101" y="60"/>
                  </a:lnTo>
                  <a:lnTo>
                    <a:pt x="93" y="60"/>
                  </a:lnTo>
                  <a:lnTo>
                    <a:pt x="81" y="60"/>
                  </a:lnTo>
                  <a:lnTo>
                    <a:pt x="55" y="63"/>
                  </a:lnTo>
                  <a:lnTo>
                    <a:pt x="44" y="64"/>
                  </a:lnTo>
                  <a:lnTo>
                    <a:pt x="34" y="61"/>
                  </a:lnTo>
                  <a:lnTo>
                    <a:pt x="30" y="60"/>
                  </a:lnTo>
                  <a:lnTo>
                    <a:pt x="28" y="57"/>
                  </a:lnTo>
                  <a:lnTo>
                    <a:pt x="28" y="52"/>
                  </a:lnTo>
                  <a:lnTo>
                    <a:pt x="28" y="46"/>
                  </a:lnTo>
                  <a:lnTo>
                    <a:pt x="28" y="46"/>
                  </a:lnTo>
                  <a:lnTo>
                    <a:pt x="36" y="51"/>
                  </a:lnTo>
                  <a:lnTo>
                    <a:pt x="46" y="52"/>
                  </a:lnTo>
                  <a:lnTo>
                    <a:pt x="55" y="52"/>
                  </a:lnTo>
                  <a:lnTo>
                    <a:pt x="65" y="52"/>
                  </a:lnTo>
                  <a:lnTo>
                    <a:pt x="73" y="51"/>
                  </a:lnTo>
                  <a:lnTo>
                    <a:pt x="83" y="48"/>
                  </a:lnTo>
                  <a:lnTo>
                    <a:pt x="91" y="43"/>
                  </a:lnTo>
                  <a:lnTo>
                    <a:pt x="97" y="39"/>
                  </a:lnTo>
                  <a:lnTo>
                    <a:pt x="97" y="39"/>
                  </a:lnTo>
                  <a:lnTo>
                    <a:pt x="81" y="45"/>
                  </a:lnTo>
                  <a:lnTo>
                    <a:pt x="63" y="52"/>
                  </a:lnTo>
                  <a:lnTo>
                    <a:pt x="55" y="55"/>
                  </a:lnTo>
                  <a:lnTo>
                    <a:pt x="46" y="55"/>
                  </a:lnTo>
                  <a:lnTo>
                    <a:pt x="38" y="55"/>
                  </a:lnTo>
                  <a:lnTo>
                    <a:pt x="30" y="51"/>
                  </a:lnTo>
                  <a:lnTo>
                    <a:pt x="30" y="51"/>
                  </a:lnTo>
                  <a:lnTo>
                    <a:pt x="22" y="46"/>
                  </a:lnTo>
                  <a:lnTo>
                    <a:pt x="20" y="43"/>
                  </a:lnTo>
                  <a:lnTo>
                    <a:pt x="24" y="42"/>
                  </a:lnTo>
                  <a:lnTo>
                    <a:pt x="30" y="43"/>
                  </a:lnTo>
                  <a:lnTo>
                    <a:pt x="57" y="48"/>
                  </a:lnTo>
                  <a:lnTo>
                    <a:pt x="57" y="48"/>
                  </a:lnTo>
                  <a:lnTo>
                    <a:pt x="65" y="42"/>
                  </a:lnTo>
                  <a:lnTo>
                    <a:pt x="69" y="34"/>
                  </a:lnTo>
                  <a:lnTo>
                    <a:pt x="69" y="34"/>
                  </a:lnTo>
                  <a:lnTo>
                    <a:pt x="61" y="36"/>
                  </a:lnTo>
                  <a:lnTo>
                    <a:pt x="53" y="36"/>
                  </a:lnTo>
                  <a:lnTo>
                    <a:pt x="46" y="36"/>
                  </a:lnTo>
                  <a:lnTo>
                    <a:pt x="40" y="33"/>
                  </a:lnTo>
                  <a:lnTo>
                    <a:pt x="28" y="25"/>
                  </a:lnTo>
                  <a:lnTo>
                    <a:pt x="18" y="18"/>
                  </a:lnTo>
                  <a:lnTo>
                    <a:pt x="18" y="18"/>
                  </a:lnTo>
                  <a:lnTo>
                    <a:pt x="24" y="25"/>
                  </a:lnTo>
                  <a:lnTo>
                    <a:pt x="32" y="30"/>
                  </a:lnTo>
                  <a:lnTo>
                    <a:pt x="40" y="33"/>
                  </a:lnTo>
                  <a:lnTo>
                    <a:pt x="48" y="34"/>
                  </a:lnTo>
                  <a:lnTo>
                    <a:pt x="53" y="33"/>
                  </a:lnTo>
                  <a:lnTo>
                    <a:pt x="61" y="30"/>
                  </a:lnTo>
                  <a:lnTo>
                    <a:pt x="65" y="24"/>
                  </a:lnTo>
                  <a:lnTo>
                    <a:pt x="69" y="17"/>
                  </a:lnTo>
                  <a:lnTo>
                    <a:pt x="69" y="17"/>
                  </a:lnTo>
                  <a:lnTo>
                    <a:pt x="59" y="22"/>
                  </a:lnTo>
                  <a:lnTo>
                    <a:pt x="51" y="27"/>
                  </a:lnTo>
                  <a:lnTo>
                    <a:pt x="51" y="27"/>
                  </a:lnTo>
                  <a:lnTo>
                    <a:pt x="46" y="21"/>
                  </a:lnTo>
                  <a:lnTo>
                    <a:pt x="44" y="17"/>
                  </a:lnTo>
                  <a:lnTo>
                    <a:pt x="38" y="5"/>
                  </a:lnTo>
                  <a:lnTo>
                    <a:pt x="38" y="5"/>
                  </a:lnTo>
                  <a:lnTo>
                    <a:pt x="36" y="11"/>
                  </a:lnTo>
                  <a:lnTo>
                    <a:pt x="36" y="17"/>
                  </a:lnTo>
                  <a:lnTo>
                    <a:pt x="40" y="22"/>
                  </a:lnTo>
                  <a:lnTo>
                    <a:pt x="44" y="27"/>
                  </a:lnTo>
                  <a:lnTo>
                    <a:pt x="44" y="27"/>
                  </a:lnTo>
                  <a:lnTo>
                    <a:pt x="51" y="14"/>
                  </a:lnTo>
                  <a:lnTo>
                    <a:pt x="57" y="0"/>
                  </a:lnTo>
                  <a:lnTo>
                    <a:pt x="57" y="0"/>
                  </a:lnTo>
                  <a:lnTo>
                    <a:pt x="59" y="12"/>
                  </a:lnTo>
                  <a:lnTo>
                    <a:pt x="59" y="25"/>
                  </a:lnTo>
                  <a:lnTo>
                    <a:pt x="53" y="9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5" name="Freeform 165"/>
            <p:cNvSpPr>
              <a:spLocks/>
            </p:cNvSpPr>
            <p:nvPr/>
          </p:nvSpPr>
          <p:spPr bwMode="auto">
            <a:xfrm>
              <a:off x="2720" y="1090"/>
              <a:ext cx="108" cy="92"/>
            </a:xfrm>
            <a:custGeom>
              <a:avLst/>
              <a:gdLst>
                <a:gd name="T0" fmla="*/ 61 w 107"/>
                <a:gd name="T1" fmla="*/ 83 h 94"/>
                <a:gd name="T2" fmla="*/ 83 w 107"/>
                <a:gd name="T3" fmla="*/ 79 h 94"/>
                <a:gd name="T4" fmla="*/ 101 w 107"/>
                <a:gd name="T5" fmla="*/ 71 h 94"/>
                <a:gd name="T6" fmla="*/ 73 w 107"/>
                <a:gd name="T7" fmla="*/ 76 h 94"/>
                <a:gd name="T8" fmla="*/ 46 w 107"/>
                <a:gd name="T9" fmla="*/ 80 h 94"/>
                <a:gd name="T10" fmla="*/ 22 w 107"/>
                <a:gd name="T11" fmla="*/ 79 h 94"/>
                <a:gd name="T12" fmla="*/ 6 w 107"/>
                <a:gd name="T13" fmla="*/ 71 h 94"/>
                <a:gd name="T14" fmla="*/ 0 w 107"/>
                <a:gd name="T15" fmla="*/ 67 h 94"/>
                <a:gd name="T16" fmla="*/ 20 w 107"/>
                <a:gd name="T17" fmla="*/ 70 h 94"/>
                <a:gd name="T18" fmla="*/ 38 w 107"/>
                <a:gd name="T19" fmla="*/ 76 h 94"/>
                <a:gd name="T20" fmla="*/ 48 w 107"/>
                <a:gd name="T21" fmla="*/ 77 h 94"/>
                <a:gd name="T22" fmla="*/ 73 w 107"/>
                <a:gd name="T23" fmla="*/ 74 h 94"/>
                <a:gd name="T24" fmla="*/ 107 w 107"/>
                <a:gd name="T25" fmla="*/ 64 h 94"/>
                <a:gd name="T26" fmla="*/ 93 w 107"/>
                <a:gd name="T27" fmla="*/ 63 h 94"/>
                <a:gd name="T28" fmla="*/ 53 w 107"/>
                <a:gd name="T29" fmla="*/ 67 h 94"/>
                <a:gd name="T30" fmla="*/ 26 w 107"/>
                <a:gd name="T31" fmla="*/ 68 h 94"/>
                <a:gd name="T32" fmla="*/ 6 w 107"/>
                <a:gd name="T33" fmla="*/ 63 h 94"/>
                <a:gd name="T34" fmla="*/ 0 w 107"/>
                <a:gd name="T35" fmla="*/ 58 h 94"/>
                <a:gd name="T36" fmla="*/ 53 w 107"/>
                <a:gd name="T37" fmla="*/ 64 h 94"/>
                <a:gd name="T38" fmla="*/ 83 w 107"/>
                <a:gd name="T39" fmla="*/ 65 h 94"/>
                <a:gd name="T40" fmla="*/ 99 w 107"/>
                <a:gd name="T41" fmla="*/ 63 h 94"/>
                <a:gd name="T42" fmla="*/ 101 w 107"/>
                <a:gd name="T43" fmla="*/ 60 h 94"/>
                <a:gd name="T44" fmla="*/ 81 w 107"/>
                <a:gd name="T45" fmla="*/ 60 h 94"/>
                <a:gd name="T46" fmla="*/ 44 w 107"/>
                <a:gd name="T47" fmla="*/ 64 h 94"/>
                <a:gd name="T48" fmla="*/ 30 w 107"/>
                <a:gd name="T49" fmla="*/ 60 h 94"/>
                <a:gd name="T50" fmla="*/ 28 w 107"/>
                <a:gd name="T51" fmla="*/ 52 h 94"/>
                <a:gd name="T52" fmla="*/ 28 w 107"/>
                <a:gd name="T53" fmla="*/ 46 h 94"/>
                <a:gd name="T54" fmla="*/ 46 w 107"/>
                <a:gd name="T55" fmla="*/ 52 h 94"/>
                <a:gd name="T56" fmla="*/ 65 w 107"/>
                <a:gd name="T57" fmla="*/ 52 h 94"/>
                <a:gd name="T58" fmla="*/ 83 w 107"/>
                <a:gd name="T59" fmla="*/ 48 h 94"/>
                <a:gd name="T60" fmla="*/ 97 w 107"/>
                <a:gd name="T61" fmla="*/ 39 h 94"/>
                <a:gd name="T62" fmla="*/ 81 w 107"/>
                <a:gd name="T63" fmla="*/ 45 h 94"/>
                <a:gd name="T64" fmla="*/ 55 w 107"/>
                <a:gd name="T65" fmla="*/ 55 h 94"/>
                <a:gd name="T66" fmla="*/ 38 w 107"/>
                <a:gd name="T67" fmla="*/ 55 h 94"/>
                <a:gd name="T68" fmla="*/ 30 w 107"/>
                <a:gd name="T69" fmla="*/ 51 h 94"/>
                <a:gd name="T70" fmla="*/ 20 w 107"/>
                <a:gd name="T71" fmla="*/ 43 h 94"/>
                <a:gd name="T72" fmla="*/ 30 w 107"/>
                <a:gd name="T73" fmla="*/ 43 h 94"/>
                <a:gd name="T74" fmla="*/ 57 w 107"/>
                <a:gd name="T75" fmla="*/ 48 h 94"/>
                <a:gd name="T76" fmla="*/ 69 w 107"/>
                <a:gd name="T77" fmla="*/ 34 h 94"/>
                <a:gd name="T78" fmla="*/ 61 w 107"/>
                <a:gd name="T79" fmla="*/ 36 h 94"/>
                <a:gd name="T80" fmla="*/ 46 w 107"/>
                <a:gd name="T81" fmla="*/ 36 h 94"/>
                <a:gd name="T82" fmla="*/ 28 w 107"/>
                <a:gd name="T83" fmla="*/ 25 h 94"/>
                <a:gd name="T84" fmla="*/ 18 w 107"/>
                <a:gd name="T85" fmla="*/ 18 h 94"/>
                <a:gd name="T86" fmla="*/ 32 w 107"/>
                <a:gd name="T87" fmla="*/ 30 h 94"/>
                <a:gd name="T88" fmla="*/ 48 w 107"/>
                <a:gd name="T89" fmla="*/ 34 h 94"/>
                <a:gd name="T90" fmla="*/ 61 w 107"/>
                <a:gd name="T91" fmla="*/ 30 h 94"/>
                <a:gd name="T92" fmla="*/ 69 w 107"/>
                <a:gd name="T93" fmla="*/ 17 h 94"/>
                <a:gd name="T94" fmla="*/ 59 w 107"/>
                <a:gd name="T95" fmla="*/ 22 h 94"/>
                <a:gd name="T96" fmla="*/ 51 w 107"/>
                <a:gd name="T97" fmla="*/ 27 h 94"/>
                <a:gd name="T98" fmla="*/ 44 w 107"/>
                <a:gd name="T99" fmla="*/ 17 h 94"/>
                <a:gd name="T100" fmla="*/ 38 w 107"/>
                <a:gd name="T101" fmla="*/ 5 h 94"/>
                <a:gd name="T102" fmla="*/ 36 w 107"/>
                <a:gd name="T103" fmla="*/ 17 h 94"/>
                <a:gd name="T104" fmla="*/ 44 w 107"/>
                <a:gd name="T105" fmla="*/ 27 h 94"/>
                <a:gd name="T106" fmla="*/ 51 w 107"/>
                <a:gd name="T107" fmla="*/ 14 h 94"/>
                <a:gd name="T108" fmla="*/ 57 w 107"/>
                <a:gd name="T109" fmla="*/ 0 h 94"/>
                <a:gd name="T110" fmla="*/ 59 w 107"/>
                <a:gd name="T111" fmla="*/ 2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94">
                  <a:moveTo>
                    <a:pt x="53" y="94"/>
                  </a:moveTo>
                  <a:lnTo>
                    <a:pt x="61" y="83"/>
                  </a:lnTo>
                  <a:lnTo>
                    <a:pt x="61" y="83"/>
                  </a:lnTo>
                  <a:lnTo>
                    <a:pt x="83" y="79"/>
                  </a:lnTo>
                  <a:lnTo>
                    <a:pt x="93" y="76"/>
                  </a:lnTo>
                  <a:lnTo>
                    <a:pt x="101" y="71"/>
                  </a:lnTo>
                  <a:lnTo>
                    <a:pt x="101" y="71"/>
                  </a:lnTo>
                  <a:lnTo>
                    <a:pt x="73" y="76"/>
                  </a:lnTo>
                  <a:lnTo>
                    <a:pt x="59" y="79"/>
                  </a:lnTo>
                  <a:lnTo>
                    <a:pt x="46" y="80"/>
                  </a:lnTo>
                  <a:lnTo>
                    <a:pt x="34" y="82"/>
                  </a:lnTo>
                  <a:lnTo>
                    <a:pt x="22" y="79"/>
                  </a:lnTo>
                  <a:lnTo>
                    <a:pt x="10" y="74"/>
                  </a:lnTo>
                  <a:lnTo>
                    <a:pt x="6" y="71"/>
                  </a:lnTo>
                  <a:lnTo>
                    <a:pt x="0" y="67"/>
                  </a:lnTo>
                  <a:lnTo>
                    <a:pt x="0" y="67"/>
                  </a:lnTo>
                  <a:lnTo>
                    <a:pt x="10" y="67"/>
                  </a:lnTo>
                  <a:lnTo>
                    <a:pt x="20" y="70"/>
                  </a:lnTo>
                  <a:lnTo>
                    <a:pt x="28" y="73"/>
                  </a:lnTo>
                  <a:lnTo>
                    <a:pt x="38" y="76"/>
                  </a:lnTo>
                  <a:lnTo>
                    <a:pt x="38" y="76"/>
                  </a:lnTo>
                  <a:lnTo>
                    <a:pt x="48" y="77"/>
                  </a:lnTo>
                  <a:lnTo>
                    <a:pt x="55" y="77"/>
                  </a:lnTo>
                  <a:lnTo>
                    <a:pt x="73" y="74"/>
                  </a:lnTo>
                  <a:lnTo>
                    <a:pt x="91" y="70"/>
                  </a:lnTo>
                  <a:lnTo>
                    <a:pt x="107" y="64"/>
                  </a:lnTo>
                  <a:lnTo>
                    <a:pt x="107" y="64"/>
                  </a:lnTo>
                  <a:lnTo>
                    <a:pt x="93" y="63"/>
                  </a:lnTo>
                  <a:lnTo>
                    <a:pt x="79" y="64"/>
                  </a:lnTo>
                  <a:lnTo>
                    <a:pt x="53" y="67"/>
                  </a:lnTo>
                  <a:lnTo>
                    <a:pt x="40" y="68"/>
                  </a:lnTo>
                  <a:lnTo>
                    <a:pt x="26" y="68"/>
                  </a:lnTo>
                  <a:lnTo>
                    <a:pt x="12" y="65"/>
                  </a:lnTo>
                  <a:lnTo>
                    <a:pt x="6" y="63"/>
                  </a:lnTo>
                  <a:lnTo>
                    <a:pt x="0" y="58"/>
                  </a:lnTo>
                  <a:lnTo>
                    <a:pt x="0" y="58"/>
                  </a:lnTo>
                  <a:lnTo>
                    <a:pt x="22" y="61"/>
                  </a:lnTo>
                  <a:lnTo>
                    <a:pt x="53" y="64"/>
                  </a:lnTo>
                  <a:lnTo>
                    <a:pt x="69" y="65"/>
                  </a:lnTo>
                  <a:lnTo>
                    <a:pt x="83" y="65"/>
                  </a:lnTo>
                  <a:lnTo>
                    <a:pt x="95" y="64"/>
                  </a:lnTo>
                  <a:lnTo>
                    <a:pt x="99" y="63"/>
                  </a:lnTo>
                  <a:lnTo>
                    <a:pt x="101" y="60"/>
                  </a:lnTo>
                  <a:lnTo>
                    <a:pt x="101" y="60"/>
                  </a:lnTo>
                  <a:lnTo>
                    <a:pt x="93" y="60"/>
                  </a:lnTo>
                  <a:lnTo>
                    <a:pt x="81" y="60"/>
                  </a:lnTo>
                  <a:lnTo>
                    <a:pt x="55" y="63"/>
                  </a:lnTo>
                  <a:lnTo>
                    <a:pt x="44" y="64"/>
                  </a:lnTo>
                  <a:lnTo>
                    <a:pt x="34" y="61"/>
                  </a:lnTo>
                  <a:lnTo>
                    <a:pt x="30" y="60"/>
                  </a:lnTo>
                  <a:lnTo>
                    <a:pt x="28" y="57"/>
                  </a:lnTo>
                  <a:lnTo>
                    <a:pt x="28" y="52"/>
                  </a:lnTo>
                  <a:lnTo>
                    <a:pt x="28" y="46"/>
                  </a:lnTo>
                  <a:lnTo>
                    <a:pt x="28" y="46"/>
                  </a:lnTo>
                  <a:lnTo>
                    <a:pt x="36" y="51"/>
                  </a:lnTo>
                  <a:lnTo>
                    <a:pt x="46" y="52"/>
                  </a:lnTo>
                  <a:lnTo>
                    <a:pt x="55" y="52"/>
                  </a:lnTo>
                  <a:lnTo>
                    <a:pt x="65" y="52"/>
                  </a:lnTo>
                  <a:lnTo>
                    <a:pt x="73" y="51"/>
                  </a:lnTo>
                  <a:lnTo>
                    <a:pt x="83" y="48"/>
                  </a:lnTo>
                  <a:lnTo>
                    <a:pt x="91" y="43"/>
                  </a:lnTo>
                  <a:lnTo>
                    <a:pt x="97" y="39"/>
                  </a:lnTo>
                  <a:lnTo>
                    <a:pt x="97" y="39"/>
                  </a:lnTo>
                  <a:lnTo>
                    <a:pt x="81" y="45"/>
                  </a:lnTo>
                  <a:lnTo>
                    <a:pt x="63" y="52"/>
                  </a:lnTo>
                  <a:lnTo>
                    <a:pt x="55" y="55"/>
                  </a:lnTo>
                  <a:lnTo>
                    <a:pt x="46" y="55"/>
                  </a:lnTo>
                  <a:lnTo>
                    <a:pt x="38" y="55"/>
                  </a:lnTo>
                  <a:lnTo>
                    <a:pt x="30" y="51"/>
                  </a:lnTo>
                  <a:lnTo>
                    <a:pt x="30" y="51"/>
                  </a:lnTo>
                  <a:lnTo>
                    <a:pt x="22" y="46"/>
                  </a:lnTo>
                  <a:lnTo>
                    <a:pt x="20" y="43"/>
                  </a:lnTo>
                  <a:lnTo>
                    <a:pt x="24" y="42"/>
                  </a:lnTo>
                  <a:lnTo>
                    <a:pt x="30" y="43"/>
                  </a:lnTo>
                  <a:lnTo>
                    <a:pt x="57" y="48"/>
                  </a:lnTo>
                  <a:lnTo>
                    <a:pt x="57" y="48"/>
                  </a:lnTo>
                  <a:lnTo>
                    <a:pt x="65" y="42"/>
                  </a:lnTo>
                  <a:lnTo>
                    <a:pt x="69" y="34"/>
                  </a:lnTo>
                  <a:lnTo>
                    <a:pt x="69" y="34"/>
                  </a:lnTo>
                  <a:lnTo>
                    <a:pt x="61" y="36"/>
                  </a:lnTo>
                  <a:lnTo>
                    <a:pt x="53" y="36"/>
                  </a:lnTo>
                  <a:lnTo>
                    <a:pt x="46" y="36"/>
                  </a:lnTo>
                  <a:lnTo>
                    <a:pt x="40" y="33"/>
                  </a:lnTo>
                  <a:lnTo>
                    <a:pt x="28" y="25"/>
                  </a:lnTo>
                  <a:lnTo>
                    <a:pt x="18" y="18"/>
                  </a:lnTo>
                  <a:lnTo>
                    <a:pt x="18" y="18"/>
                  </a:lnTo>
                  <a:lnTo>
                    <a:pt x="24" y="25"/>
                  </a:lnTo>
                  <a:lnTo>
                    <a:pt x="32" y="30"/>
                  </a:lnTo>
                  <a:lnTo>
                    <a:pt x="40" y="33"/>
                  </a:lnTo>
                  <a:lnTo>
                    <a:pt x="48" y="34"/>
                  </a:lnTo>
                  <a:lnTo>
                    <a:pt x="53" y="33"/>
                  </a:lnTo>
                  <a:lnTo>
                    <a:pt x="61" y="30"/>
                  </a:lnTo>
                  <a:lnTo>
                    <a:pt x="65" y="24"/>
                  </a:lnTo>
                  <a:lnTo>
                    <a:pt x="69" y="17"/>
                  </a:lnTo>
                  <a:lnTo>
                    <a:pt x="69" y="17"/>
                  </a:lnTo>
                  <a:lnTo>
                    <a:pt x="59" y="22"/>
                  </a:lnTo>
                  <a:lnTo>
                    <a:pt x="51" y="27"/>
                  </a:lnTo>
                  <a:lnTo>
                    <a:pt x="51" y="27"/>
                  </a:lnTo>
                  <a:lnTo>
                    <a:pt x="46" y="21"/>
                  </a:lnTo>
                  <a:lnTo>
                    <a:pt x="44" y="17"/>
                  </a:lnTo>
                  <a:lnTo>
                    <a:pt x="38" y="5"/>
                  </a:lnTo>
                  <a:lnTo>
                    <a:pt x="38" y="5"/>
                  </a:lnTo>
                  <a:lnTo>
                    <a:pt x="36" y="11"/>
                  </a:lnTo>
                  <a:lnTo>
                    <a:pt x="36" y="17"/>
                  </a:lnTo>
                  <a:lnTo>
                    <a:pt x="40" y="22"/>
                  </a:lnTo>
                  <a:lnTo>
                    <a:pt x="44" y="27"/>
                  </a:lnTo>
                  <a:lnTo>
                    <a:pt x="44" y="27"/>
                  </a:lnTo>
                  <a:lnTo>
                    <a:pt x="51" y="14"/>
                  </a:lnTo>
                  <a:lnTo>
                    <a:pt x="57" y="0"/>
                  </a:lnTo>
                  <a:lnTo>
                    <a:pt x="57" y="0"/>
                  </a:lnTo>
                  <a:lnTo>
                    <a:pt x="59" y="12"/>
                  </a:lnTo>
                  <a:lnTo>
                    <a:pt x="59" y="25"/>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 name="Freeform 166"/>
            <p:cNvSpPr>
              <a:spLocks/>
            </p:cNvSpPr>
            <p:nvPr/>
          </p:nvSpPr>
          <p:spPr bwMode="auto">
            <a:xfrm>
              <a:off x="2916"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 name="Line 167"/>
            <p:cNvSpPr>
              <a:spLocks noChangeShapeType="1"/>
            </p:cNvSpPr>
            <p:nvPr/>
          </p:nvSpPr>
          <p:spPr bwMode="auto">
            <a:xfrm flipV="1">
              <a:off x="2916"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 name="Freeform 168"/>
            <p:cNvSpPr>
              <a:spLocks/>
            </p:cNvSpPr>
            <p:nvPr/>
          </p:nvSpPr>
          <p:spPr bwMode="auto">
            <a:xfrm>
              <a:off x="2863" y="1075"/>
              <a:ext cx="108" cy="105"/>
            </a:xfrm>
            <a:custGeom>
              <a:avLst/>
              <a:gdLst>
                <a:gd name="T0" fmla="*/ 61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8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1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7 w 107"/>
                <a:gd name="T113" fmla="*/ 0 h 108"/>
                <a:gd name="T114" fmla="*/ 59 w 107"/>
                <a:gd name="T115" fmla="*/ 15 h 108"/>
                <a:gd name="T116" fmla="*/ 53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8"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4" y="73"/>
                  </a:lnTo>
                  <a:lnTo>
                    <a:pt x="38" y="73"/>
                  </a:lnTo>
                  <a:lnTo>
                    <a:pt x="34" y="71"/>
                  </a:lnTo>
                  <a:lnTo>
                    <a:pt x="30" y="68"/>
                  </a:lnTo>
                  <a:lnTo>
                    <a:pt x="28" y="65"/>
                  </a:lnTo>
                  <a:lnTo>
                    <a:pt x="28" y="61"/>
                  </a:lnTo>
                  <a:lnTo>
                    <a:pt x="28" y="53"/>
                  </a:lnTo>
                  <a:lnTo>
                    <a:pt x="28" y="53"/>
                  </a:lnTo>
                  <a:lnTo>
                    <a:pt x="36" y="58"/>
                  </a:lnTo>
                  <a:lnTo>
                    <a:pt x="46" y="61"/>
                  </a:lnTo>
                  <a:lnTo>
                    <a:pt x="55" y="61"/>
                  </a:lnTo>
                  <a:lnTo>
                    <a:pt x="65" y="59"/>
                  </a:lnTo>
                  <a:lnTo>
                    <a:pt x="73" y="58"/>
                  </a:lnTo>
                  <a:lnTo>
                    <a:pt x="83" y="55"/>
                  </a:lnTo>
                  <a:lnTo>
                    <a:pt x="91" y="50"/>
                  </a:lnTo>
                  <a:lnTo>
                    <a:pt x="97" y="44"/>
                  </a:lnTo>
                  <a:lnTo>
                    <a:pt x="97" y="44"/>
                  </a:lnTo>
                  <a:lnTo>
                    <a:pt x="81" y="52"/>
                  </a:lnTo>
                  <a:lnTo>
                    <a:pt x="63" y="61"/>
                  </a:lnTo>
                  <a:lnTo>
                    <a:pt x="55" y="64"/>
                  </a:lnTo>
                  <a:lnTo>
                    <a:pt x="46"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6" y="40"/>
                  </a:lnTo>
                  <a:lnTo>
                    <a:pt x="40" y="38"/>
                  </a:lnTo>
                  <a:lnTo>
                    <a:pt x="28" y="30"/>
                  </a:lnTo>
                  <a:lnTo>
                    <a:pt x="18" y="21"/>
                  </a:lnTo>
                  <a:lnTo>
                    <a:pt x="18" y="21"/>
                  </a:lnTo>
                  <a:lnTo>
                    <a:pt x="24" y="28"/>
                  </a:lnTo>
                  <a:lnTo>
                    <a:pt x="32" y="34"/>
                  </a:lnTo>
                  <a:lnTo>
                    <a:pt x="40" y="38"/>
                  </a:lnTo>
                  <a:lnTo>
                    <a:pt x="48" y="38"/>
                  </a:lnTo>
                  <a:lnTo>
                    <a:pt x="53" y="38"/>
                  </a:lnTo>
                  <a:lnTo>
                    <a:pt x="61" y="34"/>
                  </a:lnTo>
                  <a:lnTo>
                    <a:pt x="65" y="28"/>
                  </a:lnTo>
                  <a:lnTo>
                    <a:pt x="69" y="19"/>
                  </a:lnTo>
                  <a:lnTo>
                    <a:pt x="69" y="19"/>
                  </a:lnTo>
                  <a:lnTo>
                    <a:pt x="65" y="22"/>
                  </a:lnTo>
                  <a:lnTo>
                    <a:pt x="59" y="25"/>
                  </a:lnTo>
                  <a:lnTo>
                    <a:pt x="51" y="31"/>
                  </a:lnTo>
                  <a:lnTo>
                    <a:pt x="51" y="31"/>
                  </a:lnTo>
                  <a:lnTo>
                    <a:pt x="46" y="25"/>
                  </a:lnTo>
                  <a:lnTo>
                    <a:pt x="44" y="19"/>
                  </a:lnTo>
                  <a:lnTo>
                    <a:pt x="38" y="6"/>
                  </a:lnTo>
                  <a:lnTo>
                    <a:pt x="38" y="6"/>
                  </a:lnTo>
                  <a:lnTo>
                    <a:pt x="36" y="12"/>
                  </a:lnTo>
                  <a:lnTo>
                    <a:pt x="36" y="19"/>
                  </a:lnTo>
                  <a:lnTo>
                    <a:pt x="40" y="25"/>
                  </a:lnTo>
                  <a:lnTo>
                    <a:pt x="44" y="31"/>
                  </a:lnTo>
                  <a:lnTo>
                    <a:pt x="44" y="31"/>
                  </a:lnTo>
                  <a:lnTo>
                    <a:pt x="51" y="16"/>
                  </a:lnTo>
                  <a:lnTo>
                    <a:pt x="57" y="0"/>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 name="Freeform 169"/>
            <p:cNvSpPr>
              <a:spLocks/>
            </p:cNvSpPr>
            <p:nvPr/>
          </p:nvSpPr>
          <p:spPr bwMode="auto">
            <a:xfrm>
              <a:off x="2863" y="1075"/>
              <a:ext cx="108" cy="105"/>
            </a:xfrm>
            <a:custGeom>
              <a:avLst/>
              <a:gdLst>
                <a:gd name="T0" fmla="*/ 61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8 w 107"/>
                <a:gd name="T23" fmla="*/ 89 h 108"/>
                <a:gd name="T24" fmla="*/ 73 w 107"/>
                <a:gd name="T25" fmla="*/ 86 h 108"/>
                <a:gd name="T26" fmla="*/ 107 w 107"/>
                <a:gd name="T27" fmla="*/ 74 h 108"/>
                <a:gd name="T28" fmla="*/ 93 w 107"/>
                <a:gd name="T29" fmla="*/ 73 h 108"/>
                <a:gd name="T30" fmla="*/ 53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5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5 w 107"/>
                <a:gd name="T69" fmla="*/ 64 h 108"/>
                <a:gd name="T70" fmla="*/ 38 w 107"/>
                <a:gd name="T71" fmla="*/ 64 h 108"/>
                <a:gd name="T72" fmla="*/ 30 w 107"/>
                <a:gd name="T73" fmla="*/ 59 h 108"/>
                <a:gd name="T74" fmla="*/ 20 w 107"/>
                <a:gd name="T75" fmla="*/ 50 h 108"/>
                <a:gd name="T76" fmla="*/ 30 w 107"/>
                <a:gd name="T77" fmla="*/ 49 h 108"/>
                <a:gd name="T78" fmla="*/ 57 w 107"/>
                <a:gd name="T79" fmla="*/ 55 h 108"/>
                <a:gd name="T80" fmla="*/ 69 w 107"/>
                <a:gd name="T81" fmla="*/ 40 h 108"/>
                <a:gd name="T82" fmla="*/ 61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1 w 107"/>
                <a:gd name="T95" fmla="*/ 34 h 108"/>
                <a:gd name="T96" fmla="*/ 69 w 107"/>
                <a:gd name="T97" fmla="*/ 19 h 108"/>
                <a:gd name="T98" fmla="*/ 65 w 107"/>
                <a:gd name="T99" fmla="*/ 22 h 108"/>
                <a:gd name="T100" fmla="*/ 51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7 w 107"/>
                <a:gd name="T113" fmla="*/ 0 h 108"/>
                <a:gd name="T114" fmla="*/ 59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3" y="108"/>
                  </a:moveTo>
                  <a:lnTo>
                    <a:pt x="61" y="95"/>
                  </a:lnTo>
                  <a:lnTo>
                    <a:pt x="61" y="95"/>
                  </a:lnTo>
                  <a:lnTo>
                    <a:pt x="83" y="90"/>
                  </a:lnTo>
                  <a:lnTo>
                    <a:pt x="93" y="87"/>
                  </a:lnTo>
                  <a:lnTo>
                    <a:pt x="101" y="83"/>
                  </a:lnTo>
                  <a:lnTo>
                    <a:pt x="101" y="83"/>
                  </a:lnTo>
                  <a:lnTo>
                    <a:pt x="73" y="87"/>
                  </a:lnTo>
                  <a:lnTo>
                    <a:pt x="59"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8" y="89"/>
                  </a:lnTo>
                  <a:lnTo>
                    <a:pt x="55" y="89"/>
                  </a:lnTo>
                  <a:lnTo>
                    <a:pt x="73" y="86"/>
                  </a:lnTo>
                  <a:lnTo>
                    <a:pt x="91" y="80"/>
                  </a:lnTo>
                  <a:lnTo>
                    <a:pt x="107" y="74"/>
                  </a:lnTo>
                  <a:lnTo>
                    <a:pt x="107" y="74"/>
                  </a:lnTo>
                  <a:lnTo>
                    <a:pt x="93" y="73"/>
                  </a:lnTo>
                  <a:lnTo>
                    <a:pt x="79" y="74"/>
                  </a:lnTo>
                  <a:lnTo>
                    <a:pt x="53" y="79"/>
                  </a:lnTo>
                  <a:lnTo>
                    <a:pt x="40" y="79"/>
                  </a:lnTo>
                  <a:lnTo>
                    <a:pt x="26" y="79"/>
                  </a:lnTo>
                  <a:lnTo>
                    <a:pt x="20" y="77"/>
                  </a:lnTo>
                  <a:lnTo>
                    <a:pt x="12" y="74"/>
                  </a:lnTo>
                  <a:lnTo>
                    <a:pt x="6" y="71"/>
                  </a:lnTo>
                  <a:lnTo>
                    <a:pt x="0" y="67"/>
                  </a:lnTo>
                  <a:lnTo>
                    <a:pt x="0" y="67"/>
                  </a:lnTo>
                  <a:lnTo>
                    <a:pt x="22" y="70"/>
                  </a:lnTo>
                  <a:lnTo>
                    <a:pt x="53" y="74"/>
                  </a:lnTo>
                  <a:lnTo>
                    <a:pt x="69" y="76"/>
                  </a:lnTo>
                  <a:lnTo>
                    <a:pt x="83" y="76"/>
                  </a:lnTo>
                  <a:lnTo>
                    <a:pt x="95" y="73"/>
                  </a:lnTo>
                  <a:lnTo>
                    <a:pt x="99" y="71"/>
                  </a:lnTo>
                  <a:lnTo>
                    <a:pt x="101" y="68"/>
                  </a:lnTo>
                  <a:lnTo>
                    <a:pt x="101" y="68"/>
                  </a:lnTo>
                  <a:lnTo>
                    <a:pt x="93" y="68"/>
                  </a:lnTo>
                  <a:lnTo>
                    <a:pt x="81" y="68"/>
                  </a:lnTo>
                  <a:lnTo>
                    <a:pt x="55" y="73"/>
                  </a:lnTo>
                  <a:lnTo>
                    <a:pt x="44" y="73"/>
                  </a:lnTo>
                  <a:lnTo>
                    <a:pt x="38" y="73"/>
                  </a:lnTo>
                  <a:lnTo>
                    <a:pt x="34" y="71"/>
                  </a:lnTo>
                  <a:lnTo>
                    <a:pt x="30" y="68"/>
                  </a:lnTo>
                  <a:lnTo>
                    <a:pt x="28" y="65"/>
                  </a:lnTo>
                  <a:lnTo>
                    <a:pt x="28" y="61"/>
                  </a:lnTo>
                  <a:lnTo>
                    <a:pt x="28" y="53"/>
                  </a:lnTo>
                  <a:lnTo>
                    <a:pt x="28" y="53"/>
                  </a:lnTo>
                  <a:lnTo>
                    <a:pt x="36" y="58"/>
                  </a:lnTo>
                  <a:lnTo>
                    <a:pt x="46" y="61"/>
                  </a:lnTo>
                  <a:lnTo>
                    <a:pt x="55" y="61"/>
                  </a:lnTo>
                  <a:lnTo>
                    <a:pt x="65" y="59"/>
                  </a:lnTo>
                  <a:lnTo>
                    <a:pt x="73" y="58"/>
                  </a:lnTo>
                  <a:lnTo>
                    <a:pt x="83" y="55"/>
                  </a:lnTo>
                  <a:lnTo>
                    <a:pt x="91" y="50"/>
                  </a:lnTo>
                  <a:lnTo>
                    <a:pt x="97" y="44"/>
                  </a:lnTo>
                  <a:lnTo>
                    <a:pt x="97" y="44"/>
                  </a:lnTo>
                  <a:lnTo>
                    <a:pt x="81" y="52"/>
                  </a:lnTo>
                  <a:lnTo>
                    <a:pt x="63" y="61"/>
                  </a:lnTo>
                  <a:lnTo>
                    <a:pt x="55" y="64"/>
                  </a:lnTo>
                  <a:lnTo>
                    <a:pt x="46" y="64"/>
                  </a:lnTo>
                  <a:lnTo>
                    <a:pt x="38" y="64"/>
                  </a:lnTo>
                  <a:lnTo>
                    <a:pt x="30" y="59"/>
                  </a:lnTo>
                  <a:lnTo>
                    <a:pt x="30" y="59"/>
                  </a:lnTo>
                  <a:lnTo>
                    <a:pt x="22" y="53"/>
                  </a:lnTo>
                  <a:lnTo>
                    <a:pt x="20" y="50"/>
                  </a:lnTo>
                  <a:lnTo>
                    <a:pt x="24" y="49"/>
                  </a:lnTo>
                  <a:lnTo>
                    <a:pt x="30" y="49"/>
                  </a:lnTo>
                  <a:lnTo>
                    <a:pt x="57" y="55"/>
                  </a:lnTo>
                  <a:lnTo>
                    <a:pt x="57" y="55"/>
                  </a:lnTo>
                  <a:lnTo>
                    <a:pt x="65" y="47"/>
                  </a:lnTo>
                  <a:lnTo>
                    <a:pt x="69" y="40"/>
                  </a:lnTo>
                  <a:lnTo>
                    <a:pt x="69" y="40"/>
                  </a:lnTo>
                  <a:lnTo>
                    <a:pt x="61" y="41"/>
                  </a:lnTo>
                  <a:lnTo>
                    <a:pt x="53" y="41"/>
                  </a:lnTo>
                  <a:lnTo>
                    <a:pt x="46" y="40"/>
                  </a:lnTo>
                  <a:lnTo>
                    <a:pt x="40" y="38"/>
                  </a:lnTo>
                  <a:lnTo>
                    <a:pt x="28" y="30"/>
                  </a:lnTo>
                  <a:lnTo>
                    <a:pt x="18" y="21"/>
                  </a:lnTo>
                  <a:lnTo>
                    <a:pt x="18" y="21"/>
                  </a:lnTo>
                  <a:lnTo>
                    <a:pt x="24" y="28"/>
                  </a:lnTo>
                  <a:lnTo>
                    <a:pt x="32" y="34"/>
                  </a:lnTo>
                  <a:lnTo>
                    <a:pt x="40" y="38"/>
                  </a:lnTo>
                  <a:lnTo>
                    <a:pt x="48" y="38"/>
                  </a:lnTo>
                  <a:lnTo>
                    <a:pt x="53" y="38"/>
                  </a:lnTo>
                  <a:lnTo>
                    <a:pt x="61" y="34"/>
                  </a:lnTo>
                  <a:lnTo>
                    <a:pt x="65" y="28"/>
                  </a:lnTo>
                  <a:lnTo>
                    <a:pt x="69" y="19"/>
                  </a:lnTo>
                  <a:lnTo>
                    <a:pt x="69" y="19"/>
                  </a:lnTo>
                  <a:lnTo>
                    <a:pt x="65" y="22"/>
                  </a:lnTo>
                  <a:lnTo>
                    <a:pt x="59" y="25"/>
                  </a:lnTo>
                  <a:lnTo>
                    <a:pt x="51" y="31"/>
                  </a:lnTo>
                  <a:lnTo>
                    <a:pt x="51" y="31"/>
                  </a:lnTo>
                  <a:lnTo>
                    <a:pt x="46" y="25"/>
                  </a:lnTo>
                  <a:lnTo>
                    <a:pt x="44" y="19"/>
                  </a:lnTo>
                  <a:lnTo>
                    <a:pt x="38" y="6"/>
                  </a:lnTo>
                  <a:lnTo>
                    <a:pt x="38" y="6"/>
                  </a:lnTo>
                  <a:lnTo>
                    <a:pt x="36" y="12"/>
                  </a:lnTo>
                  <a:lnTo>
                    <a:pt x="36" y="19"/>
                  </a:lnTo>
                  <a:lnTo>
                    <a:pt x="40" y="25"/>
                  </a:lnTo>
                  <a:lnTo>
                    <a:pt x="44" y="31"/>
                  </a:lnTo>
                  <a:lnTo>
                    <a:pt x="44" y="31"/>
                  </a:lnTo>
                  <a:lnTo>
                    <a:pt x="51" y="16"/>
                  </a:lnTo>
                  <a:lnTo>
                    <a:pt x="57" y="0"/>
                  </a:lnTo>
                  <a:lnTo>
                    <a:pt x="57" y="0"/>
                  </a:lnTo>
                  <a:lnTo>
                    <a:pt x="59" y="15"/>
                  </a:lnTo>
                  <a:lnTo>
                    <a:pt x="59"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 name="Freeform 170"/>
            <p:cNvSpPr>
              <a:spLocks/>
            </p:cNvSpPr>
            <p:nvPr/>
          </p:nvSpPr>
          <p:spPr bwMode="auto">
            <a:xfrm>
              <a:off x="2988" y="1081"/>
              <a:ext cx="1" cy="114"/>
            </a:xfrm>
            <a:custGeom>
              <a:avLst/>
              <a:gdLst>
                <a:gd name="T0" fmla="*/ 117 h 117"/>
                <a:gd name="T1" fmla="*/ 0 h 117"/>
                <a:gd name="T2" fmla="*/ 117 h 117"/>
              </a:gdLst>
              <a:ahLst/>
              <a:cxnLst>
                <a:cxn ang="0">
                  <a:pos x="0" y="T0"/>
                </a:cxn>
                <a:cxn ang="0">
                  <a:pos x="0" y="T1"/>
                </a:cxn>
                <a:cxn ang="0">
                  <a:pos x="0" y="T2"/>
                </a:cxn>
              </a:cxnLst>
              <a:rect l="0" t="0" r="r" b="b"/>
              <a:pathLst>
                <a:path h="117">
                  <a:moveTo>
                    <a:pt x="0" y="117"/>
                  </a:moveTo>
                  <a:lnTo>
                    <a:pt x="0" y="0"/>
                  </a:lnTo>
                  <a:lnTo>
                    <a:pt x="0" y="11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 name="Line 171"/>
            <p:cNvSpPr>
              <a:spLocks noChangeShapeType="1"/>
            </p:cNvSpPr>
            <p:nvPr/>
          </p:nvSpPr>
          <p:spPr bwMode="auto">
            <a:xfrm flipV="1">
              <a:off x="2988" y="1081"/>
              <a:ext cx="1" cy="11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Freeform 172"/>
            <p:cNvSpPr>
              <a:spLocks/>
            </p:cNvSpPr>
            <p:nvPr/>
          </p:nvSpPr>
          <p:spPr bwMode="auto">
            <a:xfrm>
              <a:off x="2922" y="1052"/>
              <a:ext cx="130" cy="125"/>
            </a:xfrm>
            <a:custGeom>
              <a:avLst/>
              <a:gdLst>
                <a:gd name="T0" fmla="*/ 75 w 129"/>
                <a:gd name="T1" fmla="*/ 114 h 129"/>
                <a:gd name="T2" fmla="*/ 121 w 129"/>
                <a:gd name="T3" fmla="*/ 98 h 129"/>
                <a:gd name="T4" fmla="*/ 89 w 129"/>
                <a:gd name="T5" fmla="*/ 104 h 129"/>
                <a:gd name="T6" fmla="*/ 42 w 129"/>
                <a:gd name="T7" fmla="*/ 111 h 129"/>
                <a:gd name="T8" fmla="*/ 20 w 129"/>
                <a:gd name="T9" fmla="*/ 105 h 129"/>
                <a:gd name="T10" fmla="*/ 2 w 129"/>
                <a:gd name="T11" fmla="*/ 91 h 129"/>
                <a:gd name="T12" fmla="*/ 14 w 129"/>
                <a:gd name="T13" fmla="*/ 92 h 129"/>
                <a:gd name="T14" fmla="*/ 48 w 129"/>
                <a:gd name="T15" fmla="*/ 104 h 129"/>
                <a:gd name="T16" fmla="*/ 69 w 129"/>
                <a:gd name="T17" fmla="*/ 105 h 129"/>
                <a:gd name="T18" fmla="*/ 111 w 129"/>
                <a:gd name="T19" fmla="*/ 95 h 129"/>
                <a:gd name="T20" fmla="*/ 121 w 129"/>
                <a:gd name="T21" fmla="*/ 86 h 129"/>
                <a:gd name="T22" fmla="*/ 65 w 129"/>
                <a:gd name="T23" fmla="*/ 92 h 129"/>
                <a:gd name="T24" fmla="*/ 24 w 129"/>
                <a:gd name="T25" fmla="*/ 92 h 129"/>
                <a:gd name="T26" fmla="*/ 0 w 129"/>
                <a:gd name="T27" fmla="*/ 79 h 129"/>
                <a:gd name="T28" fmla="*/ 65 w 129"/>
                <a:gd name="T29" fmla="*/ 88 h 129"/>
                <a:gd name="T30" fmla="*/ 115 w 129"/>
                <a:gd name="T31" fmla="*/ 86 h 129"/>
                <a:gd name="T32" fmla="*/ 123 w 129"/>
                <a:gd name="T33" fmla="*/ 82 h 129"/>
                <a:gd name="T34" fmla="*/ 99 w 129"/>
                <a:gd name="T35" fmla="*/ 82 h 129"/>
                <a:gd name="T36" fmla="*/ 46 w 129"/>
                <a:gd name="T37" fmla="*/ 86 h 129"/>
                <a:gd name="T38" fmla="*/ 34 w 129"/>
                <a:gd name="T39" fmla="*/ 77 h 129"/>
                <a:gd name="T40" fmla="*/ 36 w 129"/>
                <a:gd name="T41" fmla="*/ 64 h 129"/>
                <a:gd name="T42" fmla="*/ 67 w 129"/>
                <a:gd name="T43" fmla="*/ 73 h 129"/>
                <a:gd name="T44" fmla="*/ 101 w 129"/>
                <a:gd name="T45" fmla="*/ 64 h 129"/>
                <a:gd name="T46" fmla="*/ 119 w 129"/>
                <a:gd name="T47" fmla="*/ 54 h 129"/>
                <a:gd name="T48" fmla="*/ 77 w 129"/>
                <a:gd name="T49" fmla="*/ 71 h 129"/>
                <a:gd name="T50" fmla="*/ 46 w 129"/>
                <a:gd name="T51" fmla="*/ 74 h 129"/>
                <a:gd name="T52" fmla="*/ 36 w 129"/>
                <a:gd name="T53" fmla="*/ 70 h 129"/>
                <a:gd name="T54" fmla="*/ 26 w 129"/>
                <a:gd name="T55" fmla="*/ 58 h 129"/>
                <a:gd name="T56" fmla="*/ 56 w 129"/>
                <a:gd name="T57" fmla="*/ 62 h 129"/>
                <a:gd name="T58" fmla="*/ 79 w 129"/>
                <a:gd name="T59" fmla="*/ 57 h 129"/>
                <a:gd name="T60" fmla="*/ 83 w 129"/>
                <a:gd name="T61" fmla="*/ 48 h 129"/>
                <a:gd name="T62" fmla="*/ 56 w 129"/>
                <a:gd name="T63" fmla="*/ 48 h 129"/>
                <a:gd name="T64" fmla="*/ 34 w 129"/>
                <a:gd name="T65" fmla="*/ 36 h 129"/>
                <a:gd name="T66" fmla="*/ 30 w 129"/>
                <a:gd name="T67" fmla="*/ 34 h 129"/>
                <a:gd name="T68" fmla="*/ 58 w 129"/>
                <a:gd name="T69" fmla="*/ 46 h 129"/>
                <a:gd name="T70" fmla="*/ 79 w 129"/>
                <a:gd name="T71" fmla="*/ 33 h 129"/>
                <a:gd name="T72" fmla="*/ 79 w 129"/>
                <a:gd name="T73" fmla="*/ 27 h 129"/>
                <a:gd name="T74" fmla="*/ 62 w 129"/>
                <a:gd name="T75" fmla="*/ 36 h 129"/>
                <a:gd name="T76" fmla="*/ 48 w 129"/>
                <a:gd name="T77" fmla="*/ 6 h 129"/>
                <a:gd name="T78" fmla="*/ 46 w 129"/>
                <a:gd name="T79" fmla="*/ 22 h 129"/>
                <a:gd name="T80" fmla="*/ 54 w 129"/>
                <a:gd name="T81" fmla="*/ 36 h 129"/>
                <a:gd name="T82" fmla="*/ 69 w 129"/>
                <a:gd name="T83" fmla="*/ 0 h 129"/>
                <a:gd name="T84" fmla="*/ 73 w 129"/>
                <a:gd name="T85" fmla="*/ 3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 h="129">
                  <a:moveTo>
                    <a:pt x="65" y="129"/>
                  </a:moveTo>
                  <a:lnTo>
                    <a:pt x="75" y="114"/>
                  </a:lnTo>
                  <a:lnTo>
                    <a:pt x="75" y="114"/>
                  </a:lnTo>
                  <a:lnTo>
                    <a:pt x="101" y="108"/>
                  </a:lnTo>
                  <a:lnTo>
                    <a:pt x="113" y="104"/>
                  </a:lnTo>
                  <a:lnTo>
                    <a:pt x="121" y="98"/>
                  </a:lnTo>
                  <a:lnTo>
                    <a:pt x="121" y="98"/>
                  </a:lnTo>
                  <a:lnTo>
                    <a:pt x="105" y="101"/>
                  </a:lnTo>
                  <a:lnTo>
                    <a:pt x="89" y="104"/>
                  </a:lnTo>
                  <a:lnTo>
                    <a:pt x="73" y="108"/>
                  </a:lnTo>
                  <a:lnTo>
                    <a:pt x="58" y="110"/>
                  </a:lnTo>
                  <a:lnTo>
                    <a:pt x="42" y="111"/>
                  </a:lnTo>
                  <a:lnTo>
                    <a:pt x="34" y="110"/>
                  </a:lnTo>
                  <a:lnTo>
                    <a:pt x="26" y="108"/>
                  </a:lnTo>
                  <a:lnTo>
                    <a:pt x="20" y="105"/>
                  </a:lnTo>
                  <a:lnTo>
                    <a:pt x="14" y="103"/>
                  </a:lnTo>
                  <a:lnTo>
                    <a:pt x="8" y="98"/>
                  </a:lnTo>
                  <a:lnTo>
                    <a:pt x="2" y="91"/>
                  </a:lnTo>
                  <a:lnTo>
                    <a:pt x="2" y="91"/>
                  </a:lnTo>
                  <a:lnTo>
                    <a:pt x="8" y="91"/>
                  </a:lnTo>
                  <a:lnTo>
                    <a:pt x="14" y="92"/>
                  </a:lnTo>
                  <a:lnTo>
                    <a:pt x="26" y="97"/>
                  </a:lnTo>
                  <a:lnTo>
                    <a:pt x="36" y="101"/>
                  </a:lnTo>
                  <a:lnTo>
                    <a:pt x="48" y="104"/>
                  </a:lnTo>
                  <a:lnTo>
                    <a:pt x="48" y="104"/>
                  </a:lnTo>
                  <a:lnTo>
                    <a:pt x="58" y="105"/>
                  </a:lnTo>
                  <a:lnTo>
                    <a:pt x="69" y="105"/>
                  </a:lnTo>
                  <a:lnTo>
                    <a:pt x="79" y="104"/>
                  </a:lnTo>
                  <a:lnTo>
                    <a:pt x="89" y="103"/>
                  </a:lnTo>
                  <a:lnTo>
                    <a:pt x="111" y="95"/>
                  </a:lnTo>
                  <a:lnTo>
                    <a:pt x="129" y="88"/>
                  </a:lnTo>
                  <a:lnTo>
                    <a:pt x="129" y="88"/>
                  </a:lnTo>
                  <a:lnTo>
                    <a:pt x="121" y="86"/>
                  </a:lnTo>
                  <a:lnTo>
                    <a:pt x="113" y="86"/>
                  </a:lnTo>
                  <a:lnTo>
                    <a:pt x="97" y="88"/>
                  </a:lnTo>
                  <a:lnTo>
                    <a:pt x="65" y="92"/>
                  </a:lnTo>
                  <a:lnTo>
                    <a:pt x="50" y="94"/>
                  </a:lnTo>
                  <a:lnTo>
                    <a:pt x="32" y="94"/>
                  </a:lnTo>
                  <a:lnTo>
                    <a:pt x="24" y="92"/>
                  </a:lnTo>
                  <a:lnTo>
                    <a:pt x="16" y="89"/>
                  </a:lnTo>
                  <a:lnTo>
                    <a:pt x="8" y="85"/>
                  </a:lnTo>
                  <a:lnTo>
                    <a:pt x="0" y="79"/>
                  </a:lnTo>
                  <a:lnTo>
                    <a:pt x="0" y="79"/>
                  </a:lnTo>
                  <a:lnTo>
                    <a:pt x="28" y="83"/>
                  </a:lnTo>
                  <a:lnTo>
                    <a:pt x="65" y="88"/>
                  </a:lnTo>
                  <a:lnTo>
                    <a:pt x="85" y="89"/>
                  </a:lnTo>
                  <a:lnTo>
                    <a:pt x="101" y="89"/>
                  </a:lnTo>
                  <a:lnTo>
                    <a:pt x="115" y="86"/>
                  </a:lnTo>
                  <a:lnTo>
                    <a:pt x="119" y="85"/>
                  </a:lnTo>
                  <a:lnTo>
                    <a:pt x="123" y="82"/>
                  </a:lnTo>
                  <a:lnTo>
                    <a:pt x="123" y="82"/>
                  </a:lnTo>
                  <a:lnTo>
                    <a:pt x="119" y="80"/>
                  </a:lnTo>
                  <a:lnTo>
                    <a:pt x="113" y="80"/>
                  </a:lnTo>
                  <a:lnTo>
                    <a:pt x="99" y="82"/>
                  </a:lnTo>
                  <a:lnTo>
                    <a:pt x="67" y="86"/>
                  </a:lnTo>
                  <a:lnTo>
                    <a:pt x="54" y="86"/>
                  </a:lnTo>
                  <a:lnTo>
                    <a:pt x="46" y="86"/>
                  </a:lnTo>
                  <a:lnTo>
                    <a:pt x="42" y="85"/>
                  </a:lnTo>
                  <a:lnTo>
                    <a:pt x="38" y="82"/>
                  </a:lnTo>
                  <a:lnTo>
                    <a:pt x="34" y="77"/>
                  </a:lnTo>
                  <a:lnTo>
                    <a:pt x="34" y="71"/>
                  </a:lnTo>
                  <a:lnTo>
                    <a:pt x="36" y="64"/>
                  </a:lnTo>
                  <a:lnTo>
                    <a:pt x="36" y="64"/>
                  </a:lnTo>
                  <a:lnTo>
                    <a:pt x="46" y="68"/>
                  </a:lnTo>
                  <a:lnTo>
                    <a:pt x="56" y="71"/>
                  </a:lnTo>
                  <a:lnTo>
                    <a:pt x="67" y="73"/>
                  </a:lnTo>
                  <a:lnTo>
                    <a:pt x="79" y="71"/>
                  </a:lnTo>
                  <a:lnTo>
                    <a:pt x="91" y="68"/>
                  </a:lnTo>
                  <a:lnTo>
                    <a:pt x="101" y="64"/>
                  </a:lnTo>
                  <a:lnTo>
                    <a:pt x="111" y="59"/>
                  </a:lnTo>
                  <a:lnTo>
                    <a:pt x="119" y="54"/>
                  </a:lnTo>
                  <a:lnTo>
                    <a:pt x="119" y="54"/>
                  </a:lnTo>
                  <a:lnTo>
                    <a:pt x="109" y="57"/>
                  </a:lnTo>
                  <a:lnTo>
                    <a:pt x="99" y="61"/>
                  </a:lnTo>
                  <a:lnTo>
                    <a:pt x="77" y="71"/>
                  </a:lnTo>
                  <a:lnTo>
                    <a:pt x="67" y="74"/>
                  </a:lnTo>
                  <a:lnTo>
                    <a:pt x="58" y="76"/>
                  </a:lnTo>
                  <a:lnTo>
                    <a:pt x="46" y="74"/>
                  </a:lnTo>
                  <a:lnTo>
                    <a:pt x="42" y="73"/>
                  </a:lnTo>
                  <a:lnTo>
                    <a:pt x="36" y="70"/>
                  </a:lnTo>
                  <a:lnTo>
                    <a:pt x="36" y="70"/>
                  </a:lnTo>
                  <a:lnTo>
                    <a:pt x="28" y="62"/>
                  </a:lnTo>
                  <a:lnTo>
                    <a:pt x="26" y="59"/>
                  </a:lnTo>
                  <a:lnTo>
                    <a:pt x="26" y="58"/>
                  </a:lnTo>
                  <a:lnTo>
                    <a:pt x="30" y="58"/>
                  </a:lnTo>
                  <a:lnTo>
                    <a:pt x="36" y="58"/>
                  </a:lnTo>
                  <a:lnTo>
                    <a:pt x="56" y="62"/>
                  </a:lnTo>
                  <a:lnTo>
                    <a:pt x="71" y="65"/>
                  </a:lnTo>
                  <a:lnTo>
                    <a:pt x="71" y="65"/>
                  </a:lnTo>
                  <a:lnTo>
                    <a:pt x="79" y="57"/>
                  </a:lnTo>
                  <a:lnTo>
                    <a:pt x="81" y="52"/>
                  </a:lnTo>
                  <a:lnTo>
                    <a:pt x="83" y="48"/>
                  </a:lnTo>
                  <a:lnTo>
                    <a:pt x="83" y="48"/>
                  </a:lnTo>
                  <a:lnTo>
                    <a:pt x="73" y="49"/>
                  </a:lnTo>
                  <a:lnTo>
                    <a:pt x="65" y="49"/>
                  </a:lnTo>
                  <a:lnTo>
                    <a:pt x="56" y="48"/>
                  </a:lnTo>
                  <a:lnTo>
                    <a:pt x="48" y="45"/>
                  </a:lnTo>
                  <a:lnTo>
                    <a:pt x="42" y="40"/>
                  </a:lnTo>
                  <a:lnTo>
                    <a:pt x="34" y="36"/>
                  </a:lnTo>
                  <a:lnTo>
                    <a:pt x="22" y="24"/>
                  </a:lnTo>
                  <a:lnTo>
                    <a:pt x="22" y="24"/>
                  </a:lnTo>
                  <a:lnTo>
                    <a:pt x="30" y="34"/>
                  </a:lnTo>
                  <a:lnTo>
                    <a:pt x="40" y="40"/>
                  </a:lnTo>
                  <a:lnTo>
                    <a:pt x="48" y="45"/>
                  </a:lnTo>
                  <a:lnTo>
                    <a:pt x="58" y="46"/>
                  </a:lnTo>
                  <a:lnTo>
                    <a:pt x="65" y="45"/>
                  </a:lnTo>
                  <a:lnTo>
                    <a:pt x="73" y="40"/>
                  </a:lnTo>
                  <a:lnTo>
                    <a:pt x="79" y="33"/>
                  </a:lnTo>
                  <a:lnTo>
                    <a:pt x="83" y="22"/>
                  </a:lnTo>
                  <a:lnTo>
                    <a:pt x="83" y="22"/>
                  </a:lnTo>
                  <a:lnTo>
                    <a:pt x="79" y="27"/>
                  </a:lnTo>
                  <a:lnTo>
                    <a:pt x="73" y="30"/>
                  </a:lnTo>
                  <a:lnTo>
                    <a:pt x="62" y="36"/>
                  </a:lnTo>
                  <a:lnTo>
                    <a:pt x="62" y="36"/>
                  </a:lnTo>
                  <a:lnTo>
                    <a:pt x="56" y="30"/>
                  </a:lnTo>
                  <a:lnTo>
                    <a:pt x="52" y="22"/>
                  </a:lnTo>
                  <a:lnTo>
                    <a:pt x="48" y="6"/>
                  </a:lnTo>
                  <a:lnTo>
                    <a:pt x="48" y="6"/>
                  </a:lnTo>
                  <a:lnTo>
                    <a:pt x="46" y="15"/>
                  </a:lnTo>
                  <a:lnTo>
                    <a:pt x="46" y="22"/>
                  </a:lnTo>
                  <a:lnTo>
                    <a:pt x="48" y="30"/>
                  </a:lnTo>
                  <a:lnTo>
                    <a:pt x="54" y="36"/>
                  </a:lnTo>
                  <a:lnTo>
                    <a:pt x="54" y="36"/>
                  </a:lnTo>
                  <a:lnTo>
                    <a:pt x="60" y="28"/>
                  </a:lnTo>
                  <a:lnTo>
                    <a:pt x="63" y="18"/>
                  </a:lnTo>
                  <a:lnTo>
                    <a:pt x="69" y="0"/>
                  </a:lnTo>
                  <a:lnTo>
                    <a:pt x="69" y="0"/>
                  </a:lnTo>
                  <a:lnTo>
                    <a:pt x="73" y="18"/>
                  </a:lnTo>
                  <a:lnTo>
                    <a:pt x="73" y="34"/>
                  </a:lnTo>
                  <a:lnTo>
                    <a:pt x="65" y="129"/>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 name="Freeform 173"/>
            <p:cNvSpPr>
              <a:spLocks/>
            </p:cNvSpPr>
            <p:nvPr/>
          </p:nvSpPr>
          <p:spPr bwMode="auto">
            <a:xfrm>
              <a:off x="2922" y="1052"/>
              <a:ext cx="130" cy="125"/>
            </a:xfrm>
            <a:custGeom>
              <a:avLst/>
              <a:gdLst>
                <a:gd name="T0" fmla="*/ 75 w 129"/>
                <a:gd name="T1" fmla="*/ 114 h 129"/>
                <a:gd name="T2" fmla="*/ 121 w 129"/>
                <a:gd name="T3" fmla="*/ 98 h 129"/>
                <a:gd name="T4" fmla="*/ 89 w 129"/>
                <a:gd name="T5" fmla="*/ 104 h 129"/>
                <a:gd name="T6" fmla="*/ 42 w 129"/>
                <a:gd name="T7" fmla="*/ 111 h 129"/>
                <a:gd name="T8" fmla="*/ 20 w 129"/>
                <a:gd name="T9" fmla="*/ 105 h 129"/>
                <a:gd name="T10" fmla="*/ 2 w 129"/>
                <a:gd name="T11" fmla="*/ 91 h 129"/>
                <a:gd name="T12" fmla="*/ 14 w 129"/>
                <a:gd name="T13" fmla="*/ 92 h 129"/>
                <a:gd name="T14" fmla="*/ 48 w 129"/>
                <a:gd name="T15" fmla="*/ 104 h 129"/>
                <a:gd name="T16" fmla="*/ 69 w 129"/>
                <a:gd name="T17" fmla="*/ 105 h 129"/>
                <a:gd name="T18" fmla="*/ 111 w 129"/>
                <a:gd name="T19" fmla="*/ 95 h 129"/>
                <a:gd name="T20" fmla="*/ 121 w 129"/>
                <a:gd name="T21" fmla="*/ 86 h 129"/>
                <a:gd name="T22" fmla="*/ 65 w 129"/>
                <a:gd name="T23" fmla="*/ 92 h 129"/>
                <a:gd name="T24" fmla="*/ 24 w 129"/>
                <a:gd name="T25" fmla="*/ 92 h 129"/>
                <a:gd name="T26" fmla="*/ 0 w 129"/>
                <a:gd name="T27" fmla="*/ 79 h 129"/>
                <a:gd name="T28" fmla="*/ 65 w 129"/>
                <a:gd name="T29" fmla="*/ 88 h 129"/>
                <a:gd name="T30" fmla="*/ 115 w 129"/>
                <a:gd name="T31" fmla="*/ 86 h 129"/>
                <a:gd name="T32" fmla="*/ 123 w 129"/>
                <a:gd name="T33" fmla="*/ 82 h 129"/>
                <a:gd name="T34" fmla="*/ 99 w 129"/>
                <a:gd name="T35" fmla="*/ 82 h 129"/>
                <a:gd name="T36" fmla="*/ 46 w 129"/>
                <a:gd name="T37" fmla="*/ 86 h 129"/>
                <a:gd name="T38" fmla="*/ 34 w 129"/>
                <a:gd name="T39" fmla="*/ 77 h 129"/>
                <a:gd name="T40" fmla="*/ 36 w 129"/>
                <a:gd name="T41" fmla="*/ 64 h 129"/>
                <a:gd name="T42" fmla="*/ 67 w 129"/>
                <a:gd name="T43" fmla="*/ 73 h 129"/>
                <a:gd name="T44" fmla="*/ 101 w 129"/>
                <a:gd name="T45" fmla="*/ 64 h 129"/>
                <a:gd name="T46" fmla="*/ 119 w 129"/>
                <a:gd name="T47" fmla="*/ 54 h 129"/>
                <a:gd name="T48" fmla="*/ 77 w 129"/>
                <a:gd name="T49" fmla="*/ 71 h 129"/>
                <a:gd name="T50" fmla="*/ 46 w 129"/>
                <a:gd name="T51" fmla="*/ 74 h 129"/>
                <a:gd name="T52" fmla="*/ 36 w 129"/>
                <a:gd name="T53" fmla="*/ 70 h 129"/>
                <a:gd name="T54" fmla="*/ 26 w 129"/>
                <a:gd name="T55" fmla="*/ 58 h 129"/>
                <a:gd name="T56" fmla="*/ 56 w 129"/>
                <a:gd name="T57" fmla="*/ 62 h 129"/>
                <a:gd name="T58" fmla="*/ 79 w 129"/>
                <a:gd name="T59" fmla="*/ 57 h 129"/>
                <a:gd name="T60" fmla="*/ 83 w 129"/>
                <a:gd name="T61" fmla="*/ 48 h 129"/>
                <a:gd name="T62" fmla="*/ 56 w 129"/>
                <a:gd name="T63" fmla="*/ 48 h 129"/>
                <a:gd name="T64" fmla="*/ 34 w 129"/>
                <a:gd name="T65" fmla="*/ 36 h 129"/>
                <a:gd name="T66" fmla="*/ 30 w 129"/>
                <a:gd name="T67" fmla="*/ 34 h 129"/>
                <a:gd name="T68" fmla="*/ 58 w 129"/>
                <a:gd name="T69" fmla="*/ 46 h 129"/>
                <a:gd name="T70" fmla="*/ 79 w 129"/>
                <a:gd name="T71" fmla="*/ 33 h 129"/>
                <a:gd name="T72" fmla="*/ 79 w 129"/>
                <a:gd name="T73" fmla="*/ 27 h 129"/>
                <a:gd name="T74" fmla="*/ 62 w 129"/>
                <a:gd name="T75" fmla="*/ 36 h 129"/>
                <a:gd name="T76" fmla="*/ 48 w 129"/>
                <a:gd name="T77" fmla="*/ 6 h 129"/>
                <a:gd name="T78" fmla="*/ 46 w 129"/>
                <a:gd name="T79" fmla="*/ 22 h 129"/>
                <a:gd name="T80" fmla="*/ 54 w 129"/>
                <a:gd name="T81" fmla="*/ 36 h 129"/>
                <a:gd name="T82" fmla="*/ 69 w 129"/>
                <a:gd name="T83" fmla="*/ 0 h 129"/>
                <a:gd name="T84" fmla="*/ 73 w 129"/>
                <a:gd name="T85" fmla="*/ 3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 h="129">
                  <a:moveTo>
                    <a:pt x="65" y="129"/>
                  </a:moveTo>
                  <a:lnTo>
                    <a:pt x="75" y="114"/>
                  </a:lnTo>
                  <a:lnTo>
                    <a:pt x="75" y="114"/>
                  </a:lnTo>
                  <a:lnTo>
                    <a:pt x="101" y="108"/>
                  </a:lnTo>
                  <a:lnTo>
                    <a:pt x="113" y="104"/>
                  </a:lnTo>
                  <a:lnTo>
                    <a:pt x="121" y="98"/>
                  </a:lnTo>
                  <a:lnTo>
                    <a:pt x="121" y="98"/>
                  </a:lnTo>
                  <a:lnTo>
                    <a:pt x="105" y="101"/>
                  </a:lnTo>
                  <a:lnTo>
                    <a:pt x="89" y="104"/>
                  </a:lnTo>
                  <a:lnTo>
                    <a:pt x="73" y="108"/>
                  </a:lnTo>
                  <a:lnTo>
                    <a:pt x="58" y="110"/>
                  </a:lnTo>
                  <a:lnTo>
                    <a:pt x="42" y="111"/>
                  </a:lnTo>
                  <a:lnTo>
                    <a:pt x="34" y="110"/>
                  </a:lnTo>
                  <a:lnTo>
                    <a:pt x="26" y="108"/>
                  </a:lnTo>
                  <a:lnTo>
                    <a:pt x="20" y="105"/>
                  </a:lnTo>
                  <a:lnTo>
                    <a:pt x="14" y="103"/>
                  </a:lnTo>
                  <a:lnTo>
                    <a:pt x="8" y="98"/>
                  </a:lnTo>
                  <a:lnTo>
                    <a:pt x="2" y="91"/>
                  </a:lnTo>
                  <a:lnTo>
                    <a:pt x="2" y="91"/>
                  </a:lnTo>
                  <a:lnTo>
                    <a:pt x="8" y="91"/>
                  </a:lnTo>
                  <a:lnTo>
                    <a:pt x="14" y="92"/>
                  </a:lnTo>
                  <a:lnTo>
                    <a:pt x="26" y="97"/>
                  </a:lnTo>
                  <a:lnTo>
                    <a:pt x="36" y="101"/>
                  </a:lnTo>
                  <a:lnTo>
                    <a:pt x="48" y="104"/>
                  </a:lnTo>
                  <a:lnTo>
                    <a:pt x="48" y="104"/>
                  </a:lnTo>
                  <a:lnTo>
                    <a:pt x="58" y="105"/>
                  </a:lnTo>
                  <a:lnTo>
                    <a:pt x="69" y="105"/>
                  </a:lnTo>
                  <a:lnTo>
                    <a:pt x="79" y="104"/>
                  </a:lnTo>
                  <a:lnTo>
                    <a:pt x="89" y="103"/>
                  </a:lnTo>
                  <a:lnTo>
                    <a:pt x="111" y="95"/>
                  </a:lnTo>
                  <a:lnTo>
                    <a:pt x="129" y="88"/>
                  </a:lnTo>
                  <a:lnTo>
                    <a:pt x="129" y="88"/>
                  </a:lnTo>
                  <a:lnTo>
                    <a:pt x="121" y="86"/>
                  </a:lnTo>
                  <a:lnTo>
                    <a:pt x="113" y="86"/>
                  </a:lnTo>
                  <a:lnTo>
                    <a:pt x="97" y="88"/>
                  </a:lnTo>
                  <a:lnTo>
                    <a:pt x="65" y="92"/>
                  </a:lnTo>
                  <a:lnTo>
                    <a:pt x="50" y="94"/>
                  </a:lnTo>
                  <a:lnTo>
                    <a:pt x="32" y="94"/>
                  </a:lnTo>
                  <a:lnTo>
                    <a:pt x="24" y="92"/>
                  </a:lnTo>
                  <a:lnTo>
                    <a:pt x="16" y="89"/>
                  </a:lnTo>
                  <a:lnTo>
                    <a:pt x="8" y="85"/>
                  </a:lnTo>
                  <a:lnTo>
                    <a:pt x="0" y="79"/>
                  </a:lnTo>
                  <a:lnTo>
                    <a:pt x="0" y="79"/>
                  </a:lnTo>
                  <a:lnTo>
                    <a:pt x="28" y="83"/>
                  </a:lnTo>
                  <a:lnTo>
                    <a:pt x="65" y="88"/>
                  </a:lnTo>
                  <a:lnTo>
                    <a:pt x="85" y="89"/>
                  </a:lnTo>
                  <a:lnTo>
                    <a:pt x="101" y="89"/>
                  </a:lnTo>
                  <a:lnTo>
                    <a:pt x="115" y="86"/>
                  </a:lnTo>
                  <a:lnTo>
                    <a:pt x="119" y="85"/>
                  </a:lnTo>
                  <a:lnTo>
                    <a:pt x="123" y="82"/>
                  </a:lnTo>
                  <a:lnTo>
                    <a:pt x="123" y="82"/>
                  </a:lnTo>
                  <a:lnTo>
                    <a:pt x="119" y="80"/>
                  </a:lnTo>
                  <a:lnTo>
                    <a:pt x="113" y="80"/>
                  </a:lnTo>
                  <a:lnTo>
                    <a:pt x="99" y="82"/>
                  </a:lnTo>
                  <a:lnTo>
                    <a:pt x="67" y="86"/>
                  </a:lnTo>
                  <a:lnTo>
                    <a:pt x="54" y="86"/>
                  </a:lnTo>
                  <a:lnTo>
                    <a:pt x="46" y="86"/>
                  </a:lnTo>
                  <a:lnTo>
                    <a:pt x="42" y="85"/>
                  </a:lnTo>
                  <a:lnTo>
                    <a:pt x="38" y="82"/>
                  </a:lnTo>
                  <a:lnTo>
                    <a:pt x="34" y="77"/>
                  </a:lnTo>
                  <a:lnTo>
                    <a:pt x="34" y="71"/>
                  </a:lnTo>
                  <a:lnTo>
                    <a:pt x="36" y="64"/>
                  </a:lnTo>
                  <a:lnTo>
                    <a:pt x="36" y="64"/>
                  </a:lnTo>
                  <a:lnTo>
                    <a:pt x="46" y="68"/>
                  </a:lnTo>
                  <a:lnTo>
                    <a:pt x="56" y="71"/>
                  </a:lnTo>
                  <a:lnTo>
                    <a:pt x="67" y="73"/>
                  </a:lnTo>
                  <a:lnTo>
                    <a:pt x="79" y="71"/>
                  </a:lnTo>
                  <a:lnTo>
                    <a:pt x="91" y="68"/>
                  </a:lnTo>
                  <a:lnTo>
                    <a:pt x="101" y="64"/>
                  </a:lnTo>
                  <a:lnTo>
                    <a:pt x="111" y="59"/>
                  </a:lnTo>
                  <a:lnTo>
                    <a:pt x="119" y="54"/>
                  </a:lnTo>
                  <a:lnTo>
                    <a:pt x="119" y="54"/>
                  </a:lnTo>
                  <a:lnTo>
                    <a:pt x="109" y="57"/>
                  </a:lnTo>
                  <a:lnTo>
                    <a:pt x="99" y="61"/>
                  </a:lnTo>
                  <a:lnTo>
                    <a:pt x="77" y="71"/>
                  </a:lnTo>
                  <a:lnTo>
                    <a:pt x="67" y="74"/>
                  </a:lnTo>
                  <a:lnTo>
                    <a:pt x="58" y="76"/>
                  </a:lnTo>
                  <a:lnTo>
                    <a:pt x="46" y="74"/>
                  </a:lnTo>
                  <a:lnTo>
                    <a:pt x="42" y="73"/>
                  </a:lnTo>
                  <a:lnTo>
                    <a:pt x="36" y="70"/>
                  </a:lnTo>
                  <a:lnTo>
                    <a:pt x="36" y="70"/>
                  </a:lnTo>
                  <a:lnTo>
                    <a:pt x="28" y="62"/>
                  </a:lnTo>
                  <a:lnTo>
                    <a:pt x="26" y="59"/>
                  </a:lnTo>
                  <a:lnTo>
                    <a:pt x="26" y="58"/>
                  </a:lnTo>
                  <a:lnTo>
                    <a:pt x="30" y="58"/>
                  </a:lnTo>
                  <a:lnTo>
                    <a:pt x="36" y="58"/>
                  </a:lnTo>
                  <a:lnTo>
                    <a:pt x="56" y="62"/>
                  </a:lnTo>
                  <a:lnTo>
                    <a:pt x="71" y="65"/>
                  </a:lnTo>
                  <a:lnTo>
                    <a:pt x="71" y="65"/>
                  </a:lnTo>
                  <a:lnTo>
                    <a:pt x="79" y="57"/>
                  </a:lnTo>
                  <a:lnTo>
                    <a:pt x="81" y="52"/>
                  </a:lnTo>
                  <a:lnTo>
                    <a:pt x="83" y="48"/>
                  </a:lnTo>
                  <a:lnTo>
                    <a:pt x="83" y="48"/>
                  </a:lnTo>
                  <a:lnTo>
                    <a:pt x="73" y="49"/>
                  </a:lnTo>
                  <a:lnTo>
                    <a:pt x="65" y="49"/>
                  </a:lnTo>
                  <a:lnTo>
                    <a:pt x="56" y="48"/>
                  </a:lnTo>
                  <a:lnTo>
                    <a:pt x="48" y="45"/>
                  </a:lnTo>
                  <a:lnTo>
                    <a:pt x="42" y="40"/>
                  </a:lnTo>
                  <a:lnTo>
                    <a:pt x="34" y="36"/>
                  </a:lnTo>
                  <a:lnTo>
                    <a:pt x="22" y="24"/>
                  </a:lnTo>
                  <a:lnTo>
                    <a:pt x="22" y="24"/>
                  </a:lnTo>
                  <a:lnTo>
                    <a:pt x="30" y="34"/>
                  </a:lnTo>
                  <a:lnTo>
                    <a:pt x="40" y="40"/>
                  </a:lnTo>
                  <a:lnTo>
                    <a:pt x="48" y="45"/>
                  </a:lnTo>
                  <a:lnTo>
                    <a:pt x="58" y="46"/>
                  </a:lnTo>
                  <a:lnTo>
                    <a:pt x="65" y="45"/>
                  </a:lnTo>
                  <a:lnTo>
                    <a:pt x="73" y="40"/>
                  </a:lnTo>
                  <a:lnTo>
                    <a:pt x="79" y="33"/>
                  </a:lnTo>
                  <a:lnTo>
                    <a:pt x="83" y="22"/>
                  </a:lnTo>
                  <a:lnTo>
                    <a:pt x="83" y="22"/>
                  </a:lnTo>
                  <a:lnTo>
                    <a:pt x="79" y="27"/>
                  </a:lnTo>
                  <a:lnTo>
                    <a:pt x="73" y="30"/>
                  </a:lnTo>
                  <a:lnTo>
                    <a:pt x="62" y="36"/>
                  </a:lnTo>
                  <a:lnTo>
                    <a:pt x="62" y="36"/>
                  </a:lnTo>
                  <a:lnTo>
                    <a:pt x="56" y="30"/>
                  </a:lnTo>
                  <a:lnTo>
                    <a:pt x="52" y="22"/>
                  </a:lnTo>
                  <a:lnTo>
                    <a:pt x="48" y="6"/>
                  </a:lnTo>
                  <a:lnTo>
                    <a:pt x="48" y="6"/>
                  </a:lnTo>
                  <a:lnTo>
                    <a:pt x="46" y="15"/>
                  </a:lnTo>
                  <a:lnTo>
                    <a:pt x="46" y="22"/>
                  </a:lnTo>
                  <a:lnTo>
                    <a:pt x="48" y="30"/>
                  </a:lnTo>
                  <a:lnTo>
                    <a:pt x="54" y="36"/>
                  </a:lnTo>
                  <a:lnTo>
                    <a:pt x="54" y="36"/>
                  </a:lnTo>
                  <a:lnTo>
                    <a:pt x="60" y="28"/>
                  </a:lnTo>
                  <a:lnTo>
                    <a:pt x="63" y="18"/>
                  </a:lnTo>
                  <a:lnTo>
                    <a:pt x="69" y="0"/>
                  </a:lnTo>
                  <a:lnTo>
                    <a:pt x="69" y="0"/>
                  </a:lnTo>
                  <a:lnTo>
                    <a:pt x="73" y="18"/>
                  </a:lnTo>
                  <a:lnTo>
                    <a:pt x="73" y="34"/>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 name="Freeform 174"/>
            <p:cNvSpPr>
              <a:spLocks/>
            </p:cNvSpPr>
            <p:nvPr/>
          </p:nvSpPr>
          <p:spPr bwMode="auto">
            <a:xfrm>
              <a:off x="3059" y="1123"/>
              <a:ext cx="1" cy="72"/>
            </a:xfrm>
            <a:custGeom>
              <a:avLst/>
              <a:gdLst>
                <a:gd name="T0" fmla="*/ 74 h 74"/>
                <a:gd name="T1" fmla="*/ 0 h 74"/>
                <a:gd name="T2" fmla="*/ 74 h 74"/>
              </a:gdLst>
              <a:ahLst/>
              <a:cxnLst>
                <a:cxn ang="0">
                  <a:pos x="0" y="T0"/>
                </a:cxn>
                <a:cxn ang="0">
                  <a:pos x="0" y="T1"/>
                </a:cxn>
                <a:cxn ang="0">
                  <a:pos x="0" y="T2"/>
                </a:cxn>
              </a:cxnLst>
              <a:rect l="0" t="0" r="r" b="b"/>
              <a:pathLst>
                <a:path h="74">
                  <a:moveTo>
                    <a:pt x="0" y="74"/>
                  </a:moveTo>
                  <a:lnTo>
                    <a:pt x="0" y="0"/>
                  </a:lnTo>
                  <a:lnTo>
                    <a:pt x="0" y="7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5" name="Line 175"/>
            <p:cNvSpPr>
              <a:spLocks noChangeShapeType="1"/>
            </p:cNvSpPr>
            <p:nvPr/>
          </p:nvSpPr>
          <p:spPr bwMode="auto">
            <a:xfrm flipV="1">
              <a:off x="3059" y="1123"/>
              <a:ext cx="1" cy="72"/>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 name="Freeform 176"/>
            <p:cNvSpPr>
              <a:spLocks/>
            </p:cNvSpPr>
            <p:nvPr/>
          </p:nvSpPr>
          <p:spPr bwMode="auto">
            <a:xfrm>
              <a:off x="3018" y="1104"/>
              <a:ext cx="83" cy="81"/>
            </a:xfrm>
            <a:custGeom>
              <a:avLst/>
              <a:gdLst>
                <a:gd name="T0" fmla="*/ 47 w 83"/>
                <a:gd name="T1" fmla="*/ 72 h 83"/>
                <a:gd name="T2" fmla="*/ 63 w 83"/>
                <a:gd name="T3" fmla="*/ 69 h 83"/>
                <a:gd name="T4" fmla="*/ 77 w 83"/>
                <a:gd name="T5" fmla="*/ 62 h 83"/>
                <a:gd name="T6" fmla="*/ 57 w 83"/>
                <a:gd name="T7" fmla="*/ 66 h 83"/>
                <a:gd name="T8" fmla="*/ 26 w 83"/>
                <a:gd name="T9" fmla="*/ 71 h 83"/>
                <a:gd name="T10" fmla="*/ 8 w 83"/>
                <a:gd name="T11" fmla="*/ 65 h 83"/>
                <a:gd name="T12" fmla="*/ 2 w 83"/>
                <a:gd name="T13" fmla="*/ 57 h 83"/>
                <a:gd name="T14" fmla="*/ 16 w 83"/>
                <a:gd name="T15" fmla="*/ 60 h 83"/>
                <a:gd name="T16" fmla="*/ 30 w 83"/>
                <a:gd name="T17" fmla="*/ 66 h 83"/>
                <a:gd name="T18" fmla="*/ 43 w 83"/>
                <a:gd name="T19" fmla="*/ 66 h 83"/>
                <a:gd name="T20" fmla="*/ 69 w 83"/>
                <a:gd name="T21" fmla="*/ 60 h 83"/>
                <a:gd name="T22" fmla="*/ 83 w 83"/>
                <a:gd name="T23" fmla="*/ 56 h 83"/>
                <a:gd name="T24" fmla="*/ 61 w 83"/>
                <a:gd name="T25" fmla="*/ 56 h 83"/>
                <a:gd name="T26" fmla="*/ 32 w 83"/>
                <a:gd name="T27" fmla="*/ 60 h 83"/>
                <a:gd name="T28" fmla="*/ 10 w 83"/>
                <a:gd name="T29" fmla="*/ 56 h 83"/>
                <a:gd name="T30" fmla="*/ 0 w 83"/>
                <a:gd name="T31" fmla="*/ 50 h 83"/>
                <a:gd name="T32" fmla="*/ 41 w 83"/>
                <a:gd name="T33" fmla="*/ 56 h 83"/>
                <a:gd name="T34" fmla="*/ 65 w 83"/>
                <a:gd name="T35" fmla="*/ 56 h 83"/>
                <a:gd name="T36" fmla="*/ 77 w 83"/>
                <a:gd name="T37" fmla="*/ 51 h 83"/>
                <a:gd name="T38" fmla="*/ 71 w 83"/>
                <a:gd name="T39" fmla="*/ 51 h 83"/>
                <a:gd name="T40" fmla="*/ 43 w 83"/>
                <a:gd name="T41" fmla="*/ 54 h 83"/>
                <a:gd name="T42" fmla="*/ 26 w 83"/>
                <a:gd name="T43" fmla="*/ 53 h 83"/>
                <a:gd name="T44" fmla="*/ 22 w 83"/>
                <a:gd name="T45" fmla="*/ 49 h 83"/>
                <a:gd name="T46" fmla="*/ 22 w 83"/>
                <a:gd name="T47" fmla="*/ 41 h 83"/>
                <a:gd name="T48" fmla="*/ 28 w 83"/>
                <a:gd name="T49" fmla="*/ 44 h 83"/>
                <a:gd name="T50" fmla="*/ 43 w 83"/>
                <a:gd name="T51" fmla="*/ 46 h 83"/>
                <a:gd name="T52" fmla="*/ 57 w 83"/>
                <a:gd name="T53" fmla="*/ 44 h 83"/>
                <a:gd name="T54" fmla="*/ 69 w 83"/>
                <a:gd name="T55" fmla="*/ 38 h 83"/>
                <a:gd name="T56" fmla="*/ 75 w 83"/>
                <a:gd name="T57" fmla="*/ 34 h 83"/>
                <a:gd name="T58" fmla="*/ 49 w 83"/>
                <a:gd name="T59" fmla="*/ 46 h 83"/>
                <a:gd name="T60" fmla="*/ 36 w 83"/>
                <a:gd name="T61" fmla="*/ 49 h 83"/>
                <a:gd name="T62" fmla="*/ 24 w 83"/>
                <a:gd name="T63" fmla="*/ 44 h 83"/>
                <a:gd name="T64" fmla="*/ 18 w 83"/>
                <a:gd name="T65" fmla="*/ 40 h 83"/>
                <a:gd name="T66" fmla="*/ 18 w 83"/>
                <a:gd name="T67" fmla="*/ 37 h 83"/>
                <a:gd name="T68" fmla="*/ 45 w 83"/>
                <a:gd name="T69" fmla="*/ 41 h 83"/>
                <a:gd name="T70" fmla="*/ 49 w 83"/>
                <a:gd name="T71" fmla="*/ 37 h 83"/>
                <a:gd name="T72" fmla="*/ 53 w 83"/>
                <a:gd name="T73" fmla="*/ 29 h 83"/>
                <a:gd name="T74" fmla="*/ 41 w 83"/>
                <a:gd name="T75" fmla="*/ 31 h 83"/>
                <a:gd name="T76" fmla="*/ 30 w 83"/>
                <a:gd name="T77" fmla="*/ 28 h 83"/>
                <a:gd name="T78" fmla="*/ 14 w 83"/>
                <a:gd name="T79" fmla="*/ 16 h 83"/>
                <a:gd name="T80" fmla="*/ 20 w 83"/>
                <a:gd name="T81" fmla="*/ 22 h 83"/>
                <a:gd name="T82" fmla="*/ 32 w 83"/>
                <a:gd name="T83" fmla="*/ 28 h 83"/>
                <a:gd name="T84" fmla="*/ 41 w 83"/>
                <a:gd name="T85" fmla="*/ 29 h 83"/>
                <a:gd name="T86" fmla="*/ 51 w 83"/>
                <a:gd name="T87" fmla="*/ 22 h 83"/>
                <a:gd name="T88" fmla="*/ 53 w 83"/>
                <a:gd name="T89" fmla="*/ 14 h 83"/>
                <a:gd name="T90" fmla="*/ 40 w 83"/>
                <a:gd name="T91" fmla="*/ 23 h 83"/>
                <a:gd name="T92" fmla="*/ 36 w 83"/>
                <a:gd name="T93" fmla="*/ 19 h 83"/>
                <a:gd name="T94" fmla="*/ 30 w 83"/>
                <a:gd name="T95" fmla="*/ 4 h 83"/>
                <a:gd name="T96" fmla="*/ 28 w 83"/>
                <a:gd name="T97" fmla="*/ 8 h 83"/>
                <a:gd name="T98" fmla="*/ 30 w 83"/>
                <a:gd name="T99" fmla="*/ 19 h 83"/>
                <a:gd name="T100" fmla="*/ 34 w 83"/>
                <a:gd name="T101" fmla="*/ 23 h 83"/>
                <a:gd name="T102" fmla="*/ 43 w 83"/>
                <a:gd name="T103" fmla="*/ 0 h 83"/>
                <a:gd name="T104" fmla="*/ 47 w 83"/>
                <a:gd name="T105" fmla="*/ 11 h 83"/>
                <a:gd name="T106" fmla="*/ 41 w 83"/>
                <a:gd name="T10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83">
                  <a:moveTo>
                    <a:pt x="41" y="83"/>
                  </a:moveTo>
                  <a:lnTo>
                    <a:pt x="47" y="72"/>
                  </a:lnTo>
                  <a:lnTo>
                    <a:pt x="47" y="72"/>
                  </a:lnTo>
                  <a:lnTo>
                    <a:pt x="63" y="69"/>
                  </a:lnTo>
                  <a:lnTo>
                    <a:pt x="71" y="66"/>
                  </a:lnTo>
                  <a:lnTo>
                    <a:pt x="77" y="62"/>
                  </a:lnTo>
                  <a:lnTo>
                    <a:pt x="77" y="62"/>
                  </a:lnTo>
                  <a:lnTo>
                    <a:pt x="57" y="66"/>
                  </a:lnTo>
                  <a:lnTo>
                    <a:pt x="36" y="71"/>
                  </a:lnTo>
                  <a:lnTo>
                    <a:pt x="26" y="71"/>
                  </a:lnTo>
                  <a:lnTo>
                    <a:pt x="18" y="69"/>
                  </a:lnTo>
                  <a:lnTo>
                    <a:pt x="8" y="65"/>
                  </a:lnTo>
                  <a:lnTo>
                    <a:pt x="2" y="57"/>
                  </a:lnTo>
                  <a:lnTo>
                    <a:pt x="2" y="57"/>
                  </a:lnTo>
                  <a:lnTo>
                    <a:pt x="10" y="59"/>
                  </a:lnTo>
                  <a:lnTo>
                    <a:pt x="16" y="60"/>
                  </a:lnTo>
                  <a:lnTo>
                    <a:pt x="22" y="63"/>
                  </a:lnTo>
                  <a:lnTo>
                    <a:pt x="30" y="66"/>
                  </a:lnTo>
                  <a:lnTo>
                    <a:pt x="30" y="66"/>
                  </a:lnTo>
                  <a:lnTo>
                    <a:pt x="43" y="66"/>
                  </a:lnTo>
                  <a:lnTo>
                    <a:pt x="57" y="65"/>
                  </a:lnTo>
                  <a:lnTo>
                    <a:pt x="69" y="60"/>
                  </a:lnTo>
                  <a:lnTo>
                    <a:pt x="83" y="56"/>
                  </a:lnTo>
                  <a:lnTo>
                    <a:pt x="83" y="56"/>
                  </a:lnTo>
                  <a:lnTo>
                    <a:pt x="71" y="54"/>
                  </a:lnTo>
                  <a:lnTo>
                    <a:pt x="61" y="56"/>
                  </a:lnTo>
                  <a:lnTo>
                    <a:pt x="41" y="59"/>
                  </a:lnTo>
                  <a:lnTo>
                    <a:pt x="32" y="60"/>
                  </a:lnTo>
                  <a:lnTo>
                    <a:pt x="20" y="59"/>
                  </a:lnTo>
                  <a:lnTo>
                    <a:pt x="10" y="56"/>
                  </a:lnTo>
                  <a:lnTo>
                    <a:pt x="0" y="50"/>
                  </a:lnTo>
                  <a:lnTo>
                    <a:pt x="0" y="50"/>
                  </a:lnTo>
                  <a:lnTo>
                    <a:pt x="18" y="53"/>
                  </a:lnTo>
                  <a:lnTo>
                    <a:pt x="41" y="56"/>
                  </a:lnTo>
                  <a:lnTo>
                    <a:pt x="53" y="57"/>
                  </a:lnTo>
                  <a:lnTo>
                    <a:pt x="65" y="56"/>
                  </a:lnTo>
                  <a:lnTo>
                    <a:pt x="73" y="54"/>
                  </a:lnTo>
                  <a:lnTo>
                    <a:pt x="77" y="51"/>
                  </a:lnTo>
                  <a:lnTo>
                    <a:pt x="77" y="51"/>
                  </a:lnTo>
                  <a:lnTo>
                    <a:pt x="71" y="51"/>
                  </a:lnTo>
                  <a:lnTo>
                    <a:pt x="63" y="51"/>
                  </a:lnTo>
                  <a:lnTo>
                    <a:pt x="43" y="54"/>
                  </a:lnTo>
                  <a:lnTo>
                    <a:pt x="34" y="54"/>
                  </a:lnTo>
                  <a:lnTo>
                    <a:pt x="26" y="53"/>
                  </a:lnTo>
                  <a:lnTo>
                    <a:pt x="24" y="51"/>
                  </a:lnTo>
                  <a:lnTo>
                    <a:pt x="22" y="49"/>
                  </a:lnTo>
                  <a:lnTo>
                    <a:pt x="22" y="46"/>
                  </a:lnTo>
                  <a:lnTo>
                    <a:pt x="22" y="41"/>
                  </a:lnTo>
                  <a:lnTo>
                    <a:pt x="22" y="41"/>
                  </a:lnTo>
                  <a:lnTo>
                    <a:pt x="28" y="44"/>
                  </a:lnTo>
                  <a:lnTo>
                    <a:pt x="36" y="46"/>
                  </a:lnTo>
                  <a:lnTo>
                    <a:pt x="43" y="46"/>
                  </a:lnTo>
                  <a:lnTo>
                    <a:pt x="49" y="46"/>
                  </a:lnTo>
                  <a:lnTo>
                    <a:pt x="57" y="44"/>
                  </a:lnTo>
                  <a:lnTo>
                    <a:pt x="63" y="41"/>
                  </a:lnTo>
                  <a:lnTo>
                    <a:pt x="69" y="38"/>
                  </a:lnTo>
                  <a:lnTo>
                    <a:pt x="75" y="34"/>
                  </a:lnTo>
                  <a:lnTo>
                    <a:pt x="75" y="34"/>
                  </a:lnTo>
                  <a:lnTo>
                    <a:pt x="63" y="40"/>
                  </a:lnTo>
                  <a:lnTo>
                    <a:pt x="49" y="46"/>
                  </a:lnTo>
                  <a:lnTo>
                    <a:pt x="43" y="47"/>
                  </a:lnTo>
                  <a:lnTo>
                    <a:pt x="36" y="49"/>
                  </a:lnTo>
                  <a:lnTo>
                    <a:pt x="30" y="47"/>
                  </a:lnTo>
                  <a:lnTo>
                    <a:pt x="24" y="44"/>
                  </a:lnTo>
                  <a:lnTo>
                    <a:pt x="24" y="44"/>
                  </a:lnTo>
                  <a:lnTo>
                    <a:pt x="18" y="40"/>
                  </a:lnTo>
                  <a:lnTo>
                    <a:pt x="16" y="38"/>
                  </a:lnTo>
                  <a:lnTo>
                    <a:pt x="18" y="37"/>
                  </a:lnTo>
                  <a:lnTo>
                    <a:pt x="24" y="37"/>
                  </a:lnTo>
                  <a:lnTo>
                    <a:pt x="45" y="41"/>
                  </a:lnTo>
                  <a:lnTo>
                    <a:pt x="45" y="41"/>
                  </a:lnTo>
                  <a:lnTo>
                    <a:pt x="49" y="37"/>
                  </a:lnTo>
                  <a:lnTo>
                    <a:pt x="53" y="29"/>
                  </a:lnTo>
                  <a:lnTo>
                    <a:pt x="53" y="29"/>
                  </a:lnTo>
                  <a:lnTo>
                    <a:pt x="47" y="31"/>
                  </a:lnTo>
                  <a:lnTo>
                    <a:pt x="41" y="31"/>
                  </a:lnTo>
                  <a:lnTo>
                    <a:pt x="36" y="31"/>
                  </a:lnTo>
                  <a:lnTo>
                    <a:pt x="30" y="28"/>
                  </a:lnTo>
                  <a:lnTo>
                    <a:pt x="22" y="23"/>
                  </a:lnTo>
                  <a:lnTo>
                    <a:pt x="14" y="16"/>
                  </a:lnTo>
                  <a:lnTo>
                    <a:pt x="14" y="16"/>
                  </a:lnTo>
                  <a:lnTo>
                    <a:pt x="20" y="22"/>
                  </a:lnTo>
                  <a:lnTo>
                    <a:pt x="26" y="26"/>
                  </a:lnTo>
                  <a:lnTo>
                    <a:pt x="32" y="28"/>
                  </a:lnTo>
                  <a:lnTo>
                    <a:pt x="38" y="29"/>
                  </a:lnTo>
                  <a:lnTo>
                    <a:pt x="41" y="29"/>
                  </a:lnTo>
                  <a:lnTo>
                    <a:pt x="47" y="26"/>
                  </a:lnTo>
                  <a:lnTo>
                    <a:pt x="51" y="22"/>
                  </a:lnTo>
                  <a:lnTo>
                    <a:pt x="53" y="14"/>
                  </a:lnTo>
                  <a:lnTo>
                    <a:pt x="53" y="14"/>
                  </a:lnTo>
                  <a:lnTo>
                    <a:pt x="45" y="19"/>
                  </a:lnTo>
                  <a:lnTo>
                    <a:pt x="40" y="23"/>
                  </a:lnTo>
                  <a:lnTo>
                    <a:pt x="40" y="23"/>
                  </a:lnTo>
                  <a:lnTo>
                    <a:pt x="36" y="19"/>
                  </a:lnTo>
                  <a:lnTo>
                    <a:pt x="34" y="14"/>
                  </a:lnTo>
                  <a:lnTo>
                    <a:pt x="30" y="4"/>
                  </a:lnTo>
                  <a:lnTo>
                    <a:pt x="30" y="4"/>
                  </a:lnTo>
                  <a:lnTo>
                    <a:pt x="28" y="8"/>
                  </a:lnTo>
                  <a:lnTo>
                    <a:pt x="28" y="14"/>
                  </a:lnTo>
                  <a:lnTo>
                    <a:pt x="30" y="19"/>
                  </a:lnTo>
                  <a:lnTo>
                    <a:pt x="34" y="23"/>
                  </a:lnTo>
                  <a:lnTo>
                    <a:pt x="34" y="23"/>
                  </a:lnTo>
                  <a:lnTo>
                    <a:pt x="40" y="11"/>
                  </a:lnTo>
                  <a:lnTo>
                    <a:pt x="43" y="0"/>
                  </a:lnTo>
                  <a:lnTo>
                    <a:pt x="43" y="0"/>
                  </a:lnTo>
                  <a:lnTo>
                    <a:pt x="47" y="11"/>
                  </a:lnTo>
                  <a:lnTo>
                    <a:pt x="47" y="22"/>
                  </a:lnTo>
                  <a:lnTo>
                    <a:pt x="41" y="8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 name="Freeform 177"/>
            <p:cNvSpPr>
              <a:spLocks/>
            </p:cNvSpPr>
            <p:nvPr/>
          </p:nvSpPr>
          <p:spPr bwMode="auto">
            <a:xfrm>
              <a:off x="3018" y="1104"/>
              <a:ext cx="83" cy="81"/>
            </a:xfrm>
            <a:custGeom>
              <a:avLst/>
              <a:gdLst>
                <a:gd name="T0" fmla="*/ 47 w 83"/>
                <a:gd name="T1" fmla="*/ 72 h 83"/>
                <a:gd name="T2" fmla="*/ 63 w 83"/>
                <a:gd name="T3" fmla="*/ 69 h 83"/>
                <a:gd name="T4" fmla="*/ 77 w 83"/>
                <a:gd name="T5" fmla="*/ 62 h 83"/>
                <a:gd name="T6" fmla="*/ 57 w 83"/>
                <a:gd name="T7" fmla="*/ 66 h 83"/>
                <a:gd name="T8" fmla="*/ 26 w 83"/>
                <a:gd name="T9" fmla="*/ 71 h 83"/>
                <a:gd name="T10" fmla="*/ 8 w 83"/>
                <a:gd name="T11" fmla="*/ 65 h 83"/>
                <a:gd name="T12" fmla="*/ 2 w 83"/>
                <a:gd name="T13" fmla="*/ 57 h 83"/>
                <a:gd name="T14" fmla="*/ 16 w 83"/>
                <a:gd name="T15" fmla="*/ 60 h 83"/>
                <a:gd name="T16" fmla="*/ 30 w 83"/>
                <a:gd name="T17" fmla="*/ 66 h 83"/>
                <a:gd name="T18" fmla="*/ 43 w 83"/>
                <a:gd name="T19" fmla="*/ 66 h 83"/>
                <a:gd name="T20" fmla="*/ 69 w 83"/>
                <a:gd name="T21" fmla="*/ 60 h 83"/>
                <a:gd name="T22" fmla="*/ 83 w 83"/>
                <a:gd name="T23" fmla="*/ 56 h 83"/>
                <a:gd name="T24" fmla="*/ 61 w 83"/>
                <a:gd name="T25" fmla="*/ 56 h 83"/>
                <a:gd name="T26" fmla="*/ 32 w 83"/>
                <a:gd name="T27" fmla="*/ 60 h 83"/>
                <a:gd name="T28" fmla="*/ 10 w 83"/>
                <a:gd name="T29" fmla="*/ 56 h 83"/>
                <a:gd name="T30" fmla="*/ 0 w 83"/>
                <a:gd name="T31" fmla="*/ 50 h 83"/>
                <a:gd name="T32" fmla="*/ 41 w 83"/>
                <a:gd name="T33" fmla="*/ 56 h 83"/>
                <a:gd name="T34" fmla="*/ 65 w 83"/>
                <a:gd name="T35" fmla="*/ 56 h 83"/>
                <a:gd name="T36" fmla="*/ 77 w 83"/>
                <a:gd name="T37" fmla="*/ 51 h 83"/>
                <a:gd name="T38" fmla="*/ 71 w 83"/>
                <a:gd name="T39" fmla="*/ 51 h 83"/>
                <a:gd name="T40" fmla="*/ 43 w 83"/>
                <a:gd name="T41" fmla="*/ 54 h 83"/>
                <a:gd name="T42" fmla="*/ 26 w 83"/>
                <a:gd name="T43" fmla="*/ 53 h 83"/>
                <a:gd name="T44" fmla="*/ 22 w 83"/>
                <a:gd name="T45" fmla="*/ 49 h 83"/>
                <a:gd name="T46" fmla="*/ 22 w 83"/>
                <a:gd name="T47" fmla="*/ 41 h 83"/>
                <a:gd name="T48" fmla="*/ 28 w 83"/>
                <a:gd name="T49" fmla="*/ 44 h 83"/>
                <a:gd name="T50" fmla="*/ 43 w 83"/>
                <a:gd name="T51" fmla="*/ 46 h 83"/>
                <a:gd name="T52" fmla="*/ 57 w 83"/>
                <a:gd name="T53" fmla="*/ 44 h 83"/>
                <a:gd name="T54" fmla="*/ 69 w 83"/>
                <a:gd name="T55" fmla="*/ 38 h 83"/>
                <a:gd name="T56" fmla="*/ 75 w 83"/>
                <a:gd name="T57" fmla="*/ 34 h 83"/>
                <a:gd name="T58" fmla="*/ 49 w 83"/>
                <a:gd name="T59" fmla="*/ 46 h 83"/>
                <a:gd name="T60" fmla="*/ 36 w 83"/>
                <a:gd name="T61" fmla="*/ 49 h 83"/>
                <a:gd name="T62" fmla="*/ 24 w 83"/>
                <a:gd name="T63" fmla="*/ 44 h 83"/>
                <a:gd name="T64" fmla="*/ 18 w 83"/>
                <a:gd name="T65" fmla="*/ 40 h 83"/>
                <a:gd name="T66" fmla="*/ 18 w 83"/>
                <a:gd name="T67" fmla="*/ 37 h 83"/>
                <a:gd name="T68" fmla="*/ 45 w 83"/>
                <a:gd name="T69" fmla="*/ 41 h 83"/>
                <a:gd name="T70" fmla="*/ 49 w 83"/>
                <a:gd name="T71" fmla="*/ 37 h 83"/>
                <a:gd name="T72" fmla="*/ 53 w 83"/>
                <a:gd name="T73" fmla="*/ 29 h 83"/>
                <a:gd name="T74" fmla="*/ 41 w 83"/>
                <a:gd name="T75" fmla="*/ 31 h 83"/>
                <a:gd name="T76" fmla="*/ 30 w 83"/>
                <a:gd name="T77" fmla="*/ 28 h 83"/>
                <a:gd name="T78" fmla="*/ 14 w 83"/>
                <a:gd name="T79" fmla="*/ 16 h 83"/>
                <a:gd name="T80" fmla="*/ 20 w 83"/>
                <a:gd name="T81" fmla="*/ 22 h 83"/>
                <a:gd name="T82" fmla="*/ 32 w 83"/>
                <a:gd name="T83" fmla="*/ 28 h 83"/>
                <a:gd name="T84" fmla="*/ 41 w 83"/>
                <a:gd name="T85" fmla="*/ 29 h 83"/>
                <a:gd name="T86" fmla="*/ 51 w 83"/>
                <a:gd name="T87" fmla="*/ 22 h 83"/>
                <a:gd name="T88" fmla="*/ 53 w 83"/>
                <a:gd name="T89" fmla="*/ 14 h 83"/>
                <a:gd name="T90" fmla="*/ 40 w 83"/>
                <a:gd name="T91" fmla="*/ 23 h 83"/>
                <a:gd name="T92" fmla="*/ 36 w 83"/>
                <a:gd name="T93" fmla="*/ 19 h 83"/>
                <a:gd name="T94" fmla="*/ 30 w 83"/>
                <a:gd name="T95" fmla="*/ 4 h 83"/>
                <a:gd name="T96" fmla="*/ 28 w 83"/>
                <a:gd name="T97" fmla="*/ 8 h 83"/>
                <a:gd name="T98" fmla="*/ 30 w 83"/>
                <a:gd name="T99" fmla="*/ 19 h 83"/>
                <a:gd name="T100" fmla="*/ 34 w 83"/>
                <a:gd name="T101" fmla="*/ 23 h 83"/>
                <a:gd name="T102" fmla="*/ 43 w 83"/>
                <a:gd name="T103" fmla="*/ 0 h 83"/>
                <a:gd name="T104" fmla="*/ 47 w 83"/>
                <a:gd name="T105"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 h="83">
                  <a:moveTo>
                    <a:pt x="41" y="83"/>
                  </a:moveTo>
                  <a:lnTo>
                    <a:pt x="47" y="72"/>
                  </a:lnTo>
                  <a:lnTo>
                    <a:pt x="47" y="72"/>
                  </a:lnTo>
                  <a:lnTo>
                    <a:pt x="63" y="69"/>
                  </a:lnTo>
                  <a:lnTo>
                    <a:pt x="71" y="66"/>
                  </a:lnTo>
                  <a:lnTo>
                    <a:pt x="77" y="62"/>
                  </a:lnTo>
                  <a:lnTo>
                    <a:pt x="77" y="62"/>
                  </a:lnTo>
                  <a:lnTo>
                    <a:pt x="57" y="66"/>
                  </a:lnTo>
                  <a:lnTo>
                    <a:pt x="36" y="71"/>
                  </a:lnTo>
                  <a:lnTo>
                    <a:pt x="26" y="71"/>
                  </a:lnTo>
                  <a:lnTo>
                    <a:pt x="18" y="69"/>
                  </a:lnTo>
                  <a:lnTo>
                    <a:pt x="8" y="65"/>
                  </a:lnTo>
                  <a:lnTo>
                    <a:pt x="2" y="57"/>
                  </a:lnTo>
                  <a:lnTo>
                    <a:pt x="2" y="57"/>
                  </a:lnTo>
                  <a:lnTo>
                    <a:pt x="10" y="59"/>
                  </a:lnTo>
                  <a:lnTo>
                    <a:pt x="16" y="60"/>
                  </a:lnTo>
                  <a:lnTo>
                    <a:pt x="22" y="63"/>
                  </a:lnTo>
                  <a:lnTo>
                    <a:pt x="30" y="66"/>
                  </a:lnTo>
                  <a:lnTo>
                    <a:pt x="30" y="66"/>
                  </a:lnTo>
                  <a:lnTo>
                    <a:pt x="43" y="66"/>
                  </a:lnTo>
                  <a:lnTo>
                    <a:pt x="57" y="65"/>
                  </a:lnTo>
                  <a:lnTo>
                    <a:pt x="69" y="60"/>
                  </a:lnTo>
                  <a:lnTo>
                    <a:pt x="83" y="56"/>
                  </a:lnTo>
                  <a:lnTo>
                    <a:pt x="83" y="56"/>
                  </a:lnTo>
                  <a:lnTo>
                    <a:pt x="71" y="54"/>
                  </a:lnTo>
                  <a:lnTo>
                    <a:pt x="61" y="56"/>
                  </a:lnTo>
                  <a:lnTo>
                    <a:pt x="41" y="59"/>
                  </a:lnTo>
                  <a:lnTo>
                    <a:pt x="32" y="60"/>
                  </a:lnTo>
                  <a:lnTo>
                    <a:pt x="20" y="59"/>
                  </a:lnTo>
                  <a:lnTo>
                    <a:pt x="10" y="56"/>
                  </a:lnTo>
                  <a:lnTo>
                    <a:pt x="0" y="50"/>
                  </a:lnTo>
                  <a:lnTo>
                    <a:pt x="0" y="50"/>
                  </a:lnTo>
                  <a:lnTo>
                    <a:pt x="18" y="53"/>
                  </a:lnTo>
                  <a:lnTo>
                    <a:pt x="41" y="56"/>
                  </a:lnTo>
                  <a:lnTo>
                    <a:pt x="53" y="57"/>
                  </a:lnTo>
                  <a:lnTo>
                    <a:pt x="65" y="56"/>
                  </a:lnTo>
                  <a:lnTo>
                    <a:pt x="73" y="54"/>
                  </a:lnTo>
                  <a:lnTo>
                    <a:pt x="77" y="51"/>
                  </a:lnTo>
                  <a:lnTo>
                    <a:pt x="77" y="51"/>
                  </a:lnTo>
                  <a:lnTo>
                    <a:pt x="71" y="51"/>
                  </a:lnTo>
                  <a:lnTo>
                    <a:pt x="63" y="51"/>
                  </a:lnTo>
                  <a:lnTo>
                    <a:pt x="43" y="54"/>
                  </a:lnTo>
                  <a:lnTo>
                    <a:pt x="34" y="54"/>
                  </a:lnTo>
                  <a:lnTo>
                    <a:pt x="26" y="53"/>
                  </a:lnTo>
                  <a:lnTo>
                    <a:pt x="24" y="51"/>
                  </a:lnTo>
                  <a:lnTo>
                    <a:pt x="22" y="49"/>
                  </a:lnTo>
                  <a:lnTo>
                    <a:pt x="22" y="46"/>
                  </a:lnTo>
                  <a:lnTo>
                    <a:pt x="22" y="41"/>
                  </a:lnTo>
                  <a:lnTo>
                    <a:pt x="22" y="41"/>
                  </a:lnTo>
                  <a:lnTo>
                    <a:pt x="28" y="44"/>
                  </a:lnTo>
                  <a:lnTo>
                    <a:pt x="36" y="46"/>
                  </a:lnTo>
                  <a:lnTo>
                    <a:pt x="43" y="46"/>
                  </a:lnTo>
                  <a:lnTo>
                    <a:pt x="49" y="46"/>
                  </a:lnTo>
                  <a:lnTo>
                    <a:pt x="57" y="44"/>
                  </a:lnTo>
                  <a:lnTo>
                    <a:pt x="63" y="41"/>
                  </a:lnTo>
                  <a:lnTo>
                    <a:pt x="69" y="38"/>
                  </a:lnTo>
                  <a:lnTo>
                    <a:pt x="75" y="34"/>
                  </a:lnTo>
                  <a:lnTo>
                    <a:pt x="75" y="34"/>
                  </a:lnTo>
                  <a:lnTo>
                    <a:pt x="63" y="40"/>
                  </a:lnTo>
                  <a:lnTo>
                    <a:pt x="49" y="46"/>
                  </a:lnTo>
                  <a:lnTo>
                    <a:pt x="43" y="47"/>
                  </a:lnTo>
                  <a:lnTo>
                    <a:pt x="36" y="49"/>
                  </a:lnTo>
                  <a:lnTo>
                    <a:pt x="30" y="47"/>
                  </a:lnTo>
                  <a:lnTo>
                    <a:pt x="24" y="44"/>
                  </a:lnTo>
                  <a:lnTo>
                    <a:pt x="24" y="44"/>
                  </a:lnTo>
                  <a:lnTo>
                    <a:pt x="18" y="40"/>
                  </a:lnTo>
                  <a:lnTo>
                    <a:pt x="16" y="38"/>
                  </a:lnTo>
                  <a:lnTo>
                    <a:pt x="18" y="37"/>
                  </a:lnTo>
                  <a:lnTo>
                    <a:pt x="24" y="37"/>
                  </a:lnTo>
                  <a:lnTo>
                    <a:pt x="45" y="41"/>
                  </a:lnTo>
                  <a:lnTo>
                    <a:pt x="45" y="41"/>
                  </a:lnTo>
                  <a:lnTo>
                    <a:pt x="49" y="37"/>
                  </a:lnTo>
                  <a:lnTo>
                    <a:pt x="53" y="29"/>
                  </a:lnTo>
                  <a:lnTo>
                    <a:pt x="53" y="29"/>
                  </a:lnTo>
                  <a:lnTo>
                    <a:pt x="47" y="31"/>
                  </a:lnTo>
                  <a:lnTo>
                    <a:pt x="41" y="31"/>
                  </a:lnTo>
                  <a:lnTo>
                    <a:pt x="36" y="31"/>
                  </a:lnTo>
                  <a:lnTo>
                    <a:pt x="30" y="28"/>
                  </a:lnTo>
                  <a:lnTo>
                    <a:pt x="22" y="23"/>
                  </a:lnTo>
                  <a:lnTo>
                    <a:pt x="14" y="16"/>
                  </a:lnTo>
                  <a:lnTo>
                    <a:pt x="14" y="16"/>
                  </a:lnTo>
                  <a:lnTo>
                    <a:pt x="20" y="22"/>
                  </a:lnTo>
                  <a:lnTo>
                    <a:pt x="26" y="26"/>
                  </a:lnTo>
                  <a:lnTo>
                    <a:pt x="32" y="28"/>
                  </a:lnTo>
                  <a:lnTo>
                    <a:pt x="38" y="29"/>
                  </a:lnTo>
                  <a:lnTo>
                    <a:pt x="41" y="29"/>
                  </a:lnTo>
                  <a:lnTo>
                    <a:pt x="47" y="26"/>
                  </a:lnTo>
                  <a:lnTo>
                    <a:pt x="51" y="22"/>
                  </a:lnTo>
                  <a:lnTo>
                    <a:pt x="53" y="14"/>
                  </a:lnTo>
                  <a:lnTo>
                    <a:pt x="53" y="14"/>
                  </a:lnTo>
                  <a:lnTo>
                    <a:pt x="45" y="19"/>
                  </a:lnTo>
                  <a:lnTo>
                    <a:pt x="40" y="23"/>
                  </a:lnTo>
                  <a:lnTo>
                    <a:pt x="40" y="23"/>
                  </a:lnTo>
                  <a:lnTo>
                    <a:pt x="36" y="19"/>
                  </a:lnTo>
                  <a:lnTo>
                    <a:pt x="34" y="14"/>
                  </a:lnTo>
                  <a:lnTo>
                    <a:pt x="30" y="4"/>
                  </a:lnTo>
                  <a:lnTo>
                    <a:pt x="30" y="4"/>
                  </a:lnTo>
                  <a:lnTo>
                    <a:pt x="28" y="8"/>
                  </a:lnTo>
                  <a:lnTo>
                    <a:pt x="28" y="14"/>
                  </a:lnTo>
                  <a:lnTo>
                    <a:pt x="30" y="19"/>
                  </a:lnTo>
                  <a:lnTo>
                    <a:pt x="34" y="23"/>
                  </a:lnTo>
                  <a:lnTo>
                    <a:pt x="34" y="23"/>
                  </a:lnTo>
                  <a:lnTo>
                    <a:pt x="40" y="11"/>
                  </a:lnTo>
                  <a:lnTo>
                    <a:pt x="43" y="0"/>
                  </a:lnTo>
                  <a:lnTo>
                    <a:pt x="43" y="0"/>
                  </a:lnTo>
                  <a:lnTo>
                    <a:pt x="47" y="11"/>
                  </a:lnTo>
                  <a:lnTo>
                    <a:pt x="47" y="22"/>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8" name="Freeform 178"/>
            <p:cNvSpPr>
              <a:spLocks/>
            </p:cNvSpPr>
            <p:nvPr/>
          </p:nvSpPr>
          <p:spPr bwMode="auto">
            <a:xfrm>
              <a:off x="3917" y="1099"/>
              <a:ext cx="1" cy="96"/>
            </a:xfrm>
            <a:custGeom>
              <a:avLst/>
              <a:gdLst>
                <a:gd name="T0" fmla="*/ 98 h 98"/>
                <a:gd name="T1" fmla="*/ 0 h 98"/>
                <a:gd name="T2" fmla="*/ 98 h 98"/>
              </a:gdLst>
              <a:ahLst/>
              <a:cxnLst>
                <a:cxn ang="0">
                  <a:pos x="0" y="T0"/>
                </a:cxn>
                <a:cxn ang="0">
                  <a:pos x="0" y="T1"/>
                </a:cxn>
                <a:cxn ang="0">
                  <a:pos x="0" y="T2"/>
                </a:cxn>
              </a:cxnLst>
              <a:rect l="0" t="0" r="r" b="b"/>
              <a:pathLst>
                <a:path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9" name="Line 179"/>
            <p:cNvSpPr>
              <a:spLocks noChangeShapeType="1"/>
            </p:cNvSpPr>
            <p:nvPr/>
          </p:nvSpPr>
          <p:spPr bwMode="auto">
            <a:xfrm flipV="1">
              <a:off x="3917" y="1099"/>
              <a:ext cx="1" cy="9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Freeform 180"/>
            <p:cNvSpPr>
              <a:spLocks/>
            </p:cNvSpPr>
            <p:nvPr/>
          </p:nvSpPr>
          <p:spPr bwMode="auto">
            <a:xfrm>
              <a:off x="3863" y="1075"/>
              <a:ext cx="107" cy="105"/>
            </a:xfrm>
            <a:custGeom>
              <a:avLst/>
              <a:gdLst>
                <a:gd name="T0" fmla="*/ 62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8 w 107"/>
                <a:gd name="T23" fmla="*/ 89 h 108"/>
                <a:gd name="T24" fmla="*/ 73 w 107"/>
                <a:gd name="T25" fmla="*/ 86 h 108"/>
                <a:gd name="T26" fmla="*/ 107 w 107"/>
                <a:gd name="T27" fmla="*/ 74 h 108"/>
                <a:gd name="T28" fmla="*/ 93 w 107"/>
                <a:gd name="T29" fmla="*/ 73 h 108"/>
                <a:gd name="T30" fmla="*/ 54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8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5 w 107"/>
                <a:gd name="T99" fmla="*/ 22 h 108"/>
                <a:gd name="T100" fmla="*/ 52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8 w 107"/>
                <a:gd name="T113" fmla="*/ 0 h 108"/>
                <a:gd name="T114" fmla="*/ 60 w 107"/>
                <a:gd name="T115" fmla="*/ 15 h 108"/>
                <a:gd name="T116" fmla="*/ 54 w 107"/>
                <a:gd name="T1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08">
                  <a:moveTo>
                    <a:pt x="54" y="108"/>
                  </a:moveTo>
                  <a:lnTo>
                    <a:pt x="62" y="95"/>
                  </a:lnTo>
                  <a:lnTo>
                    <a:pt x="62" y="95"/>
                  </a:lnTo>
                  <a:lnTo>
                    <a:pt x="83" y="90"/>
                  </a:lnTo>
                  <a:lnTo>
                    <a:pt x="93" y="87"/>
                  </a:lnTo>
                  <a:lnTo>
                    <a:pt x="101" y="83"/>
                  </a:lnTo>
                  <a:lnTo>
                    <a:pt x="101" y="83"/>
                  </a:lnTo>
                  <a:lnTo>
                    <a:pt x="73" y="87"/>
                  </a:lnTo>
                  <a:lnTo>
                    <a:pt x="60"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8" y="89"/>
                  </a:lnTo>
                  <a:lnTo>
                    <a:pt x="56" y="89"/>
                  </a:lnTo>
                  <a:lnTo>
                    <a:pt x="73" y="86"/>
                  </a:lnTo>
                  <a:lnTo>
                    <a:pt x="91" y="80"/>
                  </a:lnTo>
                  <a:lnTo>
                    <a:pt x="107" y="74"/>
                  </a:lnTo>
                  <a:lnTo>
                    <a:pt x="107" y="74"/>
                  </a:lnTo>
                  <a:lnTo>
                    <a:pt x="93" y="73"/>
                  </a:lnTo>
                  <a:lnTo>
                    <a:pt x="79" y="74"/>
                  </a:lnTo>
                  <a:lnTo>
                    <a:pt x="54" y="79"/>
                  </a:lnTo>
                  <a:lnTo>
                    <a:pt x="40" y="79"/>
                  </a:lnTo>
                  <a:lnTo>
                    <a:pt x="26" y="79"/>
                  </a:lnTo>
                  <a:lnTo>
                    <a:pt x="20" y="77"/>
                  </a:lnTo>
                  <a:lnTo>
                    <a:pt x="12" y="74"/>
                  </a:lnTo>
                  <a:lnTo>
                    <a:pt x="6" y="71"/>
                  </a:lnTo>
                  <a:lnTo>
                    <a:pt x="0" y="67"/>
                  </a:lnTo>
                  <a:lnTo>
                    <a:pt x="0" y="67"/>
                  </a:lnTo>
                  <a:lnTo>
                    <a:pt x="22" y="70"/>
                  </a:lnTo>
                  <a:lnTo>
                    <a:pt x="54" y="74"/>
                  </a:lnTo>
                  <a:lnTo>
                    <a:pt x="69" y="76"/>
                  </a:lnTo>
                  <a:lnTo>
                    <a:pt x="83" y="76"/>
                  </a:lnTo>
                  <a:lnTo>
                    <a:pt x="95" y="73"/>
                  </a:lnTo>
                  <a:lnTo>
                    <a:pt x="99" y="71"/>
                  </a:lnTo>
                  <a:lnTo>
                    <a:pt x="101" y="68"/>
                  </a:lnTo>
                  <a:lnTo>
                    <a:pt x="101" y="68"/>
                  </a:lnTo>
                  <a:lnTo>
                    <a:pt x="93" y="68"/>
                  </a:lnTo>
                  <a:lnTo>
                    <a:pt x="81" y="68"/>
                  </a:lnTo>
                  <a:lnTo>
                    <a:pt x="56" y="73"/>
                  </a:lnTo>
                  <a:lnTo>
                    <a:pt x="44" y="73"/>
                  </a:lnTo>
                  <a:lnTo>
                    <a:pt x="38" y="73"/>
                  </a:lnTo>
                  <a:lnTo>
                    <a:pt x="34" y="71"/>
                  </a:lnTo>
                  <a:lnTo>
                    <a:pt x="30" y="68"/>
                  </a:lnTo>
                  <a:lnTo>
                    <a:pt x="28" y="65"/>
                  </a:lnTo>
                  <a:lnTo>
                    <a:pt x="28" y="61"/>
                  </a:lnTo>
                  <a:lnTo>
                    <a:pt x="28" y="53"/>
                  </a:lnTo>
                  <a:lnTo>
                    <a:pt x="28" y="53"/>
                  </a:lnTo>
                  <a:lnTo>
                    <a:pt x="36" y="58"/>
                  </a:lnTo>
                  <a:lnTo>
                    <a:pt x="46" y="61"/>
                  </a:lnTo>
                  <a:lnTo>
                    <a:pt x="56" y="61"/>
                  </a:lnTo>
                  <a:lnTo>
                    <a:pt x="65" y="59"/>
                  </a:lnTo>
                  <a:lnTo>
                    <a:pt x="73" y="58"/>
                  </a:lnTo>
                  <a:lnTo>
                    <a:pt x="83" y="55"/>
                  </a:lnTo>
                  <a:lnTo>
                    <a:pt x="91" y="50"/>
                  </a:lnTo>
                  <a:lnTo>
                    <a:pt x="97" y="44"/>
                  </a:lnTo>
                  <a:lnTo>
                    <a:pt x="97" y="44"/>
                  </a:lnTo>
                  <a:lnTo>
                    <a:pt x="81" y="52"/>
                  </a:lnTo>
                  <a:lnTo>
                    <a:pt x="64" y="61"/>
                  </a:lnTo>
                  <a:lnTo>
                    <a:pt x="56" y="64"/>
                  </a:lnTo>
                  <a:lnTo>
                    <a:pt x="46" y="64"/>
                  </a:lnTo>
                  <a:lnTo>
                    <a:pt x="38" y="64"/>
                  </a:lnTo>
                  <a:lnTo>
                    <a:pt x="30" y="59"/>
                  </a:lnTo>
                  <a:lnTo>
                    <a:pt x="30" y="59"/>
                  </a:lnTo>
                  <a:lnTo>
                    <a:pt x="22" y="53"/>
                  </a:lnTo>
                  <a:lnTo>
                    <a:pt x="20" y="50"/>
                  </a:lnTo>
                  <a:lnTo>
                    <a:pt x="24" y="49"/>
                  </a:lnTo>
                  <a:lnTo>
                    <a:pt x="30" y="49"/>
                  </a:lnTo>
                  <a:lnTo>
                    <a:pt x="58" y="55"/>
                  </a:lnTo>
                  <a:lnTo>
                    <a:pt x="58" y="55"/>
                  </a:lnTo>
                  <a:lnTo>
                    <a:pt x="65"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4" y="38"/>
                  </a:lnTo>
                  <a:lnTo>
                    <a:pt x="62" y="34"/>
                  </a:lnTo>
                  <a:lnTo>
                    <a:pt x="65" y="28"/>
                  </a:lnTo>
                  <a:lnTo>
                    <a:pt x="69" y="19"/>
                  </a:lnTo>
                  <a:lnTo>
                    <a:pt x="69" y="19"/>
                  </a:lnTo>
                  <a:lnTo>
                    <a:pt x="65" y="22"/>
                  </a:lnTo>
                  <a:lnTo>
                    <a:pt x="60" y="25"/>
                  </a:lnTo>
                  <a:lnTo>
                    <a:pt x="52" y="31"/>
                  </a:lnTo>
                  <a:lnTo>
                    <a:pt x="52" y="31"/>
                  </a:lnTo>
                  <a:lnTo>
                    <a:pt x="46" y="25"/>
                  </a:lnTo>
                  <a:lnTo>
                    <a:pt x="44" y="19"/>
                  </a:lnTo>
                  <a:lnTo>
                    <a:pt x="38" y="6"/>
                  </a:lnTo>
                  <a:lnTo>
                    <a:pt x="38" y="6"/>
                  </a:lnTo>
                  <a:lnTo>
                    <a:pt x="36" y="12"/>
                  </a:lnTo>
                  <a:lnTo>
                    <a:pt x="36" y="19"/>
                  </a:lnTo>
                  <a:lnTo>
                    <a:pt x="40" y="25"/>
                  </a:lnTo>
                  <a:lnTo>
                    <a:pt x="44" y="31"/>
                  </a:lnTo>
                  <a:lnTo>
                    <a:pt x="44" y="31"/>
                  </a:lnTo>
                  <a:lnTo>
                    <a:pt x="52" y="16"/>
                  </a:lnTo>
                  <a:lnTo>
                    <a:pt x="58" y="0"/>
                  </a:lnTo>
                  <a:lnTo>
                    <a:pt x="58" y="0"/>
                  </a:lnTo>
                  <a:lnTo>
                    <a:pt x="60" y="15"/>
                  </a:lnTo>
                  <a:lnTo>
                    <a:pt x="60"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 name="Freeform 181"/>
            <p:cNvSpPr>
              <a:spLocks/>
            </p:cNvSpPr>
            <p:nvPr/>
          </p:nvSpPr>
          <p:spPr bwMode="auto">
            <a:xfrm>
              <a:off x="3863" y="1075"/>
              <a:ext cx="107" cy="105"/>
            </a:xfrm>
            <a:custGeom>
              <a:avLst/>
              <a:gdLst>
                <a:gd name="T0" fmla="*/ 62 w 107"/>
                <a:gd name="T1" fmla="*/ 95 h 108"/>
                <a:gd name="T2" fmla="*/ 83 w 107"/>
                <a:gd name="T3" fmla="*/ 90 h 108"/>
                <a:gd name="T4" fmla="*/ 101 w 107"/>
                <a:gd name="T5" fmla="*/ 83 h 108"/>
                <a:gd name="T6" fmla="*/ 73 w 107"/>
                <a:gd name="T7" fmla="*/ 87 h 108"/>
                <a:gd name="T8" fmla="*/ 46 w 107"/>
                <a:gd name="T9" fmla="*/ 93 h 108"/>
                <a:gd name="T10" fmla="*/ 22 w 107"/>
                <a:gd name="T11" fmla="*/ 92 h 108"/>
                <a:gd name="T12" fmla="*/ 10 w 107"/>
                <a:gd name="T13" fmla="*/ 86 h 108"/>
                <a:gd name="T14" fmla="*/ 0 w 107"/>
                <a:gd name="T15" fmla="*/ 77 h 108"/>
                <a:gd name="T16" fmla="*/ 6 w 107"/>
                <a:gd name="T17" fmla="*/ 77 h 108"/>
                <a:gd name="T18" fmla="*/ 20 w 107"/>
                <a:gd name="T19" fmla="*/ 80 h 108"/>
                <a:gd name="T20" fmla="*/ 38 w 107"/>
                <a:gd name="T21" fmla="*/ 87 h 108"/>
                <a:gd name="T22" fmla="*/ 48 w 107"/>
                <a:gd name="T23" fmla="*/ 89 h 108"/>
                <a:gd name="T24" fmla="*/ 73 w 107"/>
                <a:gd name="T25" fmla="*/ 86 h 108"/>
                <a:gd name="T26" fmla="*/ 107 w 107"/>
                <a:gd name="T27" fmla="*/ 74 h 108"/>
                <a:gd name="T28" fmla="*/ 93 w 107"/>
                <a:gd name="T29" fmla="*/ 73 h 108"/>
                <a:gd name="T30" fmla="*/ 54 w 107"/>
                <a:gd name="T31" fmla="*/ 79 h 108"/>
                <a:gd name="T32" fmla="*/ 26 w 107"/>
                <a:gd name="T33" fmla="*/ 79 h 108"/>
                <a:gd name="T34" fmla="*/ 12 w 107"/>
                <a:gd name="T35" fmla="*/ 74 h 108"/>
                <a:gd name="T36" fmla="*/ 0 w 107"/>
                <a:gd name="T37" fmla="*/ 67 h 108"/>
                <a:gd name="T38" fmla="*/ 22 w 107"/>
                <a:gd name="T39" fmla="*/ 70 h 108"/>
                <a:gd name="T40" fmla="*/ 69 w 107"/>
                <a:gd name="T41" fmla="*/ 76 h 108"/>
                <a:gd name="T42" fmla="*/ 95 w 107"/>
                <a:gd name="T43" fmla="*/ 73 h 108"/>
                <a:gd name="T44" fmla="*/ 101 w 107"/>
                <a:gd name="T45" fmla="*/ 68 h 108"/>
                <a:gd name="T46" fmla="*/ 93 w 107"/>
                <a:gd name="T47" fmla="*/ 68 h 108"/>
                <a:gd name="T48" fmla="*/ 56 w 107"/>
                <a:gd name="T49" fmla="*/ 73 h 108"/>
                <a:gd name="T50" fmla="*/ 38 w 107"/>
                <a:gd name="T51" fmla="*/ 73 h 108"/>
                <a:gd name="T52" fmla="*/ 30 w 107"/>
                <a:gd name="T53" fmla="*/ 68 h 108"/>
                <a:gd name="T54" fmla="*/ 28 w 107"/>
                <a:gd name="T55" fmla="*/ 61 h 108"/>
                <a:gd name="T56" fmla="*/ 28 w 107"/>
                <a:gd name="T57" fmla="*/ 53 h 108"/>
                <a:gd name="T58" fmla="*/ 46 w 107"/>
                <a:gd name="T59" fmla="*/ 61 h 108"/>
                <a:gd name="T60" fmla="*/ 65 w 107"/>
                <a:gd name="T61" fmla="*/ 59 h 108"/>
                <a:gd name="T62" fmla="*/ 83 w 107"/>
                <a:gd name="T63" fmla="*/ 55 h 108"/>
                <a:gd name="T64" fmla="*/ 97 w 107"/>
                <a:gd name="T65" fmla="*/ 44 h 108"/>
                <a:gd name="T66" fmla="*/ 81 w 107"/>
                <a:gd name="T67" fmla="*/ 52 h 108"/>
                <a:gd name="T68" fmla="*/ 56 w 107"/>
                <a:gd name="T69" fmla="*/ 64 h 108"/>
                <a:gd name="T70" fmla="*/ 38 w 107"/>
                <a:gd name="T71" fmla="*/ 64 h 108"/>
                <a:gd name="T72" fmla="*/ 30 w 107"/>
                <a:gd name="T73" fmla="*/ 59 h 108"/>
                <a:gd name="T74" fmla="*/ 20 w 107"/>
                <a:gd name="T75" fmla="*/ 50 h 108"/>
                <a:gd name="T76" fmla="*/ 30 w 107"/>
                <a:gd name="T77" fmla="*/ 49 h 108"/>
                <a:gd name="T78" fmla="*/ 58 w 107"/>
                <a:gd name="T79" fmla="*/ 55 h 108"/>
                <a:gd name="T80" fmla="*/ 69 w 107"/>
                <a:gd name="T81" fmla="*/ 40 h 108"/>
                <a:gd name="T82" fmla="*/ 62 w 107"/>
                <a:gd name="T83" fmla="*/ 41 h 108"/>
                <a:gd name="T84" fmla="*/ 46 w 107"/>
                <a:gd name="T85" fmla="*/ 40 h 108"/>
                <a:gd name="T86" fmla="*/ 28 w 107"/>
                <a:gd name="T87" fmla="*/ 30 h 108"/>
                <a:gd name="T88" fmla="*/ 18 w 107"/>
                <a:gd name="T89" fmla="*/ 21 h 108"/>
                <a:gd name="T90" fmla="*/ 32 w 107"/>
                <a:gd name="T91" fmla="*/ 34 h 108"/>
                <a:gd name="T92" fmla="*/ 48 w 107"/>
                <a:gd name="T93" fmla="*/ 38 h 108"/>
                <a:gd name="T94" fmla="*/ 62 w 107"/>
                <a:gd name="T95" fmla="*/ 34 h 108"/>
                <a:gd name="T96" fmla="*/ 69 w 107"/>
                <a:gd name="T97" fmla="*/ 19 h 108"/>
                <a:gd name="T98" fmla="*/ 65 w 107"/>
                <a:gd name="T99" fmla="*/ 22 h 108"/>
                <a:gd name="T100" fmla="*/ 52 w 107"/>
                <a:gd name="T101" fmla="*/ 31 h 108"/>
                <a:gd name="T102" fmla="*/ 46 w 107"/>
                <a:gd name="T103" fmla="*/ 25 h 108"/>
                <a:gd name="T104" fmla="*/ 38 w 107"/>
                <a:gd name="T105" fmla="*/ 6 h 108"/>
                <a:gd name="T106" fmla="*/ 36 w 107"/>
                <a:gd name="T107" fmla="*/ 12 h 108"/>
                <a:gd name="T108" fmla="*/ 40 w 107"/>
                <a:gd name="T109" fmla="*/ 25 h 108"/>
                <a:gd name="T110" fmla="*/ 44 w 107"/>
                <a:gd name="T111" fmla="*/ 31 h 108"/>
                <a:gd name="T112" fmla="*/ 58 w 107"/>
                <a:gd name="T113" fmla="*/ 0 h 108"/>
                <a:gd name="T114" fmla="*/ 60 w 107"/>
                <a:gd name="T115"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08">
                  <a:moveTo>
                    <a:pt x="54" y="108"/>
                  </a:moveTo>
                  <a:lnTo>
                    <a:pt x="62" y="95"/>
                  </a:lnTo>
                  <a:lnTo>
                    <a:pt x="62" y="95"/>
                  </a:lnTo>
                  <a:lnTo>
                    <a:pt x="83" y="90"/>
                  </a:lnTo>
                  <a:lnTo>
                    <a:pt x="93" y="87"/>
                  </a:lnTo>
                  <a:lnTo>
                    <a:pt x="101" y="83"/>
                  </a:lnTo>
                  <a:lnTo>
                    <a:pt x="101" y="83"/>
                  </a:lnTo>
                  <a:lnTo>
                    <a:pt x="73" y="87"/>
                  </a:lnTo>
                  <a:lnTo>
                    <a:pt x="60" y="90"/>
                  </a:lnTo>
                  <a:lnTo>
                    <a:pt x="46" y="93"/>
                  </a:lnTo>
                  <a:lnTo>
                    <a:pt x="34" y="93"/>
                  </a:lnTo>
                  <a:lnTo>
                    <a:pt x="22" y="92"/>
                  </a:lnTo>
                  <a:lnTo>
                    <a:pt x="16" y="89"/>
                  </a:lnTo>
                  <a:lnTo>
                    <a:pt x="10" y="86"/>
                  </a:lnTo>
                  <a:lnTo>
                    <a:pt x="6" y="81"/>
                  </a:lnTo>
                  <a:lnTo>
                    <a:pt x="0" y="77"/>
                  </a:lnTo>
                  <a:lnTo>
                    <a:pt x="0" y="77"/>
                  </a:lnTo>
                  <a:lnTo>
                    <a:pt x="6" y="77"/>
                  </a:lnTo>
                  <a:lnTo>
                    <a:pt x="10" y="77"/>
                  </a:lnTo>
                  <a:lnTo>
                    <a:pt x="20" y="80"/>
                  </a:lnTo>
                  <a:lnTo>
                    <a:pt x="28" y="84"/>
                  </a:lnTo>
                  <a:lnTo>
                    <a:pt x="38" y="87"/>
                  </a:lnTo>
                  <a:lnTo>
                    <a:pt x="38" y="87"/>
                  </a:lnTo>
                  <a:lnTo>
                    <a:pt x="48" y="89"/>
                  </a:lnTo>
                  <a:lnTo>
                    <a:pt x="56" y="89"/>
                  </a:lnTo>
                  <a:lnTo>
                    <a:pt x="73" y="86"/>
                  </a:lnTo>
                  <a:lnTo>
                    <a:pt x="91" y="80"/>
                  </a:lnTo>
                  <a:lnTo>
                    <a:pt x="107" y="74"/>
                  </a:lnTo>
                  <a:lnTo>
                    <a:pt x="107" y="74"/>
                  </a:lnTo>
                  <a:lnTo>
                    <a:pt x="93" y="73"/>
                  </a:lnTo>
                  <a:lnTo>
                    <a:pt x="79" y="74"/>
                  </a:lnTo>
                  <a:lnTo>
                    <a:pt x="54" y="79"/>
                  </a:lnTo>
                  <a:lnTo>
                    <a:pt x="40" y="79"/>
                  </a:lnTo>
                  <a:lnTo>
                    <a:pt x="26" y="79"/>
                  </a:lnTo>
                  <a:lnTo>
                    <a:pt x="20" y="77"/>
                  </a:lnTo>
                  <a:lnTo>
                    <a:pt x="12" y="74"/>
                  </a:lnTo>
                  <a:lnTo>
                    <a:pt x="6" y="71"/>
                  </a:lnTo>
                  <a:lnTo>
                    <a:pt x="0" y="67"/>
                  </a:lnTo>
                  <a:lnTo>
                    <a:pt x="0" y="67"/>
                  </a:lnTo>
                  <a:lnTo>
                    <a:pt x="22" y="70"/>
                  </a:lnTo>
                  <a:lnTo>
                    <a:pt x="54" y="74"/>
                  </a:lnTo>
                  <a:lnTo>
                    <a:pt x="69" y="76"/>
                  </a:lnTo>
                  <a:lnTo>
                    <a:pt x="83" y="76"/>
                  </a:lnTo>
                  <a:lnTo>
                    <a:pt x="95" y="73"/>
                  </a:lnTo>
                  <a:lnTo>
                    <a:pt x="99" y="71"/>
                  </a:lnTo>
                  <a:lnTo>
                    <a:pt x="101" y="68"/>
                  </a:lnTo>
                  <a:lnTo>
                    <a:pt x="101" y="68"/>
                  </a:lnTo>
                  <a:lnTo>
                    <a:pt x="93" y="68"/>
                  </a:lnTo>
                  <a:lnTo>
                    <a:pt x="81" y="68"/>
                  </a:lnTo>
                  <a:lnTo>
                    <a:pt x="56" y="73"/>
                  </a:lnTo>
                  <a:lnTo>
                    <a:pt x="44" y="73"/>
                  </a:lnTo>
                  <a:lnTo>
                    <a:pt x="38" y="73"/>
                  </a:lnTo>
                  <a:lnTo>
                    <a:pt x="34" y="71"/>
                  </a:lnTo>
                  <a:lnTo>
                    <a:pt x="30" y="68"/>
                  </a:lnTo>
                  <a:lnTo>
                    <a:pt x="28" y="65"/>
                  </a:lnTo>
                  <a:lnTo>
                    <a:pt x="28" y="61"/>
                  </a:lnTo>
                  <a:lnTo>
                    <a:pt x="28" y="53"/>
                  </a:lnTo>
                  <a:lnTo>
                    <a:pt x="28" y="53"/>
                  </a:lnTo>
                  <a:lnTo>
                    <a:pt x="36" y="58"/>
                  </a:lnTo>
                  <a:lnTo>
                    <a:pt x="46" y="61"/>
                  </a:lnTo>
                  <a:lnTo>
                    <a:pt x="56" y="61"/>
                  </a:lnTo>
                  <a:lnTo>
                    <a:pt x="65" y="59"/>
                  </a:lnTo>
                  <a:lnTo>
                    <a:pt x="73" y="58"/>
                  </a:lnTo>
                  <a:lnTo>
                    <a:pt x="83" y="55"/>
                  </a:lnTo>
                  <a:lnTo>
                    <a:pt x="91" y="50"/>
                  </a:lnTo>
                  <a:lnTo>
                    <a:pt x="97" y="44"/>
                  </a:lnTo>
                  <a:lnTo>
                    <a:pt x="97" y="44"/>
                  </a:lnTo>
                  <a:lnTo>
                    <a:pt x="81" y="52"/>
                  </a:lnTo>
                  <a:lnTo>
                    <a:pt x="64" y="61"/>
                  </a:lnTo>
                  <a:lnTo>
                    <a:pt x="56" y="64"/>
                  </a:lnTo>
                  <a:lnTo>
                    <a:pt x="46" y="64"/>
                  </a:lnTo>
                  <a:lnTo>
                    <a:pt x="38" y="64"/>
                  </a:lnTo>
                  <a:lnTo>
                    <a:pt x="30" y="59"/>
                  </a:lnTo>
                  <a:lnTo>
                    <a:pt x="30" y="59"/>
                  </a:lnTo>
                  <a:lnTo>
                    <a:pt x="22" y="53"/>
                  </a:lnTo>
                  <a:lnTo>
                    <a:pt x="20" y="50"/>
                  </a:lnTo>
                  <a:lnTo>
                    <a:pt x="24" y="49"/>
                  </a:lnTo>
                  <a:lnTo>
                    <a:pt x="30" y="49"/>
                  </a:lnTo>
                  <a:lnTo>
                    <a:pt x="58" y="55"/>
                  </a:lnTo>
                  <a:lnTo>
                    <a:pt x="58" y="55"/>
                  </a:lnTo>
                  <a:lnTo>
                    <a:pt x="65" y="47"/>
                  </a:lnTo>
                  <a:lnTo>
                    <a:pt x="69" y="40"/>
                  </a:lnTo>
                  <a:lnTo>
                    <a:pt x="69" y="40"/>
                  </a:lnTo>
                  <a:lnTo>
                    <a:pt x="62" y="41"/>
                  </a:lnTo>
                  <a:lnTo>
                    <a:pt x="54" y="41"/>
                  </a:lnTo>
                  <a:lnTo>
                    <a:pt x="46" y="40"/>
                  </a:lnTo>
                  <a:lnTo>
                    <a:pt x="40" y="38"/>
                  </a:lnTo>
                  <a:lnTo>
                    <a:pt x="28" y="30"/>
                  </a:lnTo>
                  <a:lnTo>
                    <a:pt x="18" y="21"/>
                  </a:lnTo>
                  <a:lnTo>
                    <a:pt x="18" y="21"/>
                  </a:lnTo>
                  <a:lnTo>
                    <a:pt x="24" y="28"/>
                  </a:lnTo>
                  <a:lnTo>
                    <a:pt x="32" y="34"/>
                  </a:lnTo>
                  <a:lnTo>
                    <a:pt x="40" y="38"/>
                  </a:lnTo>
                  <a:lnTo>
                    <a:pt x="48" y="38"/>
                  </a:lnTo>
                  <a:lnTo>
                    <a:pt x="54" y="38"/>
                  </a:lnTo>
                  <a:lnTo>
                    <a:pt x="62" y="34"/>
                  </a:lnTo>
                  <a:lnTo>
                    <a:pt x="65" y="28"/>
                  </a:lnTo>
                  <a:lnTo>
                    <a:pt x="69" y="19"/>
                  </a:lnTo>
                  <a:lnTo>
                    <a:pt x="69" y="19"/>
                  </a:lnTo>
                  <a:lnTo>
                    <a:pt x="65" y="22"/>
                  </a:lnTo>
                  <a:lnTo>
                    <a:pt x="60" y="25"/>
                  </a:lnTo>
                  <a:lnTo>
                    <a:pt x="52" y="31"/>
                  </a:lnTo>
                  <a:lnTo>
                    <a:pt x="52" y="31"/>
                  </a:lnTo>
                  <a:lnTo>
                    <a:pt x="46" y="25"/>
                  </a:lnTo>
                  <a:lnTo>
                    <a:pt x="44" y="19"/>
                  </a:lnTo>
                  <a:lnTo>
                    <a:pt x="38" y="6"/>
                  </a:lnTo>
                  <a:lnTo>
                    <a:pt x="38" y="6"/>
                  </a:lnTo>
                  <a:lnTo>
                    <a:pt x="36" y="12"/>
                  </a:lnTo>
                  <a:lnTo>
                    <a:pt x="36" y="19"/>
                  </a:lnTo>
                  <a:lnTo>
                    <a:pt x="40" y="25"/>
                  </a:lnTo>
                  <a:lnTo>
                    <a:pt x="44" y="31"/>
                  </a:lnTo>
                  <a:lnTo>
                    <a:pt x="44" y="31"/>
                  </a:lnTo>
                  <a:lnTo>
                    <a:pt x="52" y="16"/>
                  </a:lnTo>
                  <a:lnTo>
                    <a:pt x="58" y="0"/>
                  </a:lnTo>
                  <a:lnTo>
                    <a:pt x="58" y="0"/>
                  </a:lnTo>
                  <a:lnTo>
                    <a:pt x="60" y="15"/>
                  </a:lnTo>
                  <a:lnTo>
                    <a:pt x="60" y="30"/>
                  </a:lnTo>
                </a:path>
              </a:pathLst>
            </a:custGeom>
            <a:noFill/>
            <a:ln w="12700">
              <a:solidFill>
                <a:srgbClr val="0053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42" name="Group 289"/>
          <p:cNvGrpSpPr>
            <a:grpSpLocks/>
          </p:cNvGrpSpPr>
          <p:nvPr/>
        </p:nvGrpSpPr>
        <p:grpSpPr bwMode="auto">
          <a:xfrm>
            <a:off x="5563637" y="1318040"/>
            <a:ext cx="219752" cy="3834255"/>
            <a:chOff x="3402" y="984"/>
            <a:chExt cx="143" cy="2171"/>
          </a:xfrm>
        </p:grpSpPr>
        <p:sp>
          <p:nvSpPr>
            <p:cNvPr id="1143" name="Line 290"/>
            <p:cNvSpPr>
              <a:spLocks noChangeShapeType="1"/>
            </p:cNvSpPr>
            <p:nvPr/>
          </p:nvSpPr>
          <p:spPr bwMode="auto">
            <a:xfrm>
              <a:off x="3474" y="1194"/>
              <a:ext cx="1" cy="196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Freeform 291"/>
            <p:cNvSpPr>
              <a:spLocks/>
            </p:cNvSpPr>
            <p:nvPr/>
          </p:nvSpPr>
          <p:spPr bwMode="auto">
            <a:xfrm>
              <a:off x="3422" y="1002"/>
              <a:ext cx="104" cy="182"/>
            </a:xfrm>
            <a:custGeom>
              <a:avLst/>
              <a:gdLst>
                <a:gd name="T0" fmla="*/ 59 w 104"/>
                <a:gd name="T1" fmla="*/ 0 h 182"/>
                <a:gd name="T2" fmla="*/ 104 w 104"/>
                <a:gd name="T3" fmla="*/ 182 h 182"/>
                <a:gd name="T4" fmla="*/ 0 w 104"/>
                <a:gd name="T5" fmla="*/ 182 h 182"/>
                <a:gd name="T6" fmla="*/ 44 w 104"/>
                <a:gd name="T7" fmla="*/ 0 h 182"/>
                <a:gd name="T8" fmla="*/ 59 w 104"/>
                <a:gd name="T9" fmla="*/ 0 h 182"/>
              </a:gdLst>
              <a:ahLst/>
              <a:cxnLst>
                <a:cxn ang="0">
                  <a:pos x="T0" y="T1"/>
                </a:cxn>
                <a:cxn ang="0">
                  <a:pos x="T2" y="T3"/>
                </a:cxn>
                <a:cxn ang="0">
                  <a:pos x="T4" y="T5"/>
                </a:cxn>
                <a:cxn ang="0">
                  <a:pos x="T6" y="T7"/>
                </a:cxn>
                <a:cxn ang="0">
                  <a:pos x="T8" y="T9"/>
                </a:cxn>
              </a:cxnLst>
              <a:rect l="0" t="0" r="r" b="b"/>
              <a:pathLst>
                <a:path w="104" h="182">
                  <a:moveTo>
                    <a:pt x="59" y="0"/>
                  </a:moveTo>
                  <a:lnTo>
                    <a:pt x="104" y="182"/>
                  </a:lnTo>
                  <a:lnTo>
                    <a:pt x="0" y="182"/>
                  </a:lnTo>
                  <a:lnTo>
                    <a:pt x="44" y="0"/>
                  </a:lnTo>
                  <a:lnTo>
                    <a:pt x="5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5" name="Rectangle 292"/>
            <p:cNvSpPr>
              <a:spLocks noChangeArrowheads="1"/>
            </p:cNvSpPr>
            <p:nvPr/>
          </p:nvSpPr>
          <p:spPr bwMode="auto">
            <a:xfrm>
              <a:off x="3470" y="1002"/>
              <a:ext cx="7"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6" name="Rectangle 293"/>
            <p:cNvSpPr>
              <a:spLocks noChangeArrowheads="1"/>
            </p:cNvSpPr>
            <p:nvPr/>
          </p:nvSpPr>
          <p:spPr bwMode="auto">
            <a:xfrm>
              <a:off x="3470" y="1002"/>
              <a:ext cx="7" cy="1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 name="Freeform 294"/>
            <p:cNvSpPr>
              <a:spLocks/>
            </p:cNvSpPr>
            <p:nvPr/>
          </p:nvSpPr>
          <p:spPr bwMode="auto">
            <a:xfrm>
              <a:off x="3422" y="1002"/>
              <a:ext cx="104" cy="182"/>
            </a:xfrm>
            <a:custGeom>
              <a:avLst/>
              <a:gdLst>
                <a:gd name="T0" fmla="*/ 104 w 104"/>
                <a:gd name="T1" fmla="*/ 182 h 182"/>
                <a:gd name="T2" fmla="*/ 7 w 104"/>
                <a:gd name="T3" fmla="*/ 148 h 182"/>
                <a:gd name="T4" fmla="*/ 96 w 104"/>
                <a:gd name="T5" fmla="*/ 148 h 182"/>
                <a:gd name="T6" fmla="*/ 17 w 104"/>
                <a:gd name="T7" fmla="*/ 112 h 182"/>
                <a:gd name="T8" fmla="*/ 86 w 104"/>
                <a:gd name="T9" fmla="*/ 112 h 182"/>
                <a:gd name="T10" fmla="*/ 25 w 104"/>
                <a:gd name="T11" fmla="*/ 81 h 182"/>
                <a:gd name="T12" fmla="*/ 79 w 104"/>
                <a:gd name="T13" fmla="*/ 81 h 182"/>
                <a:gd name="T14" fmla="*/ 30 w 104"/>
                <a:gd name="T15" fmla="*/ 51 h 182"/>
                <a:gd name="T16" fmla="*/ 71 w 104"/>
                <a:gd name="T17" fmla="*/ 51 h 182"/>
                <a:gd name="T18" fmla="*/ 36 w 104"/>
                <a:gd name="T19" fmla="*/ 29 h 182"/>
                <a:gd name="T20" fmla="*/ 65 w 104"/>
                <a:gd name="T21" fmla="*/ 29 h 182"/>
                <a:gd name="T22" fmla="*/ 44 w 104"/>
                <a:gd name="T23" fmla="*/ 0 h 182"/>
                <a:gd name="T24" fmla="*/ 59 w 104"/>
                <a:gd name="T25" fmla="*/ 0 h 182"/>
                <a:gd name="T26" fmla="*/ 36 w 104"/>
                <a:gd name="T27" fmla="*/ 29 h 182"/>
                <a:gd name="T28" fmla="*/ 65 w 104"/>
                <a:gd name="T29" fmla="*/ 29 h 182"/>
                <a:gd name="T30" fmla="*/ 30 w 104"/>
                <a:gd name="T31" fmla="*/ 51 h 182"/>
                <a:gd name="T32" fmla="*/ 71 w 104"/>
                <a:gd name="T33" fmla="*/ 51 h 182"/>
                <a:gd name="T34" fmla="*/ 25 w 104"/>
                <a:gd name="T35" fmla="*/ 81 h 182"/>
                <a:gd name="T36" fmla="*/ 79 w 104"/>
                <a:gd name="T37" fmla="*/ 81 h 182"/>
                <a:gd name="T38" fmla="*/ 17 w 104"/>
                <a:gd name="T39" fmla="*/ 112 h 182"/>
                <a:gd name="T40" fmla="*/ 86 w 104"/>
                <a:gd name="T41" fmla="*/ 112 h 182"/>
                <a:gd name="T42" fmla="*/ 7 w 104"/>
                <a:gd name="T43" fmla="*/ 148 h 182"/>
                <a:gd name="T44" fmla="*/ 96 w 104"/>
                <a:gd name="T45" fmla="*/ 148 h 182"/>
                <a:gd name="T46" fmla="*/ 0 w 104"/>
                <a:gd name="T47" fmla="*/ 182 h 182"/>
                <a:gd name="T48" fmla="*/ 104 w 104"/>
                <a:gd name="T4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82">
                  <a:moveTo>
                    <a:pt x="104" y="182"/>
                  </a:moveTo>
                  <a:lnTo>
                    <a:pt x="7" y="148"/>
                  </a:lnTo>
                  <a:lnTo>
                    <a:pt x="96" y="148"/>
                  </a:lnTo>
                  <a:lnTo>
                    <a:pt x="17" y="112"/>
                  </a:lnTo>
                  <a:lnTo>
                    <a:pt x="86" y="112"/>
                  </a:lnTo>
                  <a:lnTo>
                    <a:pt x="25" y="81"/>
                  </a:lnTo>
                  <a:lnTo>
                    <a:pt x="79" y="81"/>
                  </a:lnTo>
                  <a:lnTo>
                    <a:pt x="30" y="51"/>
                  </a:lnTo>
                  <a:lnTo>
                    <a:pt x="71" y="51"/>
                  </a:lnTo>
                  <a:lnTo>
                    <a:pt x="36" y="29"/>
                  </a:lnTo>
                  <a:lnTo>
                    <a:pt x="65" y="29"/>
                  </a:lnTo>
                  <a:lnTo>
                    <a:pt x="44" y="0"/>
                  </a:lnTo>
                  <a:lnTo>
                    <a:pt x="59" y="0"/>
                  </a:lnTo>
                  <a:lnTo>
                    <a:pt x="36" y="29"/>
                  </a:lnTo>
                  <a:lnTo>
                    <a:pt x="65" y="29"/>
                  </a:lnTo>
                  <a:lnTo>
                    <a:pt x="30" y="51"/>
                  </a:lnTo>
                  <a:lnTo>
                    <a:pt x="71" y="51"/>
                  </a:lnTo>
                  <a:lnTo>
                    <a:pt x="25" y="81"/>
                  </a:lnTo>
                  <a:lnTo>
                    <a:pt x="79" y="81"/>
                  </a:lnTo>
                  <a:lnTo>
                    <a:pt x="17" y="112"/>
                  </a:lnTo>
                  <a:lnTo>
                    <a:pt x="86" y="112"/>
                  </a:lnTo>
                  <a:lnTo>
                    <a:pt x="7" y="148"/>
                  </a:lnTo>
                  <a:lnTo>
                    <a:pt x="96" y="148"/>
                  </a:lnTo>
                  <a:lnTo>
                    <a:pt x="0" y="182"/>
                  </a:lnTo>
                  <a:lnTo>
                    <a:pt x="104" y="1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 name="Rectangle 295"/>
            <p:cNvSpPr>
              <a:spLocks noChangeArrowheads="1"/>
            </p:cNvSpPr>
            <p:nvPr/>
          </p:nvSpPr>
          <p:spPr bwMode="auto">
            <a:xfrm>
              <a:off x="3402" y="1187"/>
              <a:ext cx="143"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9" name="Rectangle 296"/>
            <p:cNvSpPr>
              <a:spLocks noChangeArrowheads="1"/>
            </p:cNvSpPr>
            <p:nvPr/>
          </p:nvSpPr>
          <p:spPr bwMode="auto">
            <a:xfrm>
              <a:off x="3427" y="1083"/>
              <a:ext cx="93"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50" name="Rectangle 297"/>
            <p:cNvSpPr>
              <a:spLocks noChangeArrowheads="1"/>
            </p:cNvSpPr>
            <p:nvPr/>
          </p:nvSpPr>
          <p:spPr bwMode="auto">
            <a:xfrm>
              <a:off x="3427" y="1083"/>
              <a:ext cx="93" cy="1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1" name="Rectangle 298"/>
            <p:cNvSpPr>
              <a:spLocks noChangeArrowheads="1"/>
            </p:cNvSpPr>
            <p:nvPr/>
          </p:nvSpPr>
          <p:spPr bwMode="auto">
            <a:xfrm>
              <a:off x="3447" y="1014"/>
              <a:ext cx="54"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52" name="Rectangle 299"/>
            <p:cNvSpPr>
              <a:spLocks noChangeArrowheads="1"/>
            </p:cNvSpPr>
            <p:nvPr/>
          </p:nvSpPr>
          <p:spPr bwMode="auto">
            <a:xfrm>
              <a:off x="3447" y="1014"/>
              <a:ext cx="54" cy="1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 name="Freeform 300"/>
            <p:cNvSpPr>
              <a:spLocks/>
            </p:cNvSpPr>
            <p:nvPr/>
          </p:nvSpPr>
          <p:spPr bwMode="auto">
            <a:xfrm>
              <a:off x="3456" y="984"/>
              <a:ext cx="35" cy="18"/>
            </a:xfrm>
            <a:custGeom>
              <a:avLst/>
              <a:gdLst>
                <a:gd name="T0" fmla="*/ 35 w 35"/>
                <a:gd name="T1" fmla="*/ 18 h 18"/>
                <a:gd name="T2" fmla="*/ 35 w 35"/>
                <a:gd name="T3" fmla="*/ 8 h 18"/>
                <a:gd name="T4" fmla="*/ 18 w 35"/>
                <a:gd name="T5" fmla="*/ 0 h 18"/>
                <a:gd name="T6" fmla="*/ 0 w 35"/>
                <a:gd name="T7" fmla="*/ 8 h 18"/>
                <a:gd name="T8" fmla="*/ 0 w 35"/>
                <a:gd name="T9" fmla="*/ 18 h 18"/>
                <a:gd name="T10" fmla="*/ 35 w 35"/>
                <a:gd name="T11" fmla="*/ 18 h 18"/>
              </a:gdLst>
              <a:ahLst/>
              <a:cxnLst>
                <a:cxn ang="0">
                  <a:pos x="T0" y="T1"/>
                </a:cxn>
                <a:cxn ang="0">
                  <a:pos x="T2" y="T3"/>
                </a:cxn>
                <a:cxn ang="0">
                  <a:pos x="T4" y="T5"/>
                </a:cxn>
                <a:cxn ang="0">
                  <a:pos x="T6" y="T7"/>
                </a:cxn>
                <a:cxn ang="0">
                  <a:pos x="T8" y="T9"/>
                </a:cxn>
                <a:cxn ang="0">
                  <a:pos x="T10" y="T11"/>
                </a:cxn>
              </a:cxnLst>
              <a:rect l="0" t="0" r="r" b="b"/>
              <a:pathLst>
                <a:path w="35" h="18">
                  <a:moveTo>
                    <a:pt x="35" y="18"/>
                  </a:moveTo>
                  <a:lnTo>
                    <a:pt x="35" y="8"/>
                  </a:lnTo>
                  <a:lnTo>
                    <a:pt x="18" y="0"/>
                  </a:lnTo>
                  <a:lnTo>
                    <a:pt x="0" y="8"/>
                  </a:lnTo>
                  <a:lnTo>
                    <a:pt x="0" y="18"/>
                  </a:lnTo>
                  <a:lnTo>
                    <a:pt x="3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4" name="Rectangle 301"/>
            <p:cNvSpPr>
              <a:spLocks noChangeArrowheads="1"/>
            </p:cNvSpPr>
            <p:nvPr/>
          </p:nvSpPr>
          <p:spPr bwMode="auto">
            <a:xfrm>
              <a:off x="3460" y="994"/>
              <a:ext cx="12"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55" name="Rectangle 302"/>
            <p:cNvSpPr>
              <a:spLocks noChangeArrowheads="1"/>
            </p:cNvSpPr>
            <p:nvPr/>
          </p:nvSpPr>
          <p:spPr bwMode="auto">
            <a:xfrm>
              <a:off x="3476" y="994"/>
              <a:ext cx="9"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156" name="Group 303"/>
          <p:cNvGrpSpPr>
            <a:grpSpLocks/>
          </p:cNvGrpSpPr>
          <p:nvPr/>
        </p:nvGrpSpPr>
        <p:grpSpPr bwMode="auto">
          <a:xfrm>
            <a:off x="736051" y="2033859"/>
            <a:ext cx="4693140" cy="3987908"/>
            <a:chOff x="361" y="1424"/>
            <a:chExt cx="3054" cy="2258"/>
          </a:xfrm>
        </p:grpSpPr>
        <p:sp>
          <p:nvSpPr>
            <p:cNvPr id="1157" name="Freeform 304"/>
            <p:cNvSpPr>
              <a:spLocks/>
            </p:cNvSpPr>
            <p:nvPr/>
          </p:nvSpPr>
          <p:spPr bwMode="auto">
            <a:xfrm>
              <a:off x="1761" y="1708"/>
              <a:ext cx="1632" cy="1942"/>
            </a:xfrm>
            <a:custGeom>
              <a:avLst/>
              <a:gdLst>
                <a:gd name="T0" fmla="*/ 1577 w 1632"/>
                <a:gd name="T1" fmla="*/ 1505 h 1942"/>
                <a:gd name="T2" fmla="*/ 0 w 1632"/>
                <a:gd name="T3" fmla="*/ 1942 h 1942"/>
                <a:gd name="T4" fmla="*/ 483 w 1632"/>
                <a:gd name="T5" fmla="*/ 0 h 1942"/>
                <a:gd name="T6" fmla="*/ 1632 w 1632"/>
                <a:gd name="T7" fmla="*/ 1408 h 1942"/>
                <a:gd name="T8" fmla="*/ 1590 w 1632"/>
                <a:gd name="T9" fmla="*/ 1391 h 1942"/>
                <a:gd name="T10" fmla="*/ 1542 w 1632"/>
                <a:gd name="T11" fmla="*/ 1420 h 1942"/>
                <a:gd name="T12" fmla="*/ 1544 w 1632"/>
                <a:gd name="T13" fmla="*/ 1472 h 1942"/>
                <a:gd name="T14" fmla="*/ 1577 w 1632"/>
                <a:gd name="T15" fmla="*/ 1505 h 1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2" h="1942">
                  <a:moveTo>
                    <a:pt x="1577" y="1505"/>
                  </a:moveTo>
                  <a:lnTo>
                    <a:pt x="0" y="1942"/>
                  </a:lnTo>
                  <a:lnTo>
                    <a:pt x="483" y="0"/>
                  </a:lnTo>
                  <a:lnTo>
                    <a:pt x="1632" y="1408"/>
                  </a:lnTo>
                  <a:lnTo>
                    <a:pt x="1590" y="1391"/>
                  </a:lnTo>
                  <a:lnTo>
                    <a:pt x="1542" y="1420"/>
                  </a:lnTo>
                  <a:lnTo>
                    <a:pt x="1544" y="1472"/>
                  </a:lnTo>
                  <a:lnTo>
                    <a:pt x="1577" y="1505"/>
                  </a:lnTo>
                  <a:close/>
                </a:path>
              </a:pathLst>
            </a:custGeom>
            <a:gradFill rotWithShape="1">
              <a:gsLst>
                <a:gs pos="0">
                  <a:schemeClr val="bg2">
                    <a:alpha val="49001"/>
                  </a:schemeClr>
                </a:gs>
                <a:gs pos="100000">
                  <a:schemeClr val="bg2">
                    <a:gamma/>
                    <a:shade val="46275"/>
                    <a:invGamma/>
                    <a:alpha val="78999"/>
                  </a:schemeClr>
                </a:gs>
              </a:gsLst>
              <a:path path="rect">
                <a:fillToRect l="100000" t="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Oval 305"/>
            <p:cNvSpPr>
              <a:spLocks noChangeArrowheads="1"/>
            </p:cNvSpPr>
            <p:nvPr/>
          </p:nvSpPr>
          <p:spPr bwMode="auto">
            <a:xfrm>
              <a:off x="3301" y="3101"/>
              <a:ext cx="114" cy="11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 name="Oval 306"/>
            <p:cNvSpPr>
              <a:spLocks noChangeArrowheads="1"/>
            </p:cNvSpPr>
            <p:nvPr/>
          </p:nvSpPr>
          <p:spPr bwMode="auto">
            <a:xfrm>
              <a:off x="361" y="1424"/>
              <a:ext cx="2258" cy="2258"/>
            </a:xfrm>
            <a:prstGeom prst="ellipse">
              <a:avLst/>
            </a:prstGeom>
            <a:gradFill rotWithShape="1">
              <a:gsLst>
                <a:gs pos="0">
                  <a:srgbClr val="FFCC99">
                    <a:gamma/>
                    <a:shade val="46275"/>
                    <a:invGamma/>
                  </a:srgbClr>
                </a:gs>
                <a:gs pos="100000">
                  <a:srgbClr val="FFCC99"/>
                </a:gs>
              </a:gsLst>
              <a:lin ang="540000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60" name="Group 307"/>
            <p:cNvGrpSpPr>
              <a:grpSpLocks/>
            </p:cNvGrpSpPr>
            <p:nvPr/>
          </p:nvGrpSpPr>
          <p:grpSpPr bwMode="auto">
            <a:xfrm>
              <a:off x="424" y="1510"/>
              <a:ext cx="2115" cy="2089"/>
              <a:chOff x="424" y="1510"/>
              <a:chExt cx="2115" cy="2089"/>
            </a:xfrm>
          </p:grpSpPr>
          <p:sp>
            <p:nvSpPr>
              <p:cNvPr id="1161" name="AutoShape 308"/>
              <p:cNvSpPr>
                <a:spLocks noChangeAspect="1" noChangeArrowheads="1" noTextEdit="1"/>
              </p:cNvSpPr>
              <p:nvPr/>
            </p:nvSpPr>
            <p:spPr bwMode="auto">
              <a:xfrm>
                <a:off x="424" y="1510"/>
                <a:ext cx="2115"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62" name="Group 309"/>
              <p:cNvGrpSpPr>
                <a:grpSpLocks/>
              </p:cNvGrpSpPr>
              <p:nvPr/>
            </p:nvGrpSpPr>
            <p:grpSpPr bwMode="auto">
              <a:xfrm>
                <a:off x="453" y="1524"/>
                <a:ext cx="2062" cy="2072"/>
                <a:chOff x="1594" y="872"/>
                <a:chExt cx="2578" cy="2590"/>
              </a:xfrm>
            </p:grpSpPr>
            <p:sp>
              <p:nvSpPr>
                <p:cNvPr id="1729" name="Freeform 310"/>
                <p:cNvSpPr>
                  <a:spLocks/>
                </p:cNvSpPr>
                <p:nvPr/>
              </p:nvSpPr>
              <p:spPr bwMode="auto">
                <a:xfrm>
                  <a:off x="2576" y="1014"/>
                  <a:ext cx="162" cy="146"/>
                </a:xfrm>
                <a:custGeom>
                  <a:avLst/>
                  <a:gdLst>
                    <a:gd name="T0" fmla="*/ 136 w 162"/>
                    <a:gd name="T1" fmla="*/ 128 h 146"/>
                    <a:gd name="T2" fmla="*/ 162 w 162"/>
                    <a:gd name="T3" fmla="*/ 28 h 146"/>
                    <a:gd name="T4" fmla="*/ 106 w 162"/>
                    <a:gd name="T5" fmla="*/ 0 h 146"/>
                    <a:gd name="T6" fmla="*/ 0 w 162"/>
                    <a:gd name="T7" fmla="*/ 34 h 146"/>
                    <a:gd name="T8" fmla="*/ 20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0" y="98"/>
                      </a:lnTo>
                      <a:lnTo>
                        <a:pt x="110" y="146"/>
                      </a:lnTo>
                      <a:lnTo>
                        <a:pt x="136" y="12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0" name="Freeform 311"/>
                <p:cNvSpPr>
                  <a:spLocks/>
                </p:cNvSpPr>
                <p:nvPr/>
              </p:nvSpPr>
              <p:spPr bwMode="auto">
                <a:xfrm>
                  <a:off x="2576" y="1014"/>
                  <a:ext cx="162" cy="146"/>
                </a:xfrm>
                <a:custGeom>
                  <a:avLst/>
                  <a:gdLst>
                    <a:gd name="T0" fmla="*/ 136 w 162"/>
                    <a:gd name="T1" fmla="*/ 128 h 146"/>
                    <a:gd name="T2" fmla="*/ 162 w 162"/>
                    <a:gd name="T3" fmla="*/ 28 h 146"/>
                    <a:gd name="T4" fmla="*/ 106 w 162"/>
                    <a:gd name="T5" fmla="*/ 0 h 146"/>
                    <a:gd name="T6" fmla="*/ 0 w 162"/>
                    <a:gd name="T7" fmla="*/ 34 h 146"/>
                    <a:gd name="T8" fmla="*/ 20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0" y="98"/>
                      </a:lnTo>
                      <a:lnTo>
                        <a:pt x="110" y="146"/>
                      </a:lnTo>
                      <a:lnTo>
                        <a:pt x="136" y="12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1" name="Freeform 312"/>
                <p:cNvSpPr>
                  <a:spLocks/>
                </p:cNvSpPr>
                <p:nvPr/>
              </p:nvSpPr>
              <p:spPr bwMode="auto">
                <a:xfrm>
                  <a:off x="2546" y="896"/>
                  <a:ext cx="84" cy="76"/>
                </a:xfrm>
                <a:custGeom>
                  <a:avLst/>
                  <a:gdLst>
                    <a:gd name="T0" fmla="*/ 4 w 84"/>
                    <a:gd name="T1" fmla="*/ 62 h 76"/>
                    <a:gd name="T2" fmla="*/ 52 w 84"/>
                    <a:gd name="T3" fmla="*/ 76 h 76"/>
                    <a:gd name="T4" fmla="*/ 80 w 84"/>
                    <a:gd name="T5" fmla="*/ 50 h 76"/>
                    <a:gd name="T6" fmla="*/ 84 w 84"/>
                    <a:gd name="T7" fmla="*/ 0 h 76"/>
                    <a:gd name="T8" fmla="*/ 44 w 84"/>
                    <a:gd name="T9" fmla="*/ 8 h 76"/>
                    <a:gd name="T10" fmla="*/ 0 w 84"/>
                    <a:gd name="T11" fmla="*/ 50 h 76"/>
                    <a:gd name="T12" fmla="*/ 4 w 84"/>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4" h="76">
                      <a:moveTo>
                        <a:pt x="4" y="62"/>
                      </a:moveTo>
                      <a:lnTo>
                        <a:pt x="52" y="76"/>
                      </a:lnTo>
                      <a:lnTo>
                        <a:pt x="80" y="50"/>
                      </a:lnTo>
                      <a:lnTo>
                        <a:pt x="84" y="0"/>
                      </a:lnTo>
                      <a:lnTo>
                        <a:pt x="44" y="8"/>
                      </a:lnTo>
                      <a:lnTo>
                        <a:pt x="0" y="50"/>
                      </a:lnTo>
                      <a:lnTo>
                        <a:pt x="4" y="6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2" name="Freeform 313"/>
                <p:cNvSpPr>
                  <a:spLocks/>
                </p:cNvSpPr>
                <p:nvPr/>
              </p:nvSpPr>
              <p:spPr bwMode="auto">
                <a:xfrm>
                  <a:off x="2546" y="896"/>
                  <a:ext cx="84" cy="76"/>
                </a:xfrm>
                <a:custGeom>
                  <a:avLst/>
                  <a:gdLst>
                    <a:gd name="T0" fmla="*/ 4 w 84"/>
                    <a:gd name="T1" fmla="*/ 62 h 76"/>
                    <a:gd name="T2" fmla="*/ 52 w 84"/>
                    <a:gd name="T3" fmla="*/ 76 h 76"/>
                    <a:gd name="T4" fmla="*/ 80 w 84"/>
                    <a:gd name="T5" fmla="*/ 50 h 76"/>
                    <a:gd name="T6" fmla="*/ 84 w 84"/>
                    <a:gd name="T7" fmla="*/ 0 h 76"/>
                    <a:gd name="T8" fmla="*/ 44 w 84"/>
                    <a:gd name="T9" fmla="*/ 8 h 76"/>
                    <a:gd name="T10" fmla="*/ 0 w 84"/>
                    <a:gd name="T11" fmla="*/ 50 h 76"/>
                    <a:gd name="T12" fmla="*/ 4 w 84"/>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4" h="76">
                      <a:moveTo>
                        <a:pt x="4" y="62"/>
                      </a:moveTo>
                      <a:lnTo>
                        <a:pt x="52" y="76"/>
                      </a:lnTo>
                      <a:lnTo>
                        <a:pt x="80" y="50"/>
                      </a:lnTo>
                      <a:lnTo>
                        <a:pt x="84" y="0"/>
                      </a:lnTo>
                      <a:lnTo>
                        <a:pt x="44" y="8"/>
                      </a:lnTo>
                      <a:lnTo>
                        <a:pt x="0" y="50"/>
                      </a:lnTo>
                      <a:lnTo>
                        <a:pt x="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3" name="Freeform 314"/>
                <p:cNvSpPr>
                  <a:spLocks/>
                </p:cNvSpPr>
                <p:nvPr/>
              </p:nvSpPr>
              <p:spPr bwMode="auto">
                <a:xfrm>
                  <a:off x="2440" y="1000"/>
                  <a:ext cx="54" cy="60"/>
                </a:xfrm>
                <a:custGeom>
                  <a:avLst/>
                  <a:gdLst>
                    <a:gd name="T0" fmla="*/ 4 w 54"/>
                    <a:gd name="T1" fmla="*/ 44 h 60"/>
                    <a:gd name="T2" fmla="*/ 38 w 54"/>
                    <a:gd name="T3" fmla="*/ 60 h 60"/>
                    <a:gd name="T4" fmla="*/ 54 w 54"/>
                    <a:gd name="T5" fmla="*/ 42 h 60"/>
                    <a:gd name="T6" fmla="*/ 54 w 54"/>
                    <a:gd name="T7" fmla="*/ 0 h 60"/>
                    <a:gd name="T8" fmla="*/ 26 w 54"/>
                    <a:gd name="T9" fmla="*/ 4 h 60"/>
                    <a:gd name="T10" fmla="*/ 0 w 54"/>
                    <a:gd name="T11" fmla="*/ 34 h 60"/>
                    <a:gd name="T12" fmla="*/ 4 w 54"/>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4" h="60">
                      <a:moveTo>
                        <a:pt x="4" y="44"/>
                      </a:moveTo>
                      <a:lnTo>
                        <a:pt x="38" y="60"/>
                      </a:lnTo>
                      <a:lnTo>
                        <a:pt x="54" y="42"/>
                      </a:lnTo>
                      <a:lnTo>
                        <a:pt x="54" y="0"/>
                      </a:lnTo>
                      <a:lnTo>
                        <a:pt x="26" y="4"/>
                      </a:lnTo>
                      <a:lnTo>
                        <a:pt x="0" y="34"/>
                      </a:lnTo>
                      <a:lnTo>
                        <a:pt x="4" y="4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4" name="Freeform 315"/>
                <p:cNvSpPr>
                  <a:spLocks/>
                </p:cNvSpPr>
                <p:nvPr/>
              </p:nvSpPr>
              <p:spPr bwMode="auto">
                <a:xfrm>
                  <a:off x="2440" y="1000"/>
                  <a:ext cx="54" cy="60"/>
                </a:xfrm>
                <a:custGeom>
                  <a:avLst/>
                  <a:gdLst>
                    <a:gd name="T0" fmla="*/ 4 w 54"/>
                    <a:gd name="T1" fmla="*/ 44 h 60"/>
                    <a:gd name="T2" fmla="*/ 38 w 54"/>
                    <a:gd name="T3" fmla="*/ 60 h 60"/>
                    <a:gd name="T4" fmla="*/ 54 w 54"/>
                    <a:gd name="T5" fmla="*/ 42 h 60"/>
                    <a:gd name="T6" fmla="*/ 54 w 54"/>
                    <a:gd name="T7" fmla="*/ 0 h 60"/>
                    <a:gd name="T8" fmla="*/ 26 w 54"/>
                    <a:gd name="T9" fmla="*/ 4 h 60"/>
                    <a:gd name="T10" fmla="*/ 0 w 54"/>
                    <a:gd name="T11" fmla="*/ 34 h 60"/>
                    <a:gd name="T12" fmla="*/ 4 w 54"/>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4" h="60">
                      <a:moveTo>
                        <a:pt x="4" y="44"/>
                      </a:moveTo>
                      <a:lnTo>
                        <a:pt x="38" y="60"/>
                      </a:lnTo>
                      <a:lnTo>
                        <a:pt x="54" y="42"/>
                      </a:lnTo>
                      <a:lnTo>
                        <a:pt x="54" y="0"/>
                      </a:lnTo>
                      <a:lnTo>
                        <a:pt x="26" y="4"/>
                      </a:lnTo>
                      <a:lnTo>
                        <a:pt x="0" y="34"/>
                      </a:lnTo>
                      <a:lnTo>
                        <a:pt x="4" y="4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5" name="Freeform 316"/>
                <p:cNvSpPr>
                  <a:spLocks/>
                </p:cNvSpPr>
                <p:nvPr/>
              </p:nvSpPr>
              <p:spPr bwMode="auto">
                <a:xfrm>
                  <a:off x="2438" y="1160"/>
                  <a:ext cx="150" cy="158"/>
                </a:xfrm>
                <a:custGeom>
                  <a:avLst/>
                  <a:gdLst>
                    <a:gd name="T0" fmla="*/ 144 w 150"/>
                    <a:gd name="T1" fmla="*/ 66 h 158"/>
                    <a:gd name="T2" fmla="*/ 66 w 150"/>
                    <a:gd name="T3" fmla="*/ 0 h 158"/>
                    <a:gd name="T4" fmla="*/ 16 w 150"/>
                    <a:gd name="T5" fmla="*/ 38 h 158"/>
                    <a:gd name="T6" fmla="*/ 0 w 150"/>
                    <a:gd name="T7" fmla="*/ 148 h 158"/>
                    <a:gd name="T8" fmla="*/ 68 w 150"/>
                    <a:gd name="T9" fmla="*/ 158 h 158"/>
                    <a:gd name="T10" fmla="*/ 150 w 150"/>
                    <a:gd name="T11" fmla="*/ 98 h 158"/>
                    <a:gd name="T12" fmla="*/ 144 w 150"/>
                    <a:gd name="T13" fmla="*/ 66 h 158"/>
                  </a:gdLst>
                  <a:ahLst/>
                  <a:cxnLst>
                    <a:cxn ang="0">
                      <a:pos x="T0" y="T1"/>
                    </a:cxn>
                    <a:cxn ang="0">
                      <a:pos x="T2" y="T3"/>
                    </a:cxn>
                    <a:cxn ang="0">
                      <a:pos x="T4" y="T5"/>
                    </a:cxn>
                    <a:cxn ang="0">
                      <a:pos x="T6" y="T7"/>
                    </a:cxn>
                    <a:cxn ang="0">
                      <a:pos x="T8" y="T9"/>
                    </a:cxn>
                    <a:cxn ang="0">
                      <a:pos x="T10" y="T11"/>
                    </a:cxn>
                    <a:cxn ang="0">
                      <a:pos x="T12" y="T13"/>
                    </a:cxn>
                  </a:cxnLst>
                  <a:rect l="0" t="0" r="r" b="b"/>
                  <a:pathLst>
                    <a:path w="150" h="158">
                      <a:moveTo>
                        <a:pt x="144" y="66"/>
                      </a:moveTo>
                      <a:lnTo>
                        <a:pt x="66" y="0"/>
                      </a:lnTo>
                      <a:lnTo>
                        <a:pt x="16" y="38"/>
                      </a:lnTo>
                      <a:lnTo>
                        <a:pt x="0" y="148"/>
                      </a:lnTo>
                      <a:lnTo>
                        <a:pt x="68" y="158"/>
                      </a:lnTo>
                      <a:lnTo>
                        <a:pt x="150" y="98"/>
                      </a:lnTo>
                      <a:lnTo>
                        <a:pt x="144" y="6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6" name="Freeform 317"/>
                <p:cNvSpPr>
                  <a:spLocks/>
                </p:cNvSpPr>
                <p:nvPr/>
              </p:nvSpPr>
              <p:spPr bwMode="auto">
                <a:xfrm>
                  <a:off x="2438" y="1160"/>
                  <a:ext cx="150" cy="158"/>
                </a:xfrm>
                <a:custGeom>
                  <a:avLst/>
                  <a:gdLst>
                    <a:gd name="T0" fmla="*/ 144 w 150"/>
                    <a:gd name="T1" fmla="*/ 66 h 158"/>
                    <a:gd name="T2" fmla="*/ 66 w 150"/>
                    <a:gd name="T3" fmla="*/ 0 h 158"/>
                    <a:gd name="T4" fmla="*/ 16 w 150"/>
                    <a:gd name="T5" fmla="*/ 38 h 158"/>
                    <a:gd name="T6" fmla="*/ 0 w 150"/>
                    <a:gd name="T7" fmla="*/ 148 h 158"/>
                    <a:gd name="T8" fmla="*/ 68 w 150"/>
                    <a:gd name="T9" fmla="*/ 158 h 158"/>
                    <a:gd name="T10" fmla="*/ 150 w 150"/>
                    <a:gd name="T11" fmla="*/ 98 h 158"/>
                    <a:gd name="T12" fmla="*/ 144 w 150"/>
                    <a:gd name="T13" fmla="*/ 66 h 158"/>
                  </a:gdLst>
                  <a:ahLst/>
                  <a:cxnLst>
                    <a:cxn ang="0">
                      <a:pos x="T0" y="T1"/>
                    </a:cxn>
                    <a:cxn ang="0">
                      <a:pos x="T2" y="T3"/>
                    </a:cxn>
                    <a:cxn ang="0">
                      <a:pos x="T4" y="T5"/>
                    </a:cxn>
                    <a:cxn ang="0">
                      <a:pos x="T6" y="T7"/>
                    </a:cxn>
                    <a:cxn ang="0">
                      <a:pos x="T8" y="T9"/>
                    </a:cxn>
                    <a:cxn ang="0">
                      <a:pos x="T10" y="T11"/>
                    </a:cxn>
                    <a:cxn ang="0">
                      <a:pos x="T12" y="T13"/>
                    </a:cxn>
                  </a:cxnLst>
                  <a:rect l="0" t="0" r="r" b="b"/>
                  <a:pathLst>
                    <a:path w="150" h="158">
                      <a:moveTo>
                        <a:pt x="144" y="66"/>
                      </a:moveTo>
                      <a:lnTo>
                        <a:pt x="66" y="0"/>
                      </a:lnTo>
                      <a:lnTo>
                        <a:pt x="16" y="38"/>
                      </a:lnTo>
                      <a:lnTo>
                        <a:pt x="0" y="148"/>
                      </a:lnTo>
                      <a:lnTo>
                        <a:pt x="68" y="158"/>
                      </a:lnTo>
                      <a:lnTo>
                        <a:pt x="150" y="98"/>
                      </a:lnTo>
                      <a:lnTo>
                        <a:pt x="14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7" name="Freeform 318"/>
                <p:cNvSpPr>
                  <a:spLocks/>
                </p:cNvSpPr>
                <p:nvPr/>
              </p:nvSpPr>
              <p:spPr bwMode="auto">
                <a:xfrm>
                  <a:off x="2170" y="1292"/>
                  <a:ext cx="132" cy="10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8" name="Freeform 319"/>
                <p:cNvSpPr>
                  <a:spLocks/>
                </p:cNvSpPr>
                <p:nvPr/>
              </p:nvSpPr>
              <p:spPr bwMode="auto">
                <a:xfrm>
                  <a:off x="2170" y="1292"/>
                  <a:ext cx="132" cy="10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9" name="Freeform 320"/>
                <p:cNvSpPr>
                  <a:spLocks/>
                </p:cNvSpPr>
                <p:nvPr/>
              </p:nvSpPr>
              <p:spPr bwMode="auto">
                <a:xfrm>
                  <a:off x="2298" y="1140"/>
                  <a:ext cx="64" cy="98"/>
                </a:xfrm>
                <a:custGeom>
                  <a:avLst/>
                  <a:gdLst>
                    <a:gd name="T0" fmla="*/ 30 w 64"/>
                    <a:gd name="T1" fmla="*/ 98 h 98"/>
                    <a:gd name="T2" fmla="*/ 64 w 64"/>
                    <a:gd name="T3" fmla="*/ 60 h 98"/>
                    <a:gd name="T4" fmla="*/ 52 w 64"/>
                    <a:gd name="T5" fmla="*/ 26 h 98"/>
                    <a:gd name="T6" fmla="*/ 8 w 64"/>
                    <a:gd name="T7" fmla="*/ 0 h 98"/>
                    <a:gd name="T8" fmla="*/ 0 w 64"/>
                    <a:gd name="T9" fmla="*/ 38 h 98"/>
                    <a:gd name="T10" fmla="*/ 18 w 64"/>
                    <a:gd name="T11" fmla="*/ 96 h 98"/>
                    <a:gd name="T12" fmla="*/ 30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0" y="98"/>
                      </a:moveTo>
                      <a:lnTo>
                        <a:pt x="64" y="60"/>
                      </a:lnTo>
                      <a:lnTo>
                        <a:pt x="52" y="26"/>
                      </a:lnTo>
                      <a:lnTo>
                        <a:pt x="8" y="0"/>
                      </a:lnTo>
                      <a:lnTo>
                        <a:pt x="0" y="38"/>
                      </a:lnTo>
                      <a:lnTo>
                        <a:pt x="18" y="96"/>
                      </a:lnTo>
                      <a:lnTo>
                        <a:pt x="30" y="9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0" name="Freeform 321"/>
                <p:cNvSpPr>
                  <a:spLocks/>
                </p:cNvSpPr>
                <p:nvPr/>
              </p:nvSpPr>
              <p:spPr bwMode="auto">
                <a:xfrm>
                  <a:off x="2298" y="1140"/>
                  <a:ext cx="64" cy="98"/>
                </a:xfrm>
                <a:custGeom>
                  <a:avLst/>
                  <a:gdLst>
                    <a:gd name="T0" fmla="*/ 30 w 64"/>
                    <a:gd name="T1" fmla="*/ 98 h 98"/>
                    <a:gd name="T2" fmla="*/ 64 w 64"/>
                    <a:gd name="T3" fmla="*/ 60 h 98"/>
                    <a:gd name="T4" fmla="*/ 52 w 64"/>
                    <a:gd name="T5" fmla="*/ 26 h 98"/>
                    <a:gd name="T6" fmla="*/ 8 w 64"/>
                    <a:gd name="T7" fmla="*/ 0 h 98"/>
                    <a:gd name="T8" fmla="*/ 0 w 64"/>
                    <a:gd name="T9" fmla="*/ 38 h 98"/>
                    <a:gd name="T10" fmla="*/ 18 w 64"/>
                    <a:gd name="T11" fmla="*/ 96 h 98"/>
                    <a:gd name="T12" fmla="*/ 30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0" y="98"/>
                      </a:moveTo>
                      <a:lnTo>
                        <a:pt x="64" y="60"/>
                      </a:lnTo>
                      <a:lnTo>
                        <a:pt x="52" y="26"/>
                      </a:lnTo>
                      <a:lnTo>
                        <a:pt x="8" y="0"/>
                      </a:lnTo>
                      <a:lnTo>
                        <a:pt x="0" y="38"/>
                      </a:lnTo>
                      <a:lnTo>
                        <a:pt x="18" y="96"/>
                      </a:lnTo>
                      <a:lnTo>
                        <a:pt x="30"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 name="Freeform 322"/>
                <p:cNvSpPr>
                  <a:spLocks/>
                </p:cNvSpPr>
                <p:nvPr/>
              </p:nvSpPr>
              <p:spPr bwMode="auto">
                <a:xfrm>
                  <a:off x="2352" y="1362"/>
                  <a:ext cx="54" cy="64"/>
                </a:xfrm>
                <a:custGeom>
                  <a:avLst/>
                  <a:gdLst>
                    <a:gd name="T0" fmla="*/ 26 w 54"/>
                    <a:gd name="T1" fmla="*/ 64 h 64"/>
                    <a:gd name="T2" fmla="*/ 54 w 54"/>
                    <a:gd name="T3" fmla="*/ 38 h 64"/>
                    <a:gd name="T4" fmla="*/ 46 w 54"/>
                    <a:gd name="T5" fmla="*/ 16 h 64"/>
                    <a:gd name="T6" fmla="*/ 8 w 54"/>
                    <a:gd name="T7" fmla="*/ 0 h 64"/>
                    <a:gd name="T8" fmla="*/ 0 w 54"/>
                    <a:gd name="T9" fmla="*/ 24 h 64"/>
                    <a:gd name="T10" fmla="*/ 14 w 54"/>
                    <a:gd name="T11" fmla="*/ 62 h 64"/>
                    <a:gd name="T12" fmla="*/ 26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6" y="64"/>
                      </a:moveTo>
                      <a:lnTo>
                        <a:pt x="54" y="38"/>
                      </a:lnTo>
                      <a:lnTo>
                        <a:pt x="46" y="16"/>
                      </a:lnTo>
                      <a:lnTo>
                        <a:pt x="8" y="0"/>
                      </a:lnTo>
                      <a:lnTo>
                        <a:pt x="0" y="24"/>
                      </a:lnTo>
                      <a:lnTo>
                        <a:pt x="14" y="62"/>
                      </a:lnTo>
                      <a:lnTo>
                        <a:pt x="26" y="6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 name="Freeform 323"/>
                <p:cNvSpPr>
                  <a:spLocks/>
                </p:cNvSpPr>
                <p:nvPr/>
              </p:nvSpPr>
              <p:spPr bwMode="auto">
                <a:xfrm>
                  <a:off x="2352" y="1362"/>
                  <a:ext cx="54" cy="64"/>
                </a:xfrm>
                <a:custGeom>
                  <a:avLst/>
                  <a:gdLst>
                    <a:gd name="T0" fmla="*/ 26 w 54"/>
                    <a:gd name="T1" fmla="*/ 64 h 64"/>
                    <a:gd name="T2" fmla="*/ 54 w 54"/>
                    <a:gd name="T3" fmla="*/ 38 h 64"/>
                    <a:gd name="T4" fmla="*/ 46 w 54"/>
                    <a:gd name="T5" fmla="*/ 16 h 64"/>
                    <a:gd name="T6" fmla="*/ 8 w 54"/>
                    <a:gd name="T7" fmla="*/ 0 h 64"/>
                    <a:gd name="T8" fmla="*/ 0 w 54"/>
                    <a:gd name="T9" fmla="*/ 24 h 64"/>
                    <a:gd name="T10" fmla="*/ 14 w 54"/>
                    <a:gd name="T11" fmla="*/ 62 h 64"/>
                    <a:gd name="T12" fmla="*/ 26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6" y="64"/>
                      </a:moveTo>
                      <a:lnTo>
                        <a:pt x="54" y="38"/>
                      </a:lnTo>
                      <a:lnTo>
                        <a:pt x="46" y="16"/>
                      </a:lnTo>
                      <a:lnTo>
                        <a:pt x="8" y="0"/>
                      </a:lnTo>
                      <a:lnTo>
                        <a:pt x="0" y="24"/>
                      </a:lnTo>
                      <a:lnTo>
                        <a:pt x="14" y="62"/>
                      </a:lnTo>
                      <a:lnTo>
                        <a:pt x="26"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 name="Freeform 324"/>
                <p:cNvSpPr>
                  <a:spLocks/>
                </p:cNvSpPr>
                <p:nvPr/>
              </p:nvSpPr>
              <p:spPr bwMode="auto">
                <a:xfrm>
                  <a:off x="1802" y="1354"/>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 name="Freeform 325"/>
                <p:cNvSpPr>
                  <a:spLocks/>
                </p:cNvSpPr>
                <p:nvPr/>
              </p:nvSpPr>
              <p:spPr bwMode="auto">
                <a:xfrm>
                  <a:off x="1802" y="1354"/>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 name="Freeform 326"/>
                <p:cNvSpPr>
                  <a:spLocks/>
                </p:cNvSpPr>
                <p:nvPr/>
              </p:nvSpPr>
              <p:spPr bwMode="auto">
                <a:xfrm>
                  <a:off x="2018" y="1174"/>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 name="Freeform 327"/>
                <p:cNvSpPr>
                  <a:spLocks/>
                </p:cNvSpPr>
                <p:nvPr/>
              </p:nvSpPr>
              <p:spPr bwMode="auto">
                <a:xfrm>
                  <a:off x="2018" y="1174"/>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 name="Freeform 328"/>
                <p:cNvSpPr>
                  <a:spLocks/>
                </p:cNvSpPr>
                <p:nvPr/>
              </p:nvSpPr>
              <p:spPr bwMode="auto">
                <a:xfrm>
                  <a:off x="2030" y="1364"/>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8" name="Freeform 329"/>
                <p:cNvSpPr>
                  <a:spLocks/>
                </p:cNvSpPr>
                <p:nvPr/>
              </p:nvSpPr>
              <p:spPr bwMode="auto">
                <a:xfrm>
                  <a:off x="2030" y="1364"/>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9" name="Freeform 330"/>
                <p:cNvSpPr>
                  <a:spLocks/>
                </p:cNvSpPr>
                <p:nvPr/>
              </p:nvSpPr>
              <p:spPr bwMode="auto">
                <a:xfrm>
                  <a:off x="2792" y="872"/>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 name="Freeform 331"/>
                <p:cNvSpPr>
                  <a:spLocks/>
                </p:cNvSpPr>
                <p:nvPr/>
              </p:nvSpPr>
              <p:spPr bwMode="auto">
                <a:xfrm>
                  <a:off x="2792" y="872"/>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 name="Freeform 332"/>
                <p:cNvSpPr>
                  <a:spLocks/>
                </p:cNvSpPr>
                <p:nvPr/>
              </p:nvSpPr>
              <p:spPr bwMode="auto">
                <a:xfrm>
                  <a:off x="2288" y="998"/>
                  <a:ext cx="80" cy="78"/>
                </a:xfrm>
                <a:custGeom>
                  <a:avLst/>
                  <a:gdLst>
                    <a:gd name="T0" fmla="*/ 74 w 80"/>
                    <a:gd name="T1" fmla="*/ 12 h 78"/>
                    <a:gd name="T2" fmla="*/ 26 w 80"/>
                    <a:gd name="T3" fmla="*/ 0 h 78"/>
                    <a:gd name="T4" fmla="*/ 0 w 80"/>
                    <a:gd name="T5" fmla="*/ 28 h 78"/>
                    <a:gd name="T6" fmla="*/ 0 w 80"/>
                    <a:gd name="T7" fmla="*/ 78 h 78"/>
                    <a:gd name="T8" fmla="*/ 38 w 80"/>
                    <a:gd name="T9" fmla="*/ 68 h 78"/>
                    <a:gd name="T10" fmla="*/ 80 w 80"/>
                    <a:gd name="T11" fmla="*/ 24 h 78"/>
                    <a:gd name="T12" fmla="*/ 74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4" y="12"/>
                      </a:moveTo>
                      <a:lnTo>
                        <a:pt x="26" y="0"/>
                      </a:lnTo>
                      <a:lnTo>
                        <a:pt x="0" y="28"/>
                      </a:lnTo>
                      <a:lnTo>
                        <a:pt x="0" y="78"/>
                      </a:lnTo>
                      <a:lnTo>
                        <a:pt x="38" y="68"/>
                      </a:lnTo>
                      <a:lnTo>
                        <a:pt x="80" y="24"/>
                      </a:lnTo>
                      <a:lnTo>
                        <a:pt x="74"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2" name="Freeform 333"/>
                <p:cNvSpPr>
                  <a:spLocks/>
                </p:cNvSpPr>
                <p:nvPr/>
              </p:nvSpPr>
              <p:spPr bwMode="auto">
                <a:xfrm>
                  <a:off x="2288" y="998"/>
                  <a:ext cx="80" cy="78"/>
                </a:xfrm>
                <a:custGeom>
                  <a:avLst/>
                  <a:gdLst>
                    <a:gd name="T0" fmla="*/ 74 w 80"/>
                    <a:gd name="T1" fmla="*/ 12 h 78"/>
                    <a:gd name="T2" fmla="*/ 26 w 80"/>
                    <a:gd name="T3" fmla="*/ 0 h 78"/>
                    <a:gd name="T4" fmla="*/ 0 w 80"/>
                    <a:gd name="T5" fmla="*/ 28 h 78"/>
                    <a:gd name="T6" fmla="*/ 0 w 80"/>
                    <a:gd name="T7" fmla="*/ 78 h 78"/>
                    <a:gd name="T8" fmla="*/ 38 w 80"/>
                    <a:gd name="T9" fmla="*/ 68 h 78"/>
                    <a:gd name="T10" fmla="*/ 80 w 80"/>
                    <a:gd name="T11" fmla="*/ 24 h 78"/>
                    <a:gd name="T12" fmla="*/ 74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4" y="12"/>
                      </a:moveTo>
                      <a:lnTo>
                        <a:pt x="26" y="0"/>
                      </a:lnTo>
                      <a:lnTo>
                        <a:pt x="0" y="28"/>
                      </a:lnTo>
                      <a:lnTo>
                        <a:pt x="0" y="78"/>
                      </a:lnTo>
                      <a:lnTo>
                        <a:pt x="38" y="68"/>
                      </a:lnTo>
                      <a:lnTo>
                        <a:pt x="80" y="24"/>
                      </a:lnTo>
                      <a:lnTo>
                        <a:pt x="7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3" name="Freeform 334"/>
                <p:cNvSpPr>
                  <a:spLocks/>
                </p:cNvSpPr>
                <p:nvPr/>
              </p:nvSpPr>
              <p:spPr bwMode="auto">
                <a:xfrm>
                  <a:off x="2698" y="1832"/>
                  <a:ext cx="152" cy="158"/>
                </a:xfrm>
                <a:custGeom>
                  <a:avLst/>
                  <a:gdLst>
                    <a:gd name="T0" fmla="*/ 148 w 152"/>
                    <a:gd name="T1" fmla="*/ 70 h 158"/>
                    <a:gd name="T2" fmla="*/ 74 w 152"/>
                    <a:gd name="T3" fmla="*/ 0 h 158"/>
                    <a:gd name="T4" fmla="*/ 22 w 152"/>
                    <a:gd name="T5" fmla="*/ 34 h 158"/>
                    <a:gd name="T6" fmla="*/ 0 w 152"/>
                    <a:gd name="T7" fmla="*/ 144 h 158"/>
                    <a:gd name="T8" fmla="*/ 68 w 152"/>
                    <a:gd name="T9" fmla="*/ 158 h 158"/>
                    <a:gd name="T10" fmla="*/ 152 w 152"/>
                    <a:gd name="T11" fmla="*/ 102 h 158"/>
                    <a:gd name="T12" fmla="*/ 148 w 152"/>
                    <a:gd name="T13" fmla="*/ 70 h 158"/>
                  </a:gdLst>
                  <a:ahLst/>
                  <a:cxnLst>
                    <a:cxn ang="0">
                      <a:pos x="T0" y="T1"/>
                    </a:cxn>
                    <a:cxn ang="0">
                      <a:pos x="T2" y="T3"/>
                    </a:cxn>
                    <a:cxn ang="0">
                      <a:pos x="T4" y="T5"/>
                    </a:cxn>
                    <a:cxn ang="0">
                      <a:pos x="T6" y="T7"/>
                    </a:cxn>
                    <a:cxn ang="0">
                      <a:pos x="T8" y="T9"/>
                    </a:cxn>
                    <a:cxn ang="0">
                      <a:pos x="T10" y="T11"/>
                    </a:cxn>
                    <a:cxn ang="0">
                      <a:pos x="T12" y="T13"/>
                    </a:cxn>
                  </a:cxnLst>
                  <a:rect l="0" t="0" r="r" b="b"/>
                  <a:pathLst>
                    <a:path w="152" h="158">
                      <a:moveTo>
                        <a:pt x="148" y="70"/>
                      </a:moveTo>
                      <a:lnTo>
                        <a:pt x="74" y="0"/>
                      </a:lnTo>
                      <a:lnTo>
                        <a:pt x="22" y="34"/>
                      </a:lnTo>
                      <a:lnTo>
                        <a:pt x="0" y="144"/>
                      </a:lnTo>
                      <a:lnTo>
                        <a:pt x="68" y="158"/>
                      </a:lnTo>
                      <a:lnTo>
                        <a:pt x="152" y="102"/>
                      </a:lnTo>
                      <a:lnTo>
                        <a:pt x="148" y="7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4" name="Freeform 335"/>
                <p:cNvSpPr>
                  <a:spLocks/>
                </p:cNvSpPr>
                <p:nvPr/>
              </p:nvSpPr>
              <p:spPr bwMode="auto">
                <a:xfrm>
                  <a:off x="2698" y="1832"/>
                  <a:ext cx="152" cy="158"/>
                </a:xfrm>
                <a:custGeom>
                  <a:avLst/>
                  <a:gdLst>
                    <a:gd name="T0" fmla="*/ 148 w 152"/>
                    <a:gd name="T1" fmla="*/ 70 h 158"/>
                    <a:gd name="T2" fmla="*/ 74 w 152"/>
                    <a:gd name="T3" fmla="*/ 0 h 158"/>
                    <a:gd name="T4" fmla="*/ 22 w 152"/>
                    <a:gd name="T5" fmla="*/ 34 h 158"/>
                    <a:gd name="T6" fmla="*/ 0 w 152"/>
                    <a:gd name="T7" fmla="*/ 144 h 158"/>
                    <a:gd name="T8" fmla="*/ 68 w 152"/>
                    <a:gd name="T9" fmla="*/ 158 h 158"/>
                    <a:gd name="T10" fmla="*/ 152 w 152"/>
                    <a:gd name="T11" fmla="*/ 102 h 158"/>
                    <a:gd name="T12" fmla="*/ 148 w 152"/>
                    <a:gd name="T13" fmla="*/ 70 h 158"/>
                  </a:gdLst>
                  <a:ahLst/>
                  <a:cxnLst>
                    <a:cxn ang="0">
                      <a:pos x="T0" y="T1"/>
                    </a:cxn>
                    <a:cxn ang="0">
                      <a:pos x="T2" y="T3"/>
                    </a:cxn>
                    <a:cxn ang="0">
                      <a:pos x="T4" y="T5"/>
                    </a:cxn>
                    <a:cxn ang="0">
                      <a:pos x="T6" y="T7"/>
                    </a:cxn>
                    <a:cxn ang="0">
                      <a:pos x="T8" y="T9"/>
                    </a:cxn>
                    <a:cxn ang="0">
                      <a:pos x="T10" y="T11"/>
                    </a:cxn>
                    <a:cxn ang="0">
                      <a:pos x="T12" y="T13"/>
                    </a:cxn>
                  </a:cxnLst>
                  <a:rect l="0" t="0" r="r" b="b"/>
                  <a:pathLst>
                    <a:path w="152" h="158">
                      <a:moveTo>
                        <a:pt x="148" y="70"/>
                      </a:moveTo>
                      <a:lnTo>
                        <a:pt x="74" y="0"/>
                      </a:lnTo>
                      <a:lnTo>
                        <a:pt x="22" y="34"/>
                      </a:lnTo>
                      <a:lnTo>
                        <a:pt x="0" y="144"/>
                      </a:lnTo>
                      <a:lnTo>
                        <a:pt x="68" y="158"/>
                      </a:lnTo>
                      <a:lnTo>
                        <a:pt x="152" y="102"/>
                      </a:lnTo>
                      <a:lnTo>
                        <a:pt x="148" y="7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5" name="Freeform 336"/>
                <p:cNvSpPr>
                  <a:spLocks/>
                </p:cNvSpPr>
                <p:nvPr/>
              </p:nvSpPr>
              <p:spPr bwMode="auto">
                <a:xfrm>
                  <a:off x="2428" y="1948"/>
                  <a:ext cx="130" cy="106"/>
                </a:xfrm>
                <a:custGeom>
                  <a:avLst/>
                  <a:gdLst>
                    <a:gd name="T0" fmla="*/ 58 w 130"/>
                    <a:gd name="T1" fmla="*/ 106 h 106"/>
                    <a:gd name="T2" fmla="*/ 130 w 130"/>
                    <a:gd name="T3" fmla="*/ 68 h 106"/>
                    <a:gd name="T4" fmla="*/ 112 w 130"/>
                    <a:gd name="T5" fmla="*/ 28 h 106"/>
                    <a:gd name="T6" fmla="*/ 24 w 130"/>
                    <a:gd name="T7" fmla="*/ 0 h 106"/>
                    <a:gd name="T8" fmla="*/ 0 w 130"/>
                    <a:gd name="T9" fmla="*/ 40 h 106"/>
                    <a:gd name="T10" fmla="*/ 30 w 130"/>
                    <a:gd name="T11" fmla="*/ 102 h 106"/>
                    <a:gd name="T12" fmla="*/ 58 w 130"/>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0" h="106">
                      <a:moveTo>
                        <a:pt x="58" y="106"/>
                      </a:moveTo>
                      <a:lnTo>
                        <a:pt x="130" y="68"/>
                      </a:lnTo>
                      <a:lnTo>
                        <a:pt x="112" y="28"/>
                      </a:lnTo>
                      <a:lnTo>
                        <a:pt x="24" y="0"/>
                      </a:lnTo>
                      <a:lnTo>
                        <a:pt x="0" y="40"/>
                      </a:lnTo>
                      <a:lnTo>
                        <a:pt x="30" y="102"/>
                      </a:lnTo>
                      <a:lnTo>
                        <a:pt x="58" y="10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 name="Freeform 337"/>
                <p:cNvSpPr>
                  <a:spLocks/>
                </p:cNvSpPr>
                <p:nvPr/>
              </p:nvSpPr>
              <p:spPr bwMode="auto">
                <a:xfrm>
                  <a:off x="2428" y="1948"/>
                  <a:ext cx="130" cy="106"/>
                </a:xfrm>
                <a:custGeom>
                  <a:avLst/>
                  <a:gdLst>
                    <a:gd name="T0" fmla="*/ 58 w 130"/>
                    <a:gd name="T1" fmla="*/ 106 h 106"/>
                    <a:gd name="T2" fmla="*/ 130 w 130"/>
                    <a:gd name="T3" fmla="*/ 68 h 106"/>
                    <a:gd name="T4" fmla="*/ 112 w 130"/>
                    <a:gd name="T5" fmla="*/ 28 h 106"/>
                    <a:gd name="T6" fmla="*/ 24 w 130"/>
                    <a:gd name="T7" fmla="*/ 0 h 106"/>
                    <a:gd name="T8" fmla="*/ 0 w 130"/>
                    <a:gd name="T9" fmla="*/ 40 h 106"/>
                    <a:gd name="T10" fmla="*/ 30 w 130"/>
                    <a:gd name="T11" fmla="*/ 102 h 106"/>
                    <a:gd name="T12" fmla="*/ 58 w 130"/>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0" h="106">
                      <a:moveTo>
                        <a:pt x="58" y="106"/>
                      </a:moveTo>
                      <a:lnTo>
                        <a:pt x="130" y="68"/>
                      </a:lnTo>
                      <a:lnTo>
                        <a:pt x="112" y="28"/>
                      </a:lnTo>
                      <a:lnTo>
                        <a:pt x="24" y="0"/>
                      </a:lnTo>
                      <a:lnTo>
                        <a:pt x="0" y="40"/>
                      </a:lnTo>
                      <a:lnTo>
                        <a:pt x="30" y="102"/>
                      </a:lnTo>
                      <a:lnTo>
                        <a:pt x="58" y="10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7" name="Freeform 338"/>
                <p:cNvSpPr>
                  <a:spLocks/>
                </p:cNvSpPr>
                <p:nvPr/>
              </p:nvSpPr>
              <p:spPr bwMode="auto">
                <a:xfrm>
                  <a:off x="2564" y="1802"/>
                  <a:ext cx="64" cy="98"/>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4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4" y="96"/>
                      </a:lnTo>
                      <a:lnTo>
                        <a:pt x="28" y="9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8" name="Freeform 339"/>
                <p:cNvSpPr>
                  <a:spLocks/>
                </p:cNvSpPr>
                <p:nvPr/>
              </p:nvSpPr>
              <p:spPr bwMode="auto">
                <a:xfrm>
                  <a:off x="2564" y="1802"/>
                  <a:ext cx="64" cy="98"/>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4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4" y="96"/>
                      </a:lnTo>
                      <a:lnTo>
                        <a:pt x="28"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 name="Freeform 340"/>
                <p:cNvSpPr>
                  <a:spLocks/>
                </p:cNvSpPr>
                <p:nvPr/>
              </p:nvSpPr>
              <p:spPr bwMode="auto">
                <a:xfrm>
                  <a:off x="4110" y="2232"/>
                  <a:ext cx="62" cy="100"/>
                </a:xfrm>
                <a:custGeom>
                  <a:avLst/>
                  <a:gdLst>
                    <a:gd name="T0" fmla="*/ 28 w 62"/>
                    <a:gd name="T1" fmla="*/ 100 h 100"/>
                    <a:gd name="T2" fmla="*/ 62 w 62"/>
                    <a:gd name="T3" fmla="*/ 64 h 100"/>
                    <a:gd name="T4" fmla="*/ 54 w 62"/>
                    <a:gd name="T5" fmla="*/ 28 h 100"/>
                    <a:gd name="T6" fmla="*/ 10 w 62"/>
                    <a:gd name="T7" fmla="*/ 0 h 100"/>
                    <a:gd name="T8" fmla="*/ 0 w 62"/>
                    <a:gd name="T9" fmla="*/ 38 h 100"/>
                    <a:gd name="T10" fmla="*/ 14 w 62"/>
                    <a:gd name="T11" fmla="*/ 96 h 100"/>
                    <a:gd name="T12" fmla="*/ 28 w 62"/>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2" h="100">
                      <a:moveTo>
                        <a:pt x="28" y="100"/>
                      </a:moveTo>
                      <a:lnTo>
                        <a:pt x="62" y="64"/>
                      </a:lnTo>
                      <a:lnTo>
                        <a:pt x="54" y="28"/>
                      </a:lnTo>
                      <a:lnTo>
                        <a:pt x="10" y="0"/>
                      </a:lnTo>
                      <a:lnTo>
                        <a:pt x="0" y="38"/>
                      </a:lnTo>
                      <a:lnTo>
                        <a:pt x="14" y="96"/>
                      </a:lnTo>
                      <a:lnTo>
                        <a:pt x="28" y="10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 name="Freeform 341"/>
                <p:cNvSpPr>
                  <a:spLocks/>
                </p:cNvSpPr>
                <p:nvPr/>
              </p:nvSpPr>
              <p:spPr bwMode="auto">
                <a:xfrm>
                  <a:off x="2624" y="2194"/>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 name="Freeform 342"/>
                <p:cNvSpPr>
                  <a:spLocks/>
                </p:cNvSpPr>
                <p:nvPr/>
              </p:nvSpPr>
              <p:spPr bwMode="auto">
                <a:xfrm>
                  <a:off x="2624" y="2194"/>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2" name="Freeform 343"/>
                <p:cNvSpPr>
                  <a:spLocks/>
                </p:cNvSpPr>
                <p:nvPr/>
              </p:nvSpPr>
              <p:spPr bwMode="auto">
                <a:xfrm>
                  <a:off x="2232" y="2032"/>
                  <a:ext cx="158" cy="142"/>
                </a:xfrm>
                <a:custGeom>
                  <a:avLst/>
                  <a:gdLst>
                    <a:gd name="T0" fmla="*/ 110 w 158"/>
                    <a:gd name="T1" fmla="*/ 132 h 142"/>
                    <a:gd name="T2" fmla="*/ 158 w 158"/>
                    <a:gd name="T3" fmla="*/ 40 h 142"/>
                    <a:gd name="T4" fmla="*/ 112 w 158"/>
                    <a:gd name="T5" fmla="*/ 0 h 142"/>
                    <a:gd name="T6" fmla="*/ 0 w 158"/>
                    <a:gd name="T7" fmla="*/ 6 h 142"/>
                    <a:gd name="T8" fmla="*/ 6 w 158"/>
                    <a:gd name="T9" fmla="*/ 74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0"/>
                      </a:lnTo>
                      <a:lnTo>
                        <a:pt x="112" y="0"/>
                      </a:lnTo>
                      <a:lnTo>
                        <a:pt x="0" y="6"/>
                      </a:lnTo>
                      <a:lnTo>
                        <a:pt x="6" y="74"/>
                      </a:lnTo>
                      <a:lnTo>
                        <a:pt x="80" y="142"/>
                      </a:lnTo>
                      <a:lnTo>
                        <a:pt x="110"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3" name="Freeform 344"/>
                <p:cNvSpPr>
                  <a:spLocks/>
                </p:cNvSpPr>
                <p:nvPr/>
              </p:nvSpPr>
              <p:spPr bwMode="auto">
                <a:xfrm>
                  <a:off x="2232" y="2032"/>
                  <a:ext cx="158" cy="142"/>
                </a:xfrm>
                <a:custGeom>
                  <a:avLst/>
                  <a:gdLst>
                    <a:gd name="T0" fmla="*/ 110 w 158"/>
                    <a:gd name="T1" fmla="*/ 132 h 142"/>
                    <a:gd name="T2" fmla="*/ 158 w 158"/>
                    <a:gd name="T3" fmla="*/ 40 h 142"/>
                    <a:gd name="T4" fmla="*/ 112 w 158"/>
                    <a:gd name="T5" fmla="*/ 0 h 142"/>
                    <a:gd name="T6" fmla="*/ 0 w 158"/>
                    <a:gd name="T7" fmla="*/ 6 h 142"/>
                    <a:gd name="T8" fmla="*/ 6 w 158"/>
                    <a:gd name="T9" fmla="*/ 74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0"/>
                      </a:lnTo>
                      <a:lnTo>
                        <a:pt x="112" y="0"/>
                      </a:lnTo>
                      <a:lnTo>
                        <a:pt x="0" y="6"/>
                      </a:lnTo>
                      <a:lnTo>
                        <a:pt x="6" y="74"/>
                      </a:lnTo>
                      <a:lnTo>
                        <a:pt x="80" y="142"/>
                      </a:lnTo>
                      <a:lnTo>
                        <a:pt x="110"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4" name="Freeform 345"/>
                <p:cNvSpPr>
                  <a:spLocks/>
                </p:cNvSpPr>
                <p:nvPr/>
              </p:nvSpPr>
              <p:spPr bwMode="auto">
                <a:xfrm>
                  <a:off x="2022" y="1706"/>
                  <a:ext cx="96" cy="132"/>
                </a:xfrm>
                <a:custGeom>
                  <a:avLst/>
                  <a:gdLst>
                    <a:gd name="T0" fmla="*/ 2 w 96"/>
                    <a:gd name="T1" fmla="*/ 72 h 132"/>
                    <a:gd name="T2" fmla="*/ 58 w 96"/>
                    <a:gd name="T3" fmla="*/ 132 h 132"/>
                    <a:gd name="T4" fmla="*/ 90 w 96"/>
                    <a:gd name="T5" fmla="*/ 104 h 132"/>
                    <a:gd name="T6" fmla="*/ 96 w 96"/>
                    <a:gd name="T7" fmla="*/ 12 h 132"/>
                    <a:gd name="T8" fmla="*/ 50 w 96"/>
                    <a:gd name="T9" fmla="*/ 0 h 132"/>
                    <a:gd name="T10" fmla="*/ 0 w 96"/>
                    <a:gd name="T11" fmla="*/ 44 h 132"/>
                    <a:gd name="T12" fmla="*/ 2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2" y="72"/>
                      </a:moveTo>
                      <a:lnTo>
                        <a:pt x="58" y="132"/>
                      </a:lnTo>
                      <a:lnTo>
                        <a:pt x="90" y="104"/>
                      </a:lnTo>
                      <a:lnTo>
                        <a:pt x="96" y="12"/>
                      </a:lnTo>
                      <a:lnTo>
                        <a:pt x="50" y="0"/>
                      </a:lnTo>
                      <a:lnTo>
                        <a:pt x="0" y="44"/>
                      </a:lnTo>
                      <a:lnTo>
                        <a:pt x="2" y="7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5" name="Freeform 346"/>
                <p:cNvSpPr>
                  <a:spLocks/>
                </p:cNvSpPr>
                <p:nvPr/>
              </p:nvSpPr>
              <p:spPr bwMode="auto">
                <a:xfrm>
                  <a:off x="2022" y="1706"/>
                  <a:ext cx="96" cy="132"/>
                </a:xfrm>
                <a:custGeom>
                  <a:avLst/>
                  <a:gdLst>
                    <a:gd name="T0" fmla="*/ 2 w 96"/>
                    <a:gd name="T1" fmla="*/ 72 h 132"/>
                    <a:gd name="T2" fmla="*/ 58 w 96"/>
                    <a:gd name="T3" fmla="*/ 132 h 132"/>
                    <a:gd name="T4" fmla="*/ 90 w 96"/>
                    <a:gd name="T5" fmla="*/ 104 h 132"/>
                    <a:gd name="T6" fmla="*/ 96 w 96"/>
                    <a:gd name="T7" fmla="*/ 12 h 132"/>
                    <a:gd name="T8" fmla="*/ 50 w 96"/>
                    <a:gd name="T9" fmla="*/ 0 h 132"/>
                    <a:gd name="T10" fmla="*/ 0 w 96"/>
                    <a:gd name="T11" fmla="*/ 44 h 132"/>
                    <a:gd name="T12" fmla="*/ 2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2" y="72"/>
                      </a:moveTo>
                      <a:lnTo>
                        <a:pt x="58" y="132"/>
                      </a:lnTo>
                      <a:lnTo>
                        <a:pt x="90" y="104"/>
                      </a:lnTo>
                      <a:lnTo>
                        <a:pt x="96" y="12"/>
                      </a:lnTo>
                      <a:lnTo>
                        <a:pt x="50" y="0"/>
                      </a:lnTo>
                      <a:lnTo>
                        <a:pt x="0" y="44"/>
                      </a:lnTo>
                      <a:lnTo>
                        <a:pt x="2" y="7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6" name="Freeform 347"/>
                <p:cNvSpPr>
                  <a:spLocks/>
                </p:cNvSpPr>
                <p:nvPr/>
              </p:nvSpPr>
              <p:spPr bwMode="auto">
                <a:xfrm>
                  <a:off x="2246" y="1832"/>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7" name="Freeform 348"/>
                <p:cNvSpPr>
                  <a:spLocks/>
                </p:cNvSpPr>
                <p:nvPr/>
              </p:nvSpPr>
              <p:spPr bwMode="auto">
                <a:xfrm>
                  <a:off x="2246" y="1832"/>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8" name="Freeform 349"/>
                <p:cNvSpPr>
                  <a:spLocks/>
                </p:cNvSpPr>
                <p:nvPr/>
              </p:nvSpPr>
              <p:spPr bwMode="auto">
                <a:xfrm>
                  <a:off x="1992" y="1926"/>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9" name="Freeform 350"/>
                <p:cNvSpPr>
                  <a:spLocks/>
                </p:cNvSpPr>
                <p:nvPr/>
              </p:nvSpPr>
              <p:spPr bwMode="auto">
                <a:xfrm>
                  <a:off x="1992" y="1926"/>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0" name="Freeform 351"/>
                <p:cNvSpPr>
                  <a:spLocks/>
                </p:cNvSpPr>
                <p:nvPr/>
              </p:nvSpPr>
              <p:spPr bwMode="auto">
                <a:xfrm>
                  <a:off x="1594" y="1932"/>
                  <a:ext cx="146" cy="162"/>
                </a:xfrm>
                <a:custGeom>
                  <a:avLst/>
                  <a:gdLst>
                    <a:gd name="T0" fmla="*/ 16 w 146"/>
                    <a:gd name="T1" fmla="*/ 132 h 162"/>
                    <a:gd name="T2" fmla="*/ 114 w 146"/>
                    <a:gd name="T3" fmla="*/ 162 h 162"/>
                    <a:gd name="T4" fmla="*/ 146 w 146"/>
                    <a:gd name="T5" fmla="*/ 110 h 162"/>
                    <a:gd name="T6" fmla="*/ 116 w 146"/>
                    <a:gd name="T7" fmla="*/ 0 h 162"/>
                    <a:gd name="T8" fmla="*/ 50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0" y="20"/>
                      </a:lnTo>
                      <a:lnTo>
                        <a:pt x="0" y="106"/>
                      </a:lnTo>
                      <a:lnTo>
                        <a:pt x="16"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1" name="Freeform 352"/>
                <p:cNvSpPr>
                  <a:spLocks/>
                </p:cNvSpPr>
                <p:nvPr/>
              </p:nvSpPr>
              <p:spPr bwMode="auto">
                <a:xfrm>
                  <a:off x="1594" y="1932"/>
                  <a:ext cx="146" cy="162"/>
                </a:xfrm>
                <a:custGeom>
                  <a:avLst/>
                  <a:gdLst>
                    <a:gd name="T0" fmla="*/ 16 w 146"/>
                    <a:gd name="T1" fmla="*/ 132 h 162"/>
                    <a:gd name="T2" fmla="*/ 114 w 146"/>
                    <a:gd name="T3" fmla="*/ 162 h 162"/>
                    <a:gd name="T4" fmla="*/ 146 w 146"/>
                    <a:gd name="T5" fmla="*/ 110 h 162"/>
                    <a:gd name="T6" fmla="*/ 116 w 146"/>
                    <a:gd name="T7" fmla="*/ 0 h 162"/>
                    <a:gd name="T8" fmla="*/ 50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0" y="20"/>
                      </a:lnTo>
                      <a:lnTo>
                        <a:pt x="0" y="106"/>
                      </a:lnTo>
                      <a:lnTo>
                        <a:pt x="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2" name="Freeform 353"/>
                <p:cNvSpPr>
                  <a:spLocks/>
                </p:cNvSpPr>
                <p:nvPr/>
              </p:nvSpPr>
              <p:spPr bwMode="auto">
                <a:xfrm>
                  <a:off x="1820" y="1762"/>
                  <a:ext cx="128" cy="102"/>
                </a:xfrm>
                <a:custGeom>
                  <a:avLst/>
                  <a:gdLst>
                    <a:gd name="T0" fmla="*/ 48 w 128"/>
                    <a:gd name="T1" fmla="*/ 10 h 102"/>
                    <a:gd name="T2" fmla="*/ 0 w 128"/>
                    <a:gd name="T3" fmla="*/ 76 h 102"/>
                    <a:gd name="T4" fmla="*/ 34 w 128"/>
                    <a:gd name="T5" fmla="*/ 102 h 102"/>
                    <a:gd name="T6" fmla="*/ 126 w 128"/>
                    <a:gd name="T7" fmla="*/ 90 h 102"/>
                    <a:gd name="T8" fmla="*/ 128 w 128"/>
                    <a:gd name="T9" fmla="*/ 42 h 102"/>
                    <a:gd name="T10" fmla="*/ 74 w 128"/>
                    <a:gd name="T11" fmla="*/ 0 h 102"/>
                    <a:gd name="T12" fmla="*/ 48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8" y="10"/>
                      </a:moveTo>
                      <a:lnTo>
                        <a:pt x="0" y="76"/>
                      </a:lnTo>
                      <a:lnTo>
                        <a:pt x="34" y="102"/>
                      </a:lnTo>
                      <a:lnTo>
                        <a:pt x="126" y="90"/>
                      </a:lnTo>
                      <a:lnTo>
                        <a:pt x="128" y="42"/>
                      </a:lnTo>
                      <a:lnTo>
                        <a:pt x="74" y="0"/>
                      </a:lnTo>
                      <a:lnTo>
                        <a:pt x="48"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3" name="Freeform 354"/>
                <p:cNvSpPr>
                  <a:spLocks/>
                </p:cNvSpPr>
                <p:nvPr/>
              </p:nvSpPr>
              <p:spPr bwMode="auto">
                <a:xfrm>
                  <a:off x="1820" y="1762"/>
                  <a:ext cx="128" cy="102"/>
                </a:xfrm>
                <a:custGeom>
                  <a:avLst/>
                  <a:gdLst>
                    <a:gd name="T0" fmla="*/ 48 w 128"/>
                    <a:gd name="T1" fmla="*/ 10 h 102"/>
                    <a:gd name="T2" fmla="*/ 0 w 128"/>
                    <a:gd name="T3" fmla="*/ 76 h 102"/>
                    <a:gd name="T4" fmla="*/ 34 w 128"/>
                    <a:gd name="T5" fmla="*/ 102 h 102"/>
                    <a:gd name="T6" fmla="*/ 126 w 128"/>
                    <a:gd name="T7" fmla="*/ 90 h 102"/>
                    <a:gd name="T8" fmla="*/ 128 w 128"/>
                    <a:gd name="T9" fmla="*/ 42 h 102"/>
                    <a:gd name="T10" fmla="*/ 74 w 128"/>
                    <a:gd name="T11" fmla="*/ 0 h 102"/>
                    <a:gd name="T12" fmla="*/ 48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8" y="10"/>
                      </a:moveTo>
                      <a:lnTo>
                        <a:pt x="0" y="76"/>
                      </a:lnTo>
                      <a:lnTo>
                        <a:pt x="34" y="102"/>
                      </a:lnTo>
                      <a:lnTo>
                        <a:pt x="126" y="90"/>
                      </a:lnTo>
                      <a:lnTo>
                        <a:pt x="128" y="42"/>
                      </a:lnTo>
                      <a:lnTo>
                        <a:pt x="74" y="0"/>
                      </a:lnTo>
                      <a:lnTo>
                        <a:pt x="48"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4" name="Freeform 355"/>
                <p:cNvSpPr>
                  <a:spLocks/>
                </p:cNvSpPr>
                <p:nvPr/>
              </p:nvSpPr>
              <p:spPr bwMode="auto">
                <a:xfrm>
                  <a:off x="1824" y="1952"/>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5" name="Freeform 356"/>
                <p:cNvSpPr>
                  <a:spLocks/>
                </p:cNvSpPr>
                <p:nvPr/>
              </p:nvSpPr>
              <p:spPr bwMode="auto">
                <a:xfrm>
                  <a:off x="1824" y="1952"/>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6" name="Freeform 357"/>
                <p:cNvSpPr>
                  <a:spLocks/>
                </p:cNvSpPr>
                <p:nvPr/>
              </p:nvSpPr>
              <p:spPr bwMode="auto">
                <a:xfrm>
                  <a:off x="1704" y="1798"/>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7" name="Freeform 358"/>
                <p:cNvSpPr>
                  <a:spLocks/>
                </p:cNvSpPr>
                <p:nvPr/>
              </p:nvSpPr>
              <p:spPr bwMode="auto">
                <a:xfrm>
                  <a:off x="1704" y="1798"/>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8" name="Freeform 359"/>
                <p:cNvSpPr>
                  <a:spLocks/>
                </p:cNvSpPr>
                <p:nvPr/>
              </p:nvSpPr>
              <p:spPr bwMode="auto">
                <a:xfrm>
                  <a:off x="2686" y="1346"/>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9" name="Freeform 360"/>
                <p:cNvSpPr>
                  <a:spLocks/>
                </p:cNvSpPr>
                <p:nvPr/>
              </p:nvSpPr>
              <p:spPr bwMode="auto">
                <a:xfrm>
                  <a:off x="2686" y="1346"/>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0" name="Freeform 361"/>
                <p:cNvSpPr>
                  <a:spLocks/>
                </p:cNvSpPr>
                <p:nvPr/>
              </p:nvSpPr>
              <p:spPr bwMode="auto">
                <a:xfrm>
                  <a:off x="2502" y="1386"/>
                  <a:ext cx="160" cy="144"/>
                </a:xfrm>
                <a:custGeom>
                  <a:avLst/>
                  <a:gdLst>
                    <a:gd name="T0" fmla="*/ 44 w 160"/>
                    <a:gd name="T1" fmla="*/ 12 h 144"/>
                    <a:gd name="T2" fmla="*/ 0 w 160"/>
                    <a:gd name="T3" fmla="*/ 104 h 144"/>
                    <a:gd name="T4" fmla="*/ 48 w 160"/>
                    <a:gd name="T5" fmla="*/ 144 h 144"/>
                    <a:gd name="T6" fmla="*/ 160 w 160"/>
                    <a:gd name="T7" fmla="*/ 130 h 144"/>
                    <a:gd name="T8" fmla="*/ 150 w 160"/>
                    <a:gd name="T9" fmla="*/ 62 h 144"/>
                    <a:gd name="T10" fmla="*/ 72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0" y="62"/>
                      </a:lnTo>
                      <a:lnTo>
                        <a:pt x="72" y="0"/>
                      </a:lnTo>
                      <a:lnTo>
                        <a:pt x="44"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 name="Freeform 362"/>
                <p:cNvSpPr>
                  <a:spLocks/>
                </p:cNvSpPr>
                <p:nvPr/>
              </p:nvSpPr>
              <p:spPr bwMode="auto">
                <a:xfrm>
                  <a:off x="2502" y="1386"/>
                  <a:ext cx="160" cy="144"/>
                </a:xfrm>
                <a:custGeom>
                  <a:avLst/>
                  <a:gdLst>
                    <a:gd name="T0" fmla="*/ 44 w 160"/>
                    <a:gd name="T1" fmla="*/ 12 h 144"/>
                    <a:gd name="T2" fmla="*/ 0 w 160"/>
                    <a:gd name="T3" fmla="*/ 104 h 144"/>
                    <a:gd name="T4" fmla="*/ 48 w 160"/>
                    <a:gd name="T5" fmla="*/ 144 h 144"/>
                    <a:gd name="T6" fmla="*/ 160 w 160"/>
                    <a:gd name="T7" fmla="*/ 130 h 144"/>
                    <a:gd name="T8" fmla="*/ 150 w 160"/>
                    <a:gd name="T9" fmla="*/ 62 h 144"/>
                    <a:gd name="T10" fmla="*/ 72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0" y="62"/>
                      </a:lnTo>
                      <a:lnTo>
                        <a:pt x="72" y="0"/>
                      </a:lnTo>
                      <a:lnTo>
                        <a:pt x="4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2" name="Freeform 363"/>
                <p:cNvSpPr>
                  <a:spLocks/>
                </p:cNvSpPr>
                <p:nvPr/>
              </p:nvSpPr>
              <p:spPr bwMode="auto">
                <a:xfrm>
                  <a:off x="2708" y="1638"/>
                  <a:ext cx="94" cy="132"/>
                </a:xfrm>
                <a:custGeom>
                  <a:avLst/>
                  <a:gdLst>
                    <a:gd name="T0" fmla="*/ 90 w 94"/>
                    <a:gd name="T1" fmla="*/ 58 h 132"/>
                    <a:gd name="T2" fmla="*/ 32 w 94"/>
                    <a:gd name="T3" fmla="*/ 0 h 132"/>
                    <a:gd name="T4" fmla="*/ 0 w 94"/>
                    <a:gd name="T5" fmla="*/ 30 h 132"/>
                    <a:gd name="T6" fmla="*/ 0 w 94"/>
                    <a:gd name="T7" fmla="*/ 124 h 132"/>
                    <a:gd name="T8" fmla="*/ 46 w 94"/>
                    <a:gd name="T9" fmla="*/ 132 h 132"/>
                    <a:gd name="T10" fmla="*/ 94 w 94"/>
                    <a:gd name="T11" fmla="*/ 86 h 132"/>
                    <a:gd name="T12" fmla="*/ 90 w 94"/>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90" y="58"/>
                      </a:moveTo>
                      <a:lnTo>
                        <a:pt x="32" y="0"/>
                      </a:lnTo>
                      <a:lnTo>
                        <a:pt x="0" y="30"/>
                      </a:lnTo>
                      <a:lnTo>
                        <a:pt x="0" y="124"/>
                      </a:lnTo>
                      <a:lnTo>
                        <a:pt x="46" y="132"/>
                      </a:lnTo>
                      <a:lnTo>
                        <a:pt x="94" y="86"/>
                      </a:lnTo>
                      <a:lnTo>
                        <a:pt x="90" y="5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3" name="Freeform 364"/>
                <p:cNvSpPr>
                  <a:spLocks/>
                </p:cNvSpPr>
                <p:nvPr/>
              </p:nvSpPr>
              <p:spPr bwMode="auto">
                <a:xfrm>
                  <a:off x="2708" y="1638"/>
                  <a:ext cx="94" cy="132"/>
                </a:xfrm>
                <a:custGeom>
                  <a:avLst/>
                  <a:gdLst>
                    <a:gd name="T0" fmla="*/ 90 w 94"/>
                    <a:gd name="T1" fmla="*/ 58 h 132"/>
                    <a:gd name="T2" fmla="*/ 32 w 94"/>
                    <a:gd name="T3" fmla="*/ 0 h 132"/>
                    <a:gd name="T4" fmla="*/ 0 w 94"/>
                    <a:gd name="T5" fmla="*/ 30 h 132"/>
                    <a:gd name="T6" fmla="*/ 0 w 94"/>
                    <a:gd name="T7" fmla="*/ 124 h 132"/>
                    <a:gd name="T8" fmla="*/ 46 w 94"/>
                    <a:gd name="T9" fmla="*/ 132 h 132"/>
                    <a:gd name="T10" fmla="*/ 94 w 94"/>
                    <a:gd name="T11" fmla="*/ 86 h 132"/>
                    <a:gd name="T12" fmla="*/ 90 w 94"/>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90" y="58"/>
                      </a:moveTo>
                      <a:lnTo>
                        <a:pt x="32" y="0"/>
                      </a:lnTo>
                      <a:lnTo>
                        <a:pt x="0" y="30"/>
                      </a:lnTo>
                      <a:lnTo>
                        <a:pt x="0" y="124"/>
                      </a:lnTo>
                      <a:lnTo>
                        <a:pt x="46" y="132"/>
                      </a:lnTo>
                      <a:lnTo>
                        <a:pt x="94" y="86"/>
                      </a:lnTo>
                      <a:lnTo>
                        <a:pt x="90" y="5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4" name="Freeform 365"/>
                <p:cNvSpPr>
                  <a:spLocks/>
                </p:cNvSpPr>
                <p:nvPr/>
              </p:nvSpPr>
              <p:spPr bwMode="auto">
                <a:xfrm>
                  <a:off x="2532" y="1618"/>
                  <a:ext cx="90" cy="68"/>
                </a:xfrm>
                <a:custGeom>
                  <a:avLst/>
                  <a:gdLst>
                    <a:gd name="T0" fmla="*/ 88 w 90"/>
                    <a:gd name="T1" fmla="*/ 22 h 68"/>
                    <a:gd name="T2" fmla="*/ 44 w 90"/>
                    <a:gd name="T3" fmla="*/ 0 h 68"/>
                    <a:gd name="T4" fmla="*/ 12 w 90"/>
                    <a:gd name="T5" fmla="*/ 20 h 68"/>
                    <a:gd name="T6" fmla="*/ 0 w 90"/>
                    <a:gd name="T7" fmla="*/ 68 h 68"/>
                    <a:gd name="T8" fmla="*/ 40 w 90"/>
                    <a:gd name="T9" fmla="*/ 68 h 68"/>
                    <a:gd name="T10" fmla="*/ 90 w 90"/>
                    <a:gd name="T11" fmla="*/ 36 h 68"/>
                    <a:gd name="T12" fmla="*/ 88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88" y="22"/>
                      </a:moveTo>
                      <a:lnTo>
                        <a:pt x="44" y="0"/>
                      </a:lnTo>
                      <a:lnTo>
                        <a:pt x="12" y="20"/>
                      </a:lnTo>
                      <a:lnTo>
                        <a:pt x="0" y="68"/>
                      </a:lnTo>
                      <a:lnTo>
                        <a:pt x="40" y="68"/>
                      </a:lnTo>
                      <a:lnTo>
                        <a:pt x="90" y="36"/>
                      </a:lnTo>
                      <a:lnTo>
                        <a:pt x="88"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5" name="Freeform 366"/>
                <p:cNvSpPr>
                  <a:spLocks/>
                </p:cNvSpPr>
                <p:nvPr/>
              </p:nvSpPr>
              <p:spPr bwMode="auto">
                <a:xfrm>
                  <a:off x="2532" y="1618"/>
                  <a:ext cx="90" cy="68"/>
                </a:xfrm>
                <a:custGeom>
                  <a:avLst/>
                  <a:gdLst>
                    <a:gd name="T0" fmla="*/ 88 w 90"/>
                    <a:gd name="T1" fmla="*/ 22 h 68"/>
                    <a:gd name="T2" fmla="*/ 44 w 90"/>
                    <a:gd name="T3" fmla="*/ 0 h 68"/>
                    <a:gd name="T4" fmla="*/ 12 w 90"/>
                    <a:gd name="T5" fmla="*/ 20 h 68"/>
                    <a:gd name="T6" fmla="*/ 0 w 90"/>
                    <a:gd name="T7" fmla="*/ 68 h 68"/>
                    <a:gd name="T8" fmla="*/ 40 w 90"/>
                    <a:gd name="T9" fmla="*/ 68 h 68"/>
                    <a:gd name="T10" fmla="*/ 90 w 90"/>
                    <a:gd name="T11" fmla="*/ 36 h 68"/>
                    <a:gd name="T12" fmla="*/ 88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88" y="22"/>
                      </a:moveTo>
                      <a:lnTo>
                        <a:pt x="44" y="0"/>
                      </a:lnTo>
                      <a:lnTo>
                        <a:pt x="12" y="20"/>
                      </a:lnTo>
                      <a:lnTo>
                        <a:pt x="0" y="68"/>
                      </a:lnTo>
                      <a:lnTo>
                        <a:pt x="40" y="68"/>
                      </a:lnTo>
                      <a:lnTo>
                        <a:pt x="90" y="36"/>
                      </a:lnTo>
                      <a:lnTo>
                        <a:pt x="8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6" name="Freeform 367"/>
                <p:cNvSpPr>
                  <a:spLocks/>
                </p:cNvSpPr>
                <p:nvPr/>
              </p:nvSpPr>
              <p:spPr bwMode="auto">
                <a:xfrm>
                  <a:off x="2732" y="1524"/>
                  <a:ext cx="60" cy="58"/>
                </a:xfrm>
                <a:custGeom>
                  <a:avLst/>
                  <a:gdLst>
                    <a:gd name="T0" fmla="*/ 58 w 60"/>
                    <a:gd name="T1" fmla="*/ 22 h 58"/>
                    <a:gd name="T2" fmla="*/ 26 w 60"/>
                    <a:gd name="T3" fmla="*/ 0 h 58"/>
                    <a:gd name="T4" fmla="*/ 6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6" y="0"/>
                      </a:lnTo>
                      <a:lnTo>
                        <a:pt x="6" y="16"/>
                      </a:lnTo>
                      <a:lnTo>
                        <a:pt x="0" y="56"/>
                      </a:lnTo>
                      <a:lnTo>
                        <a:pt x="28" y="58"/>
                      </a:lnTo>
                      <a:lnTo>
                        <a:pt x="60" y="34"/>
                      </a:lnTo>
                      <a:lnTo>
                        <a:pt x="58"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7" name="Freeform 368"/>
                <p:cNvSpPr>
                  <a:spLocks/>
                </p:cNvSpPr>
                <p:nvPr/>
              </p:nvSpPr>
              <p:spPr bwMode="auto">
                <a:xfrm>
                  <a:off x="2732" y="1524"/>
                  <a:ext cx="60" cy="58"/>
                </a:xfrm>
                <a:custGeom>
                  <a:avLst/>
                  <a:gdLst>
                    <a:gd name="T0" fmla="*/ 58 w 60"/>
                    <a:gd name="T1" fmla="*/ 22 h 58"/>
                    <a:gd name="T2" fmla="*/ 26 w 60"/>
                    <a:gd name="T3" fmla="*/ 0 h 58"/>
                    <a:gd name="T4" fmla="*/ 6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6" y="0"/>
                      </a:lnTo>
                      <a:lnTo>
                        <a:pt x="6" y="16"/>
                      </a:lnTo>
                      <a:lnTo>
                        <a:pt x="0" y="56"/>
                      </a:lnTo>
                      <a:lnTo>
                        <a:pt x="28" y="58"/>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8" name="Freeform 369"/>
                <p:cNvSpPr>
                  <a:spLocks/>
                </p:cNvSpPr>
                <p:nvPr/>
              </p:nvSpPr>
              <p:spPr bwMode="auto">
                <a:xfrm>
                  <a:off x="1738" y="1640"/>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9" name="Freeform 370"/>
                <p:cNvSpPr>
                  <a:spLocks/>
                </p:cNvSpPr>
                <p:nvPr/>
              </p:nvSpPr>
              <p:spPr bwMode="auto">
                <a:xfrm>
                  <a:off x="1738" y="1640"/>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0" name="Freeform 371"/>
                <p:cNvSpPr>
                  <a:spLocks/>
                </p:cNvSpPr>
                <p:nvPr/>
              </p:nvSpPr>
              <p:spPr bwMode="auto">
                <a:xfrm>
                  <a:off x="2946" y="1092"/>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1" name="Freeform 372"/>
                <p:cNvSpPr>
                  <a:spLocks/>
                </p:cNvSpPr>
                <p:nvPr/>
              </p:nvSpPr>
              <p:spPr bwMode="auto">
                <a:xfrm>
                  <a:off x="2946" y="1092"/>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2" name="Freeform 373"/>
                <p:cNvSpPr>
                  <a:spLocks/>
                </p:cNvSpPr>
                <p:nvPr/>
              </p:nvSpPr>
              <p:spPr bwMode="auto">
                <a:xfrm>
                  <a:off x="1952" y="161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3" name="Freeform 374"/>
                <p:cNvSpPr>
                  <a:spLocks/>
                </p:cNvSpPr>
                <p:nvPr/>
              </p:nvSpPr>
              <p:spPr bwMode="auto">
                <a:xfrm>
                  <a:off x="1952" y="161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4" name="Freeform 375"/>
                <p:cNvSpPr>
                  <a:spLocks/>
                </p:cNvSpPr>
                <p:nvPr/>
              </p:nvSpPr>
              <p:spPr bwMode="auto">
                <a:xfrm>
                  <a:off x="2632" y="1234"/>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5" name="Freeform 376"/>
                <p:cNvSpPr>
                  <a:spLocks/>
                </p:cNvSpPr>
                <p:nvPr/>
              </p:nvSpPr>
              <p:spPr bwMode="auto">
                <a:xfrm>
                  <a:off x="2632" y="1234"/>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6" name="Freeform 377"/>
                <p:cNvSpPr>
                  <a:spLocks/>
                </p:cNvSpPr>
                <p:nvPr/>
              </p:nvSpPr>
              <p:spPr bwMode="auto">
                <a:xfrm>
                  <a:off x="2326" y="1680"/>
                  <a:ext cx="162" cy="146"/>
                </a:xfrm>
                <a:custGeom>
                  <a:avLst/>
                  <a:gdLst>
                    <a:gd name="T0" fmla="*/ 142 w 162"/>
                    <a:gd name="T1" fmla="*/ 126 h 146"/>
                    <a:gd name="T2" fmla="*/ 162 w 162"/>
                    <a:gd name="T3" fmla="*/ 26 h 146"/>
                    <a:gd name="T4" fmla="*/ 106 w 162"/>
                    <a:gd name="T5" fmla="*/ 0 h 146"/>
                    <a:gd name="T6" fmla="*/ 0 w 162"/>
                    <a:gd name="T7" fmla="*/ 40 h 146"/>
                    <a:gd name="T8" fmla="*/ 26 w 162"/>
                    <a:gd name="T9" fmla="*/ 104 h 146"/>
                    <a:gd name="T10" fmla="*/ 116 w 162"/>
                    <a:gd name="T11" fmla="*/ 146 h 146"/>
                    <a:gd name="T12" fmla="*/ 142 w 162"/>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42" y="126"/>
                      </a:moveTo>
                      <a:lnTo>
                        <a:pt x="162" y="26"/>
                      </a:lnTo>
                      <a:lnTo>
                        <a:pt x="106" y="0"/>
                      </a:lnTo>
                      <a:lnTo>
                        <a:pt x="0" y="40"/>
                      </a:lnTo>
                      <a:lnTo>
                        <a:pt x="26" y="104"/>
                      </a:lnTo>
                      <a:lnTo>
                        <a:pt x="116" y="146"/>
                      </a:lnTo>
                      <a:lnTo>
                        <a:pt x="142" y="12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7" name="Freeform 378"/>
                <p:cNvSpPr>
                  <a:spLocks/>
                </p:cNvSpPr>
                <p:nvPr/>
              </p:nvSpPr>
              <p:spPr bwMode="auto">
                <a:xfrm>
                  <a:off x="2326" y="1680"/>
                  <a:ext cx="162" cy="146"/>
                </a:xfrm>
                <a:custGeom>
                  <a:avLst/>
                  <a:gdLst>
                    <a:gd name="T0" fmla="*/ 142 w 162"/>
                    <a:gd name="T1" fmla="*/ 126 h 146"/>
                    <a:gd name="T2" fmla="*/ 162 w 162"/>
                    <a:gd name="T3" fmla="*/ 26 h 146"/>
                    <a:gd name="T4" fmla="*/ 106 w 162"/>
                    <a:gd name="T5" fmla="*/ 0 h 146"/>
                    <a:gd name="T6" fmla="*/ 0 w 162"/>
                    <a:gd name="T7" fmla="*/ 40 h 146"/>
                    <a:gd name="T8" fmla="*/ 26 w 162"/>
                    <a:gd name="T9" fmla="*/ 104 h 146"/>
                    <a:gd name="T10" fmla="*/ 116 w 162"/>
                    <a:gd name="T11" fmla="*/ 146 h 146"/>
                    <a:gd name="T12" fmla="*/ 142 w 162"/>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42" y="126"/>
                      </a:moveTo>
                      <a:lnTo>
                        <a:pt x="162" y="26"/>
                      </a:lnTo>
                      <a:lnTo>
                        <a:pt x="106" y="0"/>
                      </a:lnTo>
                      <a:lnTo>
                        <a:pt x="0" y="40"/>
                      </a:lnTo>
                      <a:lnTo>
                        <a:pt x="26" y="104"/>
                      </a:lnTo>
                      <a:lnTo>
                        <a:pt x="116" y="146"/>
                      </a:lnTo>
                      <a:lnTo>
                        <a:pt x="142" y="12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8" name="Freeform 379"/>
                <p:cNvSpPr>
                  <a:spLocks/>
                </p:cNvSpPr>
                <p:nvPr/>
              </p:nvSpPr>
              <p:spPr bwMode="auto">
                <a:xfrm>
                  <a:off x="2102" y="1494"/>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9" name="Freeform 380"/>
                <p:cNvSpPr>
                  <a:spLocks/>
                </p:cNvSpPr>
                <p:nvPr/>
              </p:nvSpPr>
              <p:spPr bwMode="auto">
                <a:xfrm>
                  <a:off x="2102" y="1494"/>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0" name="Freeform 381"/>
                <p:cNvSpPr>
                  <a:spLocks/>
                </p:cNvSpPr>
                <p:nvPr/>
              </p:nvSpPr>
              <p:spPr bwMode="auto">
                <a:xfrm>
                  <a:off x="2332" y="1524"/>
                  <a:ext cx="80" cy="76"/>
                </a:xfrm>
                <a:custGeom>
                  <a:avLst/>
                  <a:gdLst>
                    <a:gd name="T0" fmla="*/ 4 w 80"/>
                    <a:gd name="T1" fmla="*/ 66 h 76"/>
                    <a:gd name="T2" fmla="*/ 52 w 80"/>
                    <a:gd name="T3" fmla="*/ 76 h 76"/>
                    <a:gd name="T4" fmla="*/ 78 w 80"/>
                    <a:gd name="T5" fmla="*/ 50 h 76"/>
                    <a:gd name="T6" fmla="*/ 80 w 80"/>
                    <a:gd name="T7" fmla="*/ 0 h 76"/>
                    <a:gd name="T8" fmla="*/ 40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2" y="76"/>
                      </a:lnTo>
                      <a:lnTo>
                        <a:pt x="78" y="50"/>
                      </a:lnTo>
                      <a:lnTo>
                        <a:pt x="80" y="0"/>
                      </a:lnTo>
                      <a:lnTo>
                        <a:pt x="40" y="10"/>
                      </a:lnTo>
                      <a:lnTo>
                        <a:pt x="0" y="52"/>
                      </a:lnTo>
                      <a:lnTo>
                        <a:pt x="4" y="6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1" name="Freeform 382"/>
                <p:cNvSpPr>
                  <a:spLocks/>
                </p:cNvSpPr>
                <p:nvPr/>
              </p:nvSpPr>
              <p:spPr bwMode="auto">
                <a:xfrm>
                  <a:off x="2332" y="1524"/>
                  <a:ext cx="80" cy="76"/>
                </a:xfrm>
                <a:custGeom>
                  <a:avLst/>
                  <a:gdLst>
                    <a:gd name="T0" fmla="*/ 4 w 80"/>
                    <a:gd name="T1" fmla="*/ 66 h 76"/>
                    <a:gd name="T2" fmla="*/ 52 w 80"/>
                    <a:gd name="T3" fmla="*/ 76 h 76"/>
                    <a:gd name="T4" fmla="*/ 78 w 80"/>
                    <a:gd name="T5" fmla="*/ 50 h 76"/>
                    <a:gd name="T6" fmla="*/ 80 w 80"/>
                    <a:gd name="T7" fmla="*/ 0 h 76"/>
                    <a:gd name="T8" fmla="*/ 40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2" y="76"/>
                      </a:lnTo>
                      <a:lnTo>
                        <a:pt x="78" y="50"/>
                      </a:lnTo>
                      <a:lnTo>
                        <a:pt x="80" y="0"/>
                      </a:lnTo>
                      <a:lnTo>
                        <a:pt x="40" y="10"/>
                      </a:lnTo>
                      <a:lnTo>
                        <a:pt x="0" y="52"/>
                      </a:lnTo>
                      <a:lnTo>
                        <a:pt x="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 name="Freeform 383"/>
                <p:cNvSpPr>
                  <a:spLocks/>
                </p:cNvSpPr>
                <p:nvPr/>
              </p:nvSpPr>
              <p:spPr bwMode="auto">
                <a:xfrm>
                  <a:off x="2190" y="1676"/>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3" name="Freeform 384"/>
                <p:cNvSpPr>
                  <a:spLocks/>
                </p:cNvSpPr>
                <p:nvPr/>
              </p:nvSpPr>
              <p:spPr bwMode="auto">
                <a:xfrm>
                  <a:off x="2190" y="1676"/>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4" name="Freeform 385"/>
                <p:cNvSpPr>
                  <a:spLocks/>
                </p:cNvSpPr>
                <p:nvPr/>
              </p:nvSpPr>
              <p:spPr bwMode="auto">
                <a:xfrm>
                  <a:off x="3040" y="992"/>
                  <a:ext cx="62" cy="98"/>
                </a:xfrm>
                <a:custGeom>
                  <a:avLst/>
                  <a:gdLst>
                    <a:gd name="T0" fmla="*/ 36 w 62"/>
                    <a:gd name="T1" fmla="*/ 0 h 98"/>
                    <a:gd name="T2" fmla="*/ 0 w 62"/>
                    <a:gd name="T3" fmla="*/ 36 h 98"/>
                    <a:gd name="T4" fmla="*/ 10 w 62"/>
                    <a:gd name="T5" fmla="*/ 70 h 98"/>
                    <a:gd name="T6" fmla="*/ 52 w 62"/>
                    <a:gd name="T7" fmla="*/ 98 h 98"/>
                    <a:gd name="T8" fmla="*/ 62 w 62"/>
                    <a:gd name="T9" fmla="*/ 60 h 98"/>
                    <a:gd name="T10" fmla="*/ 48 w 62"/>
                    <a:gd name="T11" fmla="*/ 2 h 98"/>
                    <a:gd name="T12" fmla="*/ 36 w 62"/>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36" y="0"/>
                      </a:moveTo>
                      <a:lnTo>
                        <a:pt x="0" y="36"/>
                      </a:lnTo>
                      <a:lnTo>
                        <a:pt x="10" y="70"/>
                      </a:lnTo>
                      <a:lnTo>
                        <a:pt x="52" y="98"/>
                      </a:lnTo>
                      <a:lnTo>
                        <a:pt x="62" y="60"/>
                      </a:lnTo>
                      <a:lnTo>
                        <a:pt x="48" y="2"/>
                      </a:lnTo>
                      <a:lnTo>
                        <a:pt x="36"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5" name="Freeform 386"/>
                <p:cNvSpPr>
                  <a:spLocks/>
                </p:cNvSpPr>
                <p:nvPr/>
              </p:nvSpPr>
              <p:spPr bwMode="auto">
                <a:xfrm>
                  <a:off x="3040" y="992"/>
                  <a:ext cx="62" cy="98"/>
                </a:xfrm>
                <a:custGeom>
                  <a:avLst/>
                  <a:gdLst>
                    <a:gd name="T0" fmla="*/ 36 w 62"/>
                    <a:gd name="T1" fmla="*/ 0 h 98"/>
                    <a:gd name="T2" fmla="*/ 0 w 62"/>
                    <a:gd name="T3" fmla="*/ 36 h 98"/>
                    <a:gd name="T4" fmla="*/ 10 w 62"/>
                    <a:gd name="T5" fmla="*/ 70 h 98"/>
                    <a:gd name="T6" fmla="*/ 52 w 62"/>
                    <a:gd name="T7" fmla="*/ 98 h 98"/>
                    <a:gd name="T8" fmla="*/ 62 w 62"/>
                    <a:gd name="T9" fmla="*/ 60 h 98"/>
                    <a:gd name="T10" fmla="*/ 48 w 62"/>
                    <a:gd name="T11" fmla="*/ 2 h 98"/>
                    <a:gd name="T12" fmla="*/ 36 w 62"/>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36" y="0"/>
                      </a:moveTo>
                      <a:lnTo>
                        <a:pt x="0" y="36"/>
                      </a:lnTo>
                      <a:lnTo>
                        <a:pt x="10" y="70"/>
                      </a:lnTo>
                      <a:lnTo>
                        <a:pt x="52" y="98"/>
                      </a:lnTo>
                      <a:lnTo>
                        <a:pt x="62" y="60"/>
                      </a:lnTo>
                      <a:lnTo>
                        <a:pt x="48" y="2"/>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6" name="Freeform 387"/>
                <p:cNvSpPr>
                  <a:spLocks/>
                </p:cNvSpPr>
                <p:nvPr/>
              </p:nvSpPr>
              <p:spPr bwMode="auto">
                <a:xfrm>
                  <a:off x="3500" y="1022"/>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7" name="Freeform 388"/>
                <p:cNvSpPr>
                  <a:spLocks/>
                </p:cNvSpPr>
                <p:nvPr/>
              </p:nvSpPr>
              <p:spPr bwMode="auto">
                <a:xfrm>
                  <a:off x="3500" y="1022"/>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8" name="Freeform 389"/>
                <p:cNvSpPr>
                  <a:spLocks/>
                </p:cNvSpPr>
                <p:nvPr/>
              </p:nvSpPr>
              <p:spPr bwMode="auto">
                <a:xfrm>
                  <a:off x="3328" y="994"/>
                  <a:ext cx="92" cy="66"/>
                </a:xfrm>
                <a:custGeom>
                  <a:avLst/>
                  <a:gdLst>
                    <a:gd name="T0" fmla="*/ 92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2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2" y="24"/>
                      </a:moveTo>
                      <a:lnTo>
                        <a:pt x="48" y="0"/>
                      </a:lnTo>
                      <a:lnTo>
                        <a:pt x="16" y="18"/>
                      </a:lnTo>
                      <a:lnTo>
                        <a:pt x="0" y="66"/>
                      </a:lnTo>
                      <a:lnTo>
                        <a:pt x="40" y="66"/>
                      </a:lnTo>
                      <a:lnTo>
                        <a:pt x="92" y="38"/>
                      </a:lnTo>
                      <a:lnTo>
                        <a:pt x="92" y="2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9" name="Freeform 390"/>
                <p:cNvSpPr>
                  <a:spLocks/>
                </p:cNvSpPr>
                <p:nvPr/>
              </p:nvSpPr>
              <p:spPr bwMode="auto">
                <a:xfrm>
                  <a:off x="3328" y="994"/>
                  <a:ext cx="92" cy="66"/>
                </a:xfrm>
                <a:custGeom>
                  <a:avLst/>
                  <a:gdLst>
                    <a:gd name="T0" fmla="*/ 92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2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2" y="24"/>
                      </a:moveTo>
                      <a:lnTo>
                        <a:pt x="48" y="0"/>
                      </a:lnTo>
                      <a:lnTo>
                        <a:pt x="16" y="18"/>
                      </a:lnTo>
                      <a:lnTo>
                        <a:pt x="0" y="66"/>
                      </a:lnTo>
                      <a:lnTo>
                        <a:pt x="40" y="66"/>
                      </a:lnTo>
                      <a:lnTo>
                        <a:pt x="92" y="38"/>
                      </a:lnTo>
                      <a:lnTo>
                        <a:pt x="92"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0" name="Freeform 391"/>
                <p:cNvSpPr>
                  <a:spLocks/>
                </p:cNvSpPr>
                <p:nvPr/>
              </p:nvSpPr>
              <p:spPr bwMode="auto">
                <a:xfrm>
                  <a:off x="3006" y="1364"/>
                  <a:ext cx="160" cy="142"/>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1" name="Freeform 392"/>
                <p:cNvSpPr>
                  <a:spLocks/>
                </p:cNvSpPr>
                <p:nvPr/>
              </p:nvSpPr>
              <p:spPr bwMode="auto">
                <a:xfrm>
                  <a:off x="3006" y="1364"/>
                  <a:ext cx="160" cy="142"/>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2" name="Freeform 393"/>
                <p:cNvSpPr>
                  <a:spLocks/>
                </p:cNvSpPr>
                <p:nvPr/>
              </p:nvSpPr>
              <p:spPr bwMode="auto">
                <a:xfrm>
                  <a:off x="2806" y="1140"/>
                  <a:ext cx="96" cy="132"/>
                </a:xfrm>
                <a:custGeom>
                  <a:avLst/>
                  <a:gdLst>
                    <a:gd name="T0" fmla="*/ 6 w 96"/>
                    <a:gd name="T1" fmla="*/ 74 h 132"/>
                    <a:gd name="T2" fmla="*/ 64 w 96"/>
                    <a:gd name="T3" fmla="*/ 132 h 132"/>
                    <a:gd name="T4" fmla="*/ 94 w 96"/>
                    <a:gd name="T5" fmla="*/ 104 h 132"/>
                    <a:gd name="T6" fmla="*/ 96 w 96"/>
                    <a:gd name="T7" fmla="*/ 10 h 132"/>
                    <a:gd name="T8" fmla="*/ 50 w 96"/>
                    <a:gd name="T9" fmla="*/ 0 h 132"/>
                    <a:gd name="T10" fmla="*/ 0 w 96"/>
                    <a:gd name="T11" fmla="*/ 48 h 132"/>
                    <a:gd name="T12" fmla="*/ 6 w 96"/>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6" y="74"/>
                      </a:moveTo>
                      <a:lnTo>
                        <a:pt x="64" y="132"/>
                      </a:lnTo>
                      <a:lnTo>
                        <a:pt x="94" y="104"/>
                      </a:lnTo>
                      <a:lnTo>
                        <a:pt x="96" y="10"/>
                      </a:lnTo>
                      <a:lnTo>
                        <a:pt x="50" y="0"/>
                      </a:lnTo>
                      <a:lnTo>
                        <a:pt x="0" y="48"/>
                      </a:lnTo>
                      <a:lnTo>
                        <a:pt x="6" y="7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3" name="Freeform 394"/>
                <p:cNvSpPr>
                  <a:spLocks/>
                </p:cNvSpPr>
                <p:nvPr/>
              </p:nvSpPr>
              <p:spPr bwMode="auto">
                <a:xfrm>
                  <a:off x="2806" y="1140"/>
                  <a:ext cx="96" cy="132"/>
                </a:xfrm>
                <a:custGeom>
                  <a:avLst/>
                  <a:gdLst>
                    <a:gd name="T0" fmla="*/ 6 w 96"/>
                    <a:gd name="T1" fmla="*/ 74 h 132"/>
                    <a:gd name="T2" fmla="*/ 64 w 96"/>
                    <a:gd name="T3" fmla="*/ 132 h 132"/>
                    <a:gd name="T4" fmla="*/ 94 w 96"/>
                    <a:gd name="T5" fmla="*/ 104 h 132"/>
                    <a:gd name="T6" fmla="*/ 96 w 96"/>
                    <a:gd name="T7" fmla="*/ 10 h 132"/>
                    <a:gd name="T8" fmla="*/ 50 w 96"/>
                    <a:gd name="T9" fmla="*/ 0 h 132"/>
                    <a:gd name="T10" fmla="*/ 0 w 96"/>
                    <a:gd name="T11" fmla="*/ 48 h 132"/>
                    <a:gd name="T12" fmla="*/ 6 w 96"/>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6" y="74"/>
                      </a:moveTo>
                      <a:lnTo>
                        <a:pt x="64" y="132"/>
                      </a:lnTo>
                      <a:lnTo>
                        <a:pt x="94" y="104"/>
                      </a:lnTo>
                      <a:lnTo>
                        <a:pt x="96" y="10"/>
                      </a:lnTo>
                      <a:lnTo>
                        <a:pt x="50" y="0"/>
                      </a:lnTo>
                      <a:lnTo>
                        <a:pt x="0" y="48"/>
                      </a:lnTo>
                      <a:lnTo>
                        <a:pt x="6" y="7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4" name="Freeform 395"/>
                <p:cNvSpPr>
                  <a:spLocks/>
                </p:cNvSpPr>
                <p:nvPr/>
              </p:nvSpPr>
              <p:spPr bwMode="auto">
                <a:xfrm>
                  <a:off x="3046" y="1206"/>
                  <a:ext cx="90" cy="68"/>
                </a:xfrm>
                <a:custGeom>
                  <a:avLst/>
                  <a:gdLst>
                    <a:gd name="T0" fmla="*/ 0 w 90"/>
                    <a:gd name="T1" fmla="*/ 46 h 68"/>
                    <a:gd name="T2" fmla="*/ 46 w 90"/>
                    <a:gd name="T3" fmla="*/ 68 h 68"/>
                    <a:gd name="T4" fmla="*/ 76 w 90"/>
                    <a:gd name="T5" fmla="*/ 50 h 68"/>
                    <a:gd name="T6" fmla="*/ 90 w 90"/>
                    <a:gd name="T7" fmla="*/ 0 h 68"/>
                    <a:gd name="T8" fmla="*/ 50 w 90"/>
                    <a:gd name="T9" fmla="*/ 2 h 68"/>
                    <a:gd name="T10" fmla="*/ 0 w 90"/>
                    <a:gd name="T11" fmla="*/ 32 h 68"/>
                    <a:gd name="T12" fmla="*/ 0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0" y="46"/>
                      </a:moveTo>
                      <a:lnTo>
                        <a:pt x="46" y="68"/>
                      </a:lnTo>
                      <a:lnTo>
                        <a:pt x="76" y="50"/>
                      </a:lnTo>
                      <a:lnTo>
                        <a:pt x="90" y="0"/>
                      </a:lnTo>
                      <a:lnTo>
                        <a:pt x="50" y="2"/>
                      </a:lnTo>
                      <a:lnTo>
                        <a:pt x="0" y="32"/>
                      </a:lnTo>
                      <a:lnTo>
                        <a:pt x="0"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5" name="Freeform 396"/>
                <p:cNvSpPr>
                  <a:spLocks/>
                </p:cNvSpPr>
                <p:nvPr/>
              </p:nvSpPr>
              <p:spPr bwMode="auto">
                <a:xfrm>
                  <a:off x="3046" y="1206"/>
                  <a:ext cx="90" cy="68"/>
                </a:xfrm>
                <a:custGeom>
                  <a:avLst/>
                  <a:gdLst>
                    <a:gd name="T0" fmla="*/ 0 w 90"/>
                    <a:gd name="T1" fmla="*/ 46 h 68"/>
                    <a:gd name="T2" fmla="*/ 46 w 90"/>
                    <a:gd name="T3" fmla="*/ 68 h 68"/>
                    <a:gd name="T4" fmla="*/ 76 w 90"/>
                    <a:gd name="T5" fmla="*/ 50 h 68"/>
                    <a:gd name="T6" fmla="*/ 90 w 90"/>
                    <a:gd name="T7" fmla="*/ 0 h 68"/>
                    <a:gd name="T8" fmla="*/ 50 w 90"/>
                    <a:gd name="T9" fmla="*/ 2 h 68"/>
                    <a:gd name="T10" fmla="*/ 0 w 90"/>
                    <a:gd name="T11" fmla="*/ 32 h 68"/>
                    <a:gd name="T12" fmla="*/ 0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0" y="46"/>
                      </a:moveTo>
                      <a:lnTo>
                        <a:pt x="46" y="68"/>
                      </a:lnTo>
                      <a:lnTo>
                        <a:pt x="76" y="50"/>
                      </a:lnTo>
                      <a:lnTo>
                        <a:pt x="90" y="0"/>
                      </a:lnTo>
                      <a:lnTo>
                        <a:pt x="50" y="2"/>
                      </a:lnTo>
                      <a:lnTo>
                        <a:pt x="0" y="32"/>
                      </a:lnTo>
                      <a:lnTo>
                        <a:pt x="0"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6" name="Freeform 397"/>
                <p:cNvSpPr>
                  <a:spLocks/>
                </p:cNvSpPr>
                <p:nvPr/>
              </p:nvSpPr>
              <p:spPr bwMode="auto">
                <a:xfrm>
                  <a:off x="2876" y="1312"/>
                  <a:ext cx="58" cy="56"/>
                </a:xfrm>
                <a:custGeom>
                  <a:avLst/>
                  <a:gdLst>
                    <a:gd name="T0" fmla="*/ 2 w 58"/>
                    <a:gd name="T1" fmla="*/ 34 h 56"/>
                    <a:gd name="T2" fmla="*/ 32 w 58"/>
                    <a:gd name="T3" fmla="*/ 56 h 56"/>
                    <a:gd name="T4" fmla="*/ 52 w 58"/>
                    <a:gd name="T5" fmla="*/ 42 h 56"/>
                    <a:gd name="T6" fmla="*/ 58 w 58"/>
                    <a:gd name="T7" fmla="*/ 0 h 56"/>
                    <a:gd name="T8" fmla="*/ 32 w 58"/>
                    <a:gd name="T9" fmla="*/ 0 h 56"/>
                    <a:gd name="T10" fmla="*/ 0 w 58"/>
                    <a:gd name="T11" fmla="*/ 22 h 56"/>
                    <a:gd name="T12" fmla="*/ 2 w 58"/>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2" y="34"/>
                      </a:moveTo>
                      <a:lnTo>
                        <a:pt x="32" y="56"/>
                      </a:lnTo>
                      <a:lnTo>
                        <a:pt x="52" y="42"/>
                      </a:lnTo>
                      <a:lnTo>
                        <a:pt x="58" y="0"/>
                      </a:lnTo>
                      <a:lnTo>
                        <a:pt x="32"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7" name="Freeform 398"/>
                <p:cNvSpPr>
                  <a:spLocks/>
                </p:cNvSpPr>
                <p:nvPr/>
              </p:nvSpPr>
              <p:spPr bwMode="auto">
                <a:xfrm>
                  <a:off x="2876" y="1312"/>
                  <a:ext cx="58" cy="56"/>
                </a:xfrm>
                <a:custGeom>
                  <a:avLst/>
                  <a:gdLst>
                    <a:gd name="T0" fmla="*/ 2 w 58"/>
                    <a:gd name="T1" fmla="*/ 34 h 56"/>
                    <a:gd name="T2" fmla="*/ 32 w 58"/>
                    <a:gd name="T3" fmla="*/ 56 h 56"/>
                    <a:gd name="T4" fmla="*/ 52 w 58"/>
                    <a:gd name="T5" fmla="*/ 42 h 56"/>
                    <a:gd name="T6" fmla="*/ 58 w 58"/>
                    <a:gd name="T7" fmla="*/ 0 h 56"/>
                    <a:gd name="T8" fmla="*/ 32 w 58"/>
                    <a:gd name="T9" fmla="*/ 0 h 56"/>
                    <a:gd name="T10" fmla="*/ 0 w 58"/>
                    <a:gd name="T11" fmla="*/ 22 h 56"/>
                    <a:gd name="T12" fmla="*/ 2 w 58"/>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2" y="34"/>
                      </a:moveTo>
                      <a:lnTo>
                        <a:pt x="32" y="56"/>
                      </a:lnTo>
                      <a:lnTo>
                        <a:pt x="52" y="42"/>
                      </a:lnTo>
                      <a:lnTo>
                        <a:pt x="58" y="0"/>
                      </a:lnTo>
                      <a:lnTo>
                        <a:pt x="32"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8" name="Freeform 399"/>
                <p:cNvSpPr>
                  <a:spLocks/>
                </p:cNvSpPr>
                <p:nvPr/>
              </p:nvSpPr>
              <p:spPr bwMode="auto">
                <a:xfrm>
                  <a:off x="3586" y="1330"/>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9" name="Freeform 400"/>
                <p:cNvSpPr>
                  <a:spLocks/>
                </p:cNvSpPr>
                <p:nvPr/>
              </p:nvSpPr>
              <p:spPr bwMode="auto">
                <a:xfrm>
                  <a:off x="3586" y="1330"/>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0" name="Freeform 401"/>
                <p:cNvSpPr>
                  <a:spLocks/>
                </p:cNvSpPr>
                <p:nvPr/>
              </p:nvSpPr>
              <p:spPr bwMode="auto">
                <a:xfrm>
                  <a:off x="3814" y="1340"/>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1" name="Freeform 402"/>
                <p:cNvSpPr>
                  <a:spLocks/>
                </p:cNvSpPr>
                <p:nvPr/>
              </p:nvSpPr>
              <p:spPr bwMode="auto">
                <a:xfrm>
                  <a:off x="3814" y="1340"/>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2" name="Freeform 403"/>
                <p:cNvSpPr>
                  <a:spLocks/>
                </p:cNvSpPr>
                <p:nvPr/>
              </p:nvSpPr>
              <p:spPr bwMode="auto">
                <a:xfrm>
                  <a:off x="3686" y="1194"/>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3" name="Freeform 404"/>
                <p:cNvSpPr>
                  <a:spLocks/>
                </p:cNvSpPr>
                <p:nvPr/>
              </p:nvSpPr>
              <p:spPr bwMode="auto">
                <a:xfrm>
                  <a:off x="3686" y="1194"/>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4" name="Freeform 405"/>
                <p:cNvSpPr>
                  <a:spLocks/>
                </p:cNvSpPr>
                <p:nvPr/>
              </p:nvSpPr>
              <p:spPr bwMode="auto">
                <a:xfrm>
                  <a:off x="3178" y="1066"/>
                  <a:ext cx="162" cy="146"/>
                </a:xfrm>
                <a:custGeom>
                  <a:avLst/>
                  <a:gdLst>
                    <a:gd name="T0" fmla="*/ 22 w 162"/>
                    <a:gd name="T1" fmla="*/ 20 h 146"/>
                    <a:gd name="T2" fmla="*/ 0 w 162"/>
                    <a:gd name="T3" fmla="*/ 120 h 146"/>
                    <a:gd name="T4" fmla="*/ 58 w 162"/>
                    <a:gd name="T5" fmla="*/ 146 h 146"/>
                    <a:gd name="T6" fmla="*/ 162 w 162"/>
                    <a:gd name="T7" fmla="*/ 106 h 146"/>
                    <a:gd name="T8" fmla="*/ 138 w 162"/>
                    <a:gd name="T9" fmla="*/ 42 h 146"/>
                    <a:gd name="T10" fmla="*/ 46 w 162"/>
                    <a:gd name="T11" fmla="*/ 0 h 146"/>
                    <a:gd name="T12" fmla="*/ 22 w 162"/>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2" y="20"/>
                      </a:moveTo>
                      <a:lnTo>
                        <a:pt x="0" y="120"/>
                      </a:lnTo>
                      <a:lnTo>
                        <a:pt x="58" y="146"/>
                      </a:lnTo>
                      <a:lnTo>
                        <a:pt x="162" y="106"/>
                      </a:lnTo>
                      <a:lnTo>
                        <a:pt x="138" y="42"/>
                      </a:lnTo>
                      <a:lnTo>
                        <a:pt x="46" y="0"/>
                      </a:lnTo>
                      <a:lnTo>
                        <a:pt x="22" y="2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5" name="Freeform 406"/>
                <p:cNvSpPr>
                  <a:spLocks/>
                </p:cNvSpPr>
                <p:nvPr/>
              </p:nvSpPr>
              <p:spPr bwMode="auto">
                <a:xfrm>
                  <a:off x="3178" y="1066"/>
                  <a:ext cx="162" cy="146"/>
                </a:xfrm>
                <a:custGeom>
                  <a:avLst/>
                  <a:gdLst>
                    <a:gd name="T0" fmla="*/ 22 w 162"/>
                    <a:gd name="T1" fmla="*/ 20 h 146"/>
                    <a:gd name="T2" fmla="*/ 0 w 162"/>
                    <a:gd name="T3" fmla="*/ 120 h 146"/>
                    <a:gd name="T4" fmla="*/ 58 w 162"/>
                    <a:gd name="T5" fmla="*/ 146 h 146"/>
                    <a:gd name="T6" fmla="*/ 162 w 162"/>
                    <a:gd name="T7" fmla="*/ 106 h 146"/>
                    <a:gd name="T8" fmla="*/ 138 w 162"/>
                    <a:gd name="T9" fmla="*/ 42 h 146"/>
                    <a:gd name="T10" fmla="*/ 46 w 162"/>
                    <a:gd name="T11" fmla="*/ 0 h 146"/>
                    <a:gd name="T12" fmla="*/ 22 w 162"/>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2" y="20"/>
                      </a:moveTo>
                      <a:lnTo>
                        <a:pt x="0" y="120"/>
                      </a:lnTo>
                      <a:lnTo>
                        <a:pt x="58" y="146"/>
                      </a:lnTo>
                      <a:lnTo>
                        <a:pt x="162" y="106"/>
                      </a:lnTo>
                      <a:lnTo>
                        <a:pt x="138" y="42"/>
                      </a:lnTo>
                      <a:lnTo>
                        <a:pt x="46" y="0"/>
                      </a:lnTo>
                      <a:lnTo>
                        <a:pt x="22"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6" name="Freeform 407"/>
                <p:cNvSpPr>
                  <a:spLocks/>
                </p:cNvSpPr>
                <p:nvPr/>
              </p:nvSpPr>
              <p:spPr bwMode="auto">
                <a:xfrm>
                  <a:off x="3424" y="1272"/>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7" name="Freeform 408"/>
                <p:cNvSpPr>
                  <a:spLocks/>
                </p:cNvSpPr>
                <p:nvPr/>
              </p:nvSpPr>
              <p:spPr bwMode="auto">
                <a:xfrm>
                  <a:off x="3424" y="1272"/>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8" name="Freeform 409"/>
                <p:cNvSpPr>
                  <a:spLocks/>
                </p:cNvSpPr>
                <p:nvPr/>
              </p:nvSpPr>
              <p:spPr bwMode="auto">
                <a:xfrm>
                  <a:off x="3256" y="1292"/>
                  <a:ext cx="80" cy="78"/>
                </a:xfrm>
                <a:custGeom>
                  <a:avLst/>
                  <a:gdLst>
                    <a:gd name="T0" fmla="*/ 76 w 80"/>
                    <a:gd name="T1" fmla="*/ 12 h 78"/>
                    <a:gd name="T2" fmla="*/ 26 w 80"/>
                    <a:gd name="T3" fmla="*/ 0 h 78"/>
                    <a:gd name="T4" fmla="*/ 2 w 80"/>
                    <a:gd name="T5" fmla="*/ 26 h 78"/>
                    <a:gd name="T6" fmla="*/ 0 w 80"/>
                    <a:gd name="T7" fmla="*/ 78 h 78"/>
                    <a:gd name="T8" fmla="*/ 38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6"/>
                      </a:lnTo>
                      <a:lnTo>
                        <a:pt x="0" y="78"/>
                      </a:lnTo>
                      <a:lnTo>
                        <a:pt x="38" y="66"/>
                      </a:lnTo>
                      <a:lnTo>
                        <a:pt x="80" y="24"/>
                      </a:lnTo>
                      <a:lnTo>
                        <a:pt x="76"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9" name="Freeform 410"/>
                <p:cNvSpPr>
                  <a:spLocks/>
                </p:cNvSpPr>
                <p:nvPr/>
              </p:nvSpPr>
              <p:spPr bwMode="auto">
                <a:xfrm>
                  <a:off x="3256" y="1292"/>
                  <a:ext cx="80" cy="78"/>
                </a:xfrm>
                <a:custGeom>
                  <a:avLst/>
                  <a:gdLst>
                    <a:gd name="T0" fmla="*/ 76 w 80"/>
                    <a:gd name="T1" fmla="*/ 12 h 78"/>
                    <a:gd name="T2" fmla="*/ 26 w 80"/>
                    <a:gd name="T3" fmla="*/ 0 h 78"/>
                    <a:gd name="T4" fmla="*/ 2 w 80"/>
                    <a:gd name="T5" fmla="*/ 26 h 78"/>
                    <a:gd name="T6" fmla="*/ 0 w 80"/>
                    <a:gd name="T7" fmla="*/ 78 h 78"/>
                    <a:gd name="T8" fmla="*/ 38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6"/>
                      </a:lnTo>
                      <a:lnTo>
                        <a:pt x="0" y="78"/>
                      </a:lnTo>
                      <a:lnTo>
                        <a:pt x="38" y="66"/>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0" name="Freeform 411"/>
                <p:cNvSpPr>
                  <a:spLocks/>
                </p:cNvSpPr>
                <p:nvPr/>
              </p:nvSpPr>
              <p:spPr bwMode="auto">
                <a:xfrm>
                  <a:off x="3420" y="1156"/>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1" name="Freeform 412"/>
                <p:cNvSpPr>
                  <a:spLocks/>
                </p:cNvSpPr>
                <p:nvPr/>
              </p:nvSpPr>
              <p:spPr bwMode="auto">
                <a:xfrm>
                  <a:off x="3420" y="1156"/>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2" name="Freeform 413"/>
                <p:cNvSpPr>
                  <a:spLocks/>
                </p:cNvSpPr>
                <p:nvPr/>
              </p:nvSpPr>
              <p:spPr bwMode="auto">
                <a:xfrm>
                  <a:off x="3084" y="1576"/>
                  <a:ext cx="158" cy="138"/>
                </a:xfrm>
                <a:custGeom>
                  <a:avLst/>
                  <a:gdLst>
                    <a:gd name="T0" fmla="*/ 158 w 158"/>
                    <a:gd name="T1" fmla="*/ 114 h 138"/>
                    <a:gd name="T2" fmla="*/ 154 w 158"/>
                    <a:gd name="T3" fmla="*/ 12 h 138"/>
                    <a:gd name="T4" fmla="*/ 92 w 158"/>
                    <a:gd name="T5" fmla="*/ 0 h 138"/>
                    <a:gd name="T6" fmla="*/ 0 w 158"/>
                    <a:gd name="T7" fmla="*/ 64 h 138"/>
                    <a:gd name="T8" fmla="*/ 40 w 158"/>
                    <a:gd name="T9" fmla="*/ 120 h 138"/>
                    <a:gd name="T10" fmla="*/ 138 w 158"/>
                    <a:gd name="T11" fmla="*/ 138 h 138"/>
                    <a:gd name="T12" fmla="*/ 158 w 158"/>
                    <a:gd name="T13" fmla="*/ 11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58" y="114"/>
                      </a:moveTo>
                      <a:lnTo>
                        <a:pt x="154" y="12"/>
                      </a:lnTo>
                      <a:lnTo>
                        <a:pt x="92" y="0"/>
                      </a:lnTo>
                      <a:lnTo>
                        <a:pt x="0" y="64"/>
                      </a:lnTo>
                      <a:lnTo>
                        <a:pt x="40" y="120"/>
                      </a:lnTo>
                      <a:lnTo>
                        <a:pt x="138" y="138"/>
                      </a:lnTo>
                      <a:lnTo>
                        <a:pt x="158" y="1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3" name="Freeform 414"/>
                <p:cNvSpPr>
                  <a:spLocks/>
                </p:cNvSpPr>
                <p:nvPr/>
              </p:nvSpPr>
              <p:spPr bwMode="auto">
                <a:xfrm>
                  <a:off x="3084" y="1576"/>
                  <a:ext cx="158" cy="138"/>
                </a:xfrm>
                <a:custGeom>
                  <a:avLst/>
                  <a:gdLst>
                    <a:gd name="T0" fmla="*/ 158 w 158"/>
                    <a:gd name="T1" fmla="*/ 114 h 138"/>
                    <a:gd name="T2" fmla="*/ 154 w 158"/>
                    <a:gd name="T3" fmla="*/ 12 h 138"/>
                    <a:gd name="T4" fmla="*/ 92 w 158"/>
                    <a:gd name="T5" fmla="*/ 0 h 138"/>
                    <a:gd name="T6" fmla="*/ 0 w 158"/>
                    <a:gd name="T7" fmla="*/ 64 h 138"/>
                    <a:gd name="T8" fmla="*/ 40 w 158"/>
                    <a:gd name="T9" fmla="*/ 120 h 138"/>
                    <a:gd name="T10" fmla="*/ 138 w 158"/>
                    <a:gd name="T11" fmla="*/ 138 h 138"/>
                    <a:gd name="T12" fmla="*/ 158 w 158"/>
                    <a:gd name="T13" fmla="*/ 11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58" y="114"/>
                      </a:moveTo>
                      <a:lnTo>
                        <a:pt x="154" y="12"/>
                      </a:lnTo>
                      <a:lnTo>
                        <a:pt x="92" y="0"/>
                      </a:lnTo>
                      <a:lnTo>
                        <a:pt x="0" y="64"/>
                      </a:lnTo>
                      <a:lnTo>
                        <a:pt x="40" y="120"/>
                      </a:lnTo>
                      <a:lnTo>
                        <a:pt x="138" y="138"/>
                      </a:lnTo>
                      <a:lnTo>
                        <a:pt x="158" y="1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4" name="Freeform 415"/>
                <p:cNvSpPr>
                  <a:spLocks/>
                </p:cNvSpPr>
                <p:nvPr/>
              </p:nvSpPr>
              <p:spPr bwMode="auto">
                <a:xfrm>
                  <a:off x="2862" y="1444"/>
                  <a:ext cx="110" cy="124"/>
                </a:xfrm>
                <a:custGeom>
                  <a:avLst/>
                  <a:gdLst>
                    <a:gd name="T0" fmla="*/ 18 w 110"/>
                    <a:gd name="T1" fmla="*/ 100 h 124"/>
                    <a:gd name="T2" fmla="*/ 96 w 110"/>
                    <a:gd name="T3" fmla="*/ 124 h 124"/>
                    <a:gd name="T4" fmla="*/ 110 w 110"/>
                    <a:gd name="T5" fmla="*/ 84 h 124"/>
                    <a:gd name="T6" fmla="*/ 68 w 110"/>
                    <a:gd name="T7" fmla="*/ 0 h 124"/>
                    <a:gd name="T8" fmla="*/ 22 w 110"/>
                    <a:gd name="T9" fmla="*/ 14 h 124"/>
                    <a:gd name="T10" fmla="*/ 0 w 110"/>
                    <a:gd name="T11" fmla="*/ 78 h 124"/>
                    <a:gd name="T12" fmla="*/ 18 w 110"/>
                    <a:gd name="T13" fmla="*/ 100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18" y="100"/>
                      </a:moveTo>
                      <a:lnTo>
                        <a:pt x="96" y="124"/>
                      </a:lnTo>
                      <a:lnTo>
                        <a:pt x="110" y="84"/>
                      </a:lnTo>
                      <a:lnTo>
                        <a:pt x="68" y="0"/>
                      </a:lnTo>
                      <a:lnTo>
                        <a:pt x="22" y="14"/>
                      </a:lnTo>
                      <a:lnTo>
                        <a:pt x="0" y="78"/>
                      </a:lnTo>
                      <a:lnTo>
                        <a:pt x="18" y="10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5" name="Freeform 416"/>
                <p:cNvSpPr>
                  <a:spLocks/>
                </p:cNvSpPr>
                <p:nvPr/>
              </p:nvSpPr>
              <p:spPr bwMode="auto">
                <a:xfrm>
                  <a:off x="2862" y="1444"/>
                  <a:ext cx="110" cy="124"/>
                </a:xfrm>
                <a:custGeom>
                  <a:avLst/>
                  <a:gdLst>
                    <a:gd name="T0" fmla="*/ 18 w 110"/>
                    <a:gd name="T1" fmla="*/ 100 h 124"/>
                    <a:gd name="T2" fmla="*/ 96 w 110"/>
                    <a:gd name="T3" fmla="*/ 124 h 124"/>
                    <a:gd name="T4" fmla="*/ 110 w 110"/>
                    <a:gd name="T5" fmla="*/ 84 h 124"/>
                    <a:gd name="T6" fmla="*/ 68 w 110"/>
                    <a:gd name="T7" fmla="*/ 0 h 124"/>
                    <a:gd name="T8" fmla="*/ 22 w 110"/>
                    <a:gd name="T9" fmla="*/ 14 h 124"/>
                    <a:gd name="T10" fmla="*/ 0 w 110"/>
                    <a:gd name="T11" fmla="*/ 78 h 124"/>
                    <a:gd name="T12" fmla="*/ 18 w 110"/>
                    <a:gd name="T13" fmla="*/ 100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18" y="100"/>
                      </a:moveTo>
                      <a:lnTo>
                        <a:pt x="96" y="124"/>
                      </a:lnTo>
                      <a:lnTo>
                        <a:pt x="110" y="84"/>
                      </a:lnTo>
                      <a:lnTo>
                        <a:pt x="68" y="0"/>
                      </a:lnTo>
                      <a:lnTo>
                        <a:pt x="22" y="14"/>
                      </a:lnTo>
                      <a:lnTo>
                        <a:pt x="0" y="78"/>
                      </a:lnTo>
                      <a:lnTo>
                        <a:pt x="18" y="10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6" name="Freeform 417"/>
                <p:cNvSpPr>
                  <a:spLocks/>
                </p:cNvSpPr>
                <p:nvPr/>
              </p:nvSpPr>
              <p:spPr bwMode="auto">
                <a:xfrm>
                  <a:off x="2950" y="1616"/>
                  <a:ext cx="56" cy="62"/>
                </a:xfrm>
                <a:custGeom>
                  <a:avLst/>
                  <a:gdLst>
                    <a:gd name="T0" fmla="*/ 6 w 56"/>
                    <a:gd name="T1" fmla="*/ 56 h 62"/>
                    <a:gd name="T2" fmla="*/ 44 w 56"/>
                    <a:gd name="T3" fmla="*/ 62 h 62"/>
                    <a:gd name="T4" fmla="*/ 56 w 56"/>
                    <a:gd name="T5" fmla="*/ 40 h 62"/>
                    <a:gd name="T6" fmla="*/ 42 w 56"/>
                    <a:gd name="T7" fmla="*/ 0 h 62"/>
                    <a:gd name="T8" fmla="*/ 18 w 56"/>
                    <a:gd name="T9" fmla="*/ 12 h 62"/>
                    <a:gd name="T10" fmla="*/ 0 w 56"/>
                    <a:gd name="T11" fmla="*/ 48 h 62"/>
                    <a:gd name="T12" fmla="*/ 6 w 56"/>
                    <a:gd name="T13" fmla="*/ 5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6" y="56"/>
                      </a:moveTo>
                      <a:lnTo>
                        <a:pt x="44" y="62"/>
                      </a:lnTo>
                      <a:lnTo>
                        <a:pt x="56" y="40"/>
                      </a:lnTo>
                      <a:lnTo>
                        <a:pt x="42" y="0"/>
                      </a:lnTo>
                      <a:lnTo>
                        <a:pt x="18" y="12"/>
                      </a:lnTo>
                      <a:lnTo>
                        <a:pt x="0" y="48"/>
                      </a:lnTo>
                      <a:lnTo>
                        <a:pt x="6" y="5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7" name="Freeform 418"/>
                <p:cNvSpPr>
                  <a:spLocks/>
                </p:cNvSpPr>
                <p:nvPr/>
              </p:nvSpPr>
              <p:spPr bwMode="auto">
                <a:xfrm>
                  <a:off x="2950" y="1616"/>
                  <a:ext cx="56" cy="62"/>
                </a:xfrm>
                <a:custGeom>
                  <a:avLst/>
                  <a:gdLst>
                    <a:gd name="T0" fmla="*/ 6 w 56"/>
                    <a:gd name="T1" fmla="*/ 56 h 62"/>
                    <a:gd name="T2" fmla="*/ 44 w 56"/>
                    <a:gd name="T3" fmla="*/ 62 h 62"/>
                    <a:gd name="T4" fmla="*/ 56 w 56"/>
                    <a:gd name="T5" fmla="*/ 40 h 62"/>
                    <a:gd name="T6" fmla="*/ 42 w 56"/>
                    <a:gd name="T7" fmla="*/ 0 h 62"/>
                    <a:gd name="T8" fmla="*/ 18 w 56"/>
                    <a:gd name="T9" fmla="*/ 12 h 62"/>
                    <a:gd name="T10" fmla="*/ 0 w 56"/>
                    <a:gd name="T11" fmla="*/ 48 h 62"/>
                    <a:gd name="T12" fmla="*/ 6 w 56"/>
                    <a:gd name="T13" fmla="*/ 5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6" y="56"/>
                      </a:moveTo>
                      <a:lnTo>
                        <a:pt x="44" y="62"/>
                      </a:lnTo>
                      <a:lnTo>
                        <a:pt x="56" y="40"/>
                      </a:lnTo>
                      <a:lnTo>
                        <a:pt x="42" y="0"/>
                      </a:lnTo>
                      <a:lnTo>
                        <a:pt x="18" y="12"/>
                      </a:lnTo>
                      <a:lnTo>
                        <a:pt x="0" y="48"/>
                      </a:lnTo>
                      <a:lnTo>
                        <a:pt x="6" y="5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8" name="Freeform 419"/>
                <p:cNvSpPr>
                  <a:spLocks/>
                </p:cNvSpPr>
                <p:nvPr/>
              </p:nvSpPr>
              <p:spPr bwMode="auto">
                <a:xfrm>
                  <a:off x="3944" y="1924"/>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9" name="Freeform 420"/>
                <p:cNvSpPr>
                  <a:spLocks/>
                </p:cNvSpPr>
                <p:nvPr/>
              </p:nvSpPr>
              <p:spPr bwMode="auto">
                <a:xfrm>
                  <a:off x="3944" y="1924"/>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0" name="Freeform 421"/>
                <p:cNvSpPr>
                  <a:spLocks/>
                </p:cNvSpPr>
                <p:nvPr/>
              </p:nvSpPr>
              <p:spPr bwMode="auto">
                <a:xfrm>
                  <a:off x="3806" y="1682"/>
                  <a:ext cx="96" cy="132"/>
                </a:xfrm>
                <a:custGeom>
                  <a:avLst/>
                  <a:gdLst>
                    <a:gd name="T0" fmla="*/ 2 w 96"/>
                    <a:gd name="T1" fmla="*/ 72 h 132"/>
                    <a:gd name="T2" fmla="*/ 58 w 96"/>
                    <a:gd name="T3" fmla="*/ 132 h 132"/>
                    <a:gd name="T4" fmla="*/ 90 w 96"/>
                    <a:gd name="T5" fmla="*/ 104 h 132"/>
                    <a:gd name="T6" fmla="*/ 96 w 96"/>
                    <a:gd name="T7" fmla="*/ 12 h 132"/>
                    <a:gd name="T8" fmla="*/ 50 w 96"/>
                    <a:gd name="T9" fmla="*/ 0 h 132"/>
                    <a:gd name="T10" fmla="*/ 0 w 96"/>
                    <a:gd name="T11" fmla="*/ 44 h 132"/>
                    <a:gd name="T12" fmla="*/ 2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2" y="72"/>
                      </a:moveTo>
                      <a:lnTo>
                        <a:pt x="58" y="132"/>
                      </a:lnTo>
                      <a:lnTo>
                        <a:pt x="90" y="104"/>
                      </a:lnTo>
                      <a:lnTo>
                        <a:pt x="96" y="12"/>
                      </a:lnTo>
                      <a:lnTo>
                        <a:pt x="50" y="0"/>
                      </a:lnTo>
                      <a:lnTo>
                        <a:pt x="0" y="44"/>
                      </a:lnTo>
                      <a:lnTo>
                        <a:pt x="2" y="7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1" name="Freeform 422"/>
                <p:cNvSpPr>
                  <a:spLocks/>
                </p:cNvSpPr>
                <p:nvPr/>
              </p:nvSpPr>
              <p:spPr bwMode="auto">
                <a:xfrm>
                  <a:off x="3806" y="1682"/>
                  <a:ext cx="96" cy="132"/>
                </a:xfrm>
                <a:custGeom>
                  <a:avLst/>
                  <a:gdLst>
                    <a:gd name="T0" fmla="*/ 2 w 96"/>
                    <a:gd name="T1" fmla="*/ 72 h 132"/>
                    <a:gd name="T2" fmla="*/ 58 w 96"/>
                    <a:gd name="T3" fmla="*/ 132 h 132"/>
                    <a:gd name="T4" fmla="*/ 90 w 96"/>
                    <a:gd name="T5" fmla="*/ 104 h 132"/>
                    <a:gd name="T6" fmla="*/ 96 w 96"/>
                    <a:gd name="T7" fmla="*/ 12 h 132"/>
                    <a:gd name="T8" fmla="*/ 50 w 96"/>
                    <a:gd name="T9" fmla="*/ 0 h 132"/>
                    <a:gd name="T10" fmla="*/ 0 w 96"/>
                    <a:gd name="T11" fmla="*/ 44 h 132"/>
                    <a:gd name="T12" fmla="*/ 2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2" y="72"/>
                      </a:moveTo>
                      <a:lnTo>
                        <a:pt x="58" y="132"/>
                      </a:lnTo>
                      <a:lnTo>
                        <a:pt x="90" y="104"/>
                      </a:lnTo>
                      <a:lnTo>
                        <a:pt x="96" y="12"/>
                      </a:lnTo>
                      <a:lnTo>
                        <a:pt x="50" y="0"/>
                      </a:lnTo>
                      <a:lnTo>
                        <a:pt x="0" y="44"/>
                      </a:lnTo>
                      <a:lnTo>
                        <a:pt x="2" y="7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2" name="Freeform 423"/>
                <p:cNvSpPr>
                  <a:spLocks/>
                </p:cNvSpPr>
                <p:nvPr/>
              </p:nvSpPr>
              <p:spPr bwMode="auto">
                <a:xfrm>
                  <a:off x="4030" y="1808"/>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 name="Freeform 424"/>
                <p:cNvSpPr>
                  <a:spLocks/>
                </p:cNvSpPr>
                <p:nvPr/>
              </p:nvSpPr>
              <p:spPr bwMode="auto">
                <a:xfrm>
                  <a:off x="4030" y="1808"/>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 name="Freeform 425"/>
                <p:cNvSpPr>
                  <a:spLocks/>
                </p:cNvSpPr>
                <p:nvPr/>
              </p:nvSpPr>
              <p:spPr bwMode="auto">
                <a:xfrm>
                  <a:off x="3776" y="1902"/>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 name="Freeform 426"/>
                <p:cNvSpPr>
                  <a:spLocks/>
                </p:cNvSpPr>
                <p:nvPr/>
              </p:nvSpPr>
              <p:spPr bwMode="auto">
                <a:xfrm>
                  <a:off x="3776" y="1902"/>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 name="Freeform 427"/>
                <p:cNvSpPr>
                  <a:spLocks/>
                </p:cNvSpPr>
                <p:nvPr/>
              </p:nvSpPr>
              <p:spPr bwMode="auto">
                <a:xfrm>
                  <a:off x="3378" y="1908"/>
                  <a:ext cx="146" cy="162"/>
                </a:xfrm>
                <a:custGeom>
                  <a:avLst/>
                  <a:gdLst>
                    <a:gd name="T0" fmla="*/ 16 w 146"/>
                    <a:gd name="T1" fmla="*/ 132 h 162"/>
                    <a:gd name="T2" fmla="*/ 114 w 146"/>
                    <a:gd name="T3" fmla="*/ 162 h 162"/>
                    <a:gd name="T4" fmla="*/ 146 w 146"/>
                    <a:gd name="T5" fmla="*/ 110 h 162"/>
                    <a:gd name="T6" fmla="*/ 116 w 146"/>
                    <a:gd name="T7" fmla="*/ 0 h 162"/>
                    <a:gd name="T8" fmla="*/ 50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0" y="20"/>
                      </a:lnTo>
                      <a:lnTo>
                        <a:pt x="0" y="106"/>
                      </a:lnTo>
                      <a:lnTo>
                        <a:pt x="16"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 name="Freeform 428"/>
                <p:cNvSpPr>
                  <a:spLocks/>
                </p:cNvSpPr>
                <p:nvPr/>
              </p:nvSpPr>
              <p:spPr bwMode="auto">
                <a:xfrm>
                  <a:off x="3378" y="1908"/>
                  <a:ext cx="146" cy="162"/>
                </a:xfrm>
                <a:custGeom>
                  <a:avLst/>
                  <a:gdLst>
                    <a:gd name="T0" fmla="*/ 16 w 146"/>
                    <a:gd name="T1" fmla="*/ 132 h 162"/>
                    <a:gd name="T2" fmla="*/ 114 w 146"/>
                    <a:gd name="T3" fmla="*/ 162 h 162"/>
                    <a:gd name="T4" fmla="*/ 146 w 146"/>
                    <a:gd name="T5" fmla="*/ 110 h 162"/>
                    <a:gd name="T6" fmla="*/ 116 w 146"/>
                    <a:gd name="T7" fmla="*/ 0 h 162"/>
                    <a:gd name="T8" fmla="*/ 50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0" y="20"/>
                      </a:lnTo>
                      <a:lnTo>
                        <a:pt x="0" y="106"/>
                      </a:lnTo>
                      <a:lnTo>
                        <a:pt x="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 name="Freeform 429"/>
                <p:cNvSpPr>
                  <a:spLocks/>
                </p:cNvSpPr>
                <p:nvPr/>
              </p:nvSpPr>
              <p:spPr bwMode="auto">
                <a:xfrm>
                  <a:off x="3604" y="1738"/>
                  <a:ext cx="128" cy="102"/>
                </a:xfrm>
                <a:custGeom>
                  <a:avLst/>
                  <a:gdLst>
                    <a:gd name="T0" fmla="*/ 48 w 128"/>
                    <a:gd name="T1" fmla="*/ 10 h 102"/>
                    <a:gd name="T2" fmla="*/ 0 w 128"/>
                    <a:gd name="T3" fmla="*/ 76 h 102"/>
                    <a:gd name="T4" fmla="*/ 34 w 128"/>
                    <a:gd name="T5" fmla="*/ 102 h 102"/>
                    <a:gd name="T6" fmla="*/ 126 w 128"/>
                    <a:gd name="T7" fmla="*/ 90 h 102"/>
                    <a:gd name="T8" fmla="*/ 128 w 128"/>
                    <a:gd name="T9" fmla="*/ 42 h 102"/>
                    <a:gd name="T10" fmla="*/ 74 w 128"/>
                    <a:gd name="T11" fmla="*/ 0 h 102"/>
                    <a:gd name="T12" fmla="*/ 48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8" y="10"/>
                      </a:moveTo>
                      <a:lnTo>
                        <a:pt x="0" y="76"/>
                      </a:lnTo>
                      <a:lnTo>
                        <a:pt x="34" y="102"/>
                      </a:lnTo>
                      <a:lnTo>
                        <a:pt x="126" y="90"/>
                      </a:lnTo>
                      <a:lnTo>
                        <a:pt x="128" y="42"/>
                      </a:lnTo>
                      <a:lnTo>
                        <a:pt x="74" y="0"/>
                      </a:lnTo>
                      <a:lnTo>
                        <a:pt x="48"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 name="Freeform 430"/>
                <p:cNvSpPr>
                  <a:spLocks/>
                </p:cNvSpPr>
                <p:nvPr/>
              </p:nvSpPr>
              <p:spPr bwMode="auto">
                <a:xfrm>
                  <a:off x="3604" y="1738"/>
                  <a:ext cx="128" cy="102"/>
                </a:xfrm>
                <a:custGeom>
                  <a:avLst/>
                  <a:gdLst>
                    <a:gd name="T0" fmla="*/ 48 w 128"/>
                    <a:gd name="T1" fmla="*/ 10 h 102"/>
                    <a:gd name="T2" fmla="*/ 0 w 128"/>
                    <a:gd name="T3" fmla="*/ 76 h 102"/>
                    <a:gd name="T4" fmla="*/ 34 w 128"/>
                    <a:gd name="T5" fmla="*/ 102 h 102"/>
                    <a:gd name="T6" fmla="*/ 126 w 128"/>
                    <a:gd name="T7" fmla="*/ 90 h 102"/>
                    <a:gd name="T8" fmla="*/ 128 w 128"/>
                    <a:gd name="T9" fmla="*/ 42 h 102"/>
                    <a:gd name="T10" fmla="*/ 74 w 128"/>
                    <a:gd name="T11" fmla="*/ 0 h 102"/>
                    <a:gd name="T12" fmla="*/ 48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8" y="10"/>
                      </a:moveTo>
                      <a:lnTo>
                        <a:pt x="0" y="76"/>
                      </a:lnTo>
                      <a:lnTo>
                        <a:pt x="34" y="102"/>
                      </a:lnTo>
                      <a:lnTo>
                        <a:pt x="126" y="90"/>
                      </a:lnTo>
                      <a:lnTo>
                        <a:pt x="128" y="42"/>
                      </a:lnTo>
                      <a:lnTo>
                        <a:pt x="74" y="0"/>
                      </a:lnTo>
                      <a:lnTo>
                        <a:pt x="48"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0" name="Freeform 431"/>
                <p:cNvSpPr>
                  <a:spLocks/>
                </p:cNvSpPr>
                <p:nvPr/>
              </p:nvSpPr>
              <p:spPr bwMode="auto">
                <a:xfrm>
                  <a:off x="3608" y="1928"/>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 name="Freeform 432"/>
                <p:cNvSpPr>
                  <a:spLocks/>
                </p:cNvSpPr>
                <p:nvPr/>
              </p:nvSpPr>
              <p:spPr bwMode="auto">
                <a:xfrm>
                  <a:off x="3608" y="1928"/>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2" name="Freeform 433"/>
                <p:cNvSpPr>
                  <a:spLocks/>
                </p:cNvSpPr>
                <p:nvPr/>
              </p:nvSpPr>
              <p:spPr bwMode="auto">
                <a:xfrm>
                  <a:off x="3488" y="1774"/>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 name="Freeform 434"/>
                <p:cNvSpPr>
                  <a:spLocks/>
                </p:cNvSpPr>
                <p:nvPr/>
              </p:nvSpPr>
              <p:spPr bwMode="auto">
                <a:xfrm>
                  <a:off x="3488" y="1774"/>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4" name="Freeform 435"/>
                <p:cNvSpPr>
                  <a:spLocks/>
                </p:cNvSpPr>
                <p:nvPr/>
              </p:nvSpPr>
              <p:spPr bwMode="auto">
                <a:xfrm>
                  <a:off x="2930" y="1732"/>
                  <a:ext cx="162" cy="146"/>
                </a:xfrm>
                <a:custGeom>
                  <a:avLst/>
                  <a:gdLst>
                    <a:gd name="T0" fmla="*/ 24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4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4" y="18"/>
                      </a:moveTo>
                      <a:lnTo>
                        <a:pt x="0" y="118"/>
                      </a:lnTo>
                      <a:lnTo>
                        <a:pt x="56" y="146"/>
                      </a:lnTo>
                      <a:lnTo>
                        <a:pt x="162" y="112"/>
                      </a:lnTo>
                      <a:lnTo>
                        <a:pt x="140" y="48"/>
                      </a:lnTo>
                      <a:lnTo>
                        <a:pt x="52" y="0"/>
                      </a:lnTo>
                      <a:lnTo>
                        <a:pt x="24" y="1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 name="Freeform 436"/>
                <p:cNvSpPr>
                  <a:spLocks/>
                </p:cNvSpPr>
                <p:nvPr/>
              </p:nvSpPr>
              <p:spPr bwMode="auto">
                <a:xfrm>
                  <a:off x="2930" y="1732"/>
                  <a:ext cx="162" cy="146"/>
                </a:xfrm>
                <a:custGeom>
                  <a:avLst/>
                  <a:gdLst>
                    <a:gd name="T0" fmla="*/ 24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4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4" y="18"/>
                      </a:moveTo>
                      <a:lnTo>
                        <a:pt x="0" y="118"/>
                      </a:lnTo>
                      <a:lnTo>
                        <a:pt x="56" y="146"/>
                      </a:lnTo>
                      <a:lnTo>
                        <a:pt x="162" y="112"/>
                      </a:lnTo>
                      <a:lnTo>
                        <a:pt x="140" y="48"/>
                      </a:lnTo>
                      <a:lnTo>
                        <a:pt x="52" y="0"/>
                      </a:lnTo>
                      <a:lnTo>
                        <a:pt x="24" y="1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6" name="Freeform 437"/>
                <p:cNvSpPr>
                  <a:spLocks/>
                </p:cNvSpPr>
                <p:nvPr/>
              </p:nvSpPr>
              <p:spPr bwMode="auto">
                <a:xfrm>
                  <a:off x="3152" y="1860"/>
                  <a:ext cx="104" cy="128"/>
                </a:xfrm>
                <a:custGeom>
                  <a:avLst/>
                  <a:gdLst>
                    <a:gd name="T0" fmla="*/ 92 w 104"/>
                    <a:gd name="T1" fmla="*/ 46 h 128"/>
                    <a:gd name="T2" fmla="*/ 24 w 104"/>
                    <a:gd name="T3" fmla="*/ 0 h 128"/>
                    <a:gd name="T4" fmla="*/ 0 w 104"/>
                    <a:gd name="T5" fmla="*/ 36 h 128"/>
                    <a:gd name="T6" fmla="*/ 18 w 104"/>
                    <a:gd name="T7" fmla="*/ 126 h 128"/>
                    <a:gd name="T8" fmla="*/ 64 w 104"/>
                    <a:gd name="T9" fmla="*/ 128 h 128"/>
                    <a:gd name="T10" fmla="*/ 104 w 104"/>
                    <a:gd name="T11" fmla="*/ 70 h 128"/>
                    <a:gd name="T12" fmla="*/ 92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6"/>
                      </a:moveTo>
                      <a:lnTo>
                        <a:pt x="24" y="0"/>
                      </a:lnTo>
                      <a:lnTo>
                        <a:pt x="0" y="36"/>
                      </a:lnTo>
                      <a:lnTo>
                        <a:pt x="18" y="126"/>
                      </a:lnTo>
                      <a:lnTo>
                        <a:pt x="64" y="128"/>
                      </a:lnTo>
                      <a:lnTo>
                        <a:pt x="104" y="70"/>
                      </a:lnTo>
                      <a:lnTo>
                        <a:pt x="92"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 name="Freeform 438"/>
                <p:cNvSpPr>
                  <a:spLocks/>
                </p:cNvSpPr>
                <p:nvPr/>
              </p:nvSpPr>
              <p:spPr bwMode="auto">
                <a:xfrm>
                  <a:off x="3152" y="1860"/>
                  <a:ext cx="104" cy="128"/>
                </a:xfrm>
                <a:custGeom>
                  <a:avLst/>
                  <a:gdLst>
                    <a:gd name="T0" fmla="*/ 92 w 104"/>
                    <a:gd name="T1" fmla="*/ 46 h 128"/>
                    <a:gd name="T2" fmla="*/ 24 w 104"/>
                    <a:gd name="T3" fmla="*/ 0 h 128"/>
                    <a:gd name="T4" fmla="*/ 0 w 104"/>
                    <a:gd name="T5" fmla="*/ 36 h 128"/>
                    <a:gd name="T6" fmla="*/ 18 w 104"/>
                    <a:gd name="T7" fmla="*/ 126 h 128"/>
                    <a:gd name="T8" fmla="*/ 64 w 104"/>
                    <a:gd name="T9" fmla="*/ 128 h 128"/>
                    <a:gd name="T10" fmla="*/ 104 w 104"/>
                    <a:gd name="T11" fmla="*/ 70 h 128"/>
                    <a:gd name="T12" fmla="*/ 92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6"/>
                      </a:moveTo>
                      <a:lnTo>
                        <a:pt x="24" y="0"/>
                      </a:lnTo>
                      <a:lnTo>
                        <a:pt x="0" y="36"/>
                      </a:lnTo>
                      <a:lnTo>
                        <a:pt x="18" y="126"/>
                      </a:lnTo>
                      <a:lnTo>
                        <a:pt x="64" y="128"/>
                      </a:lnTo>
                      <a:lnTo>
                        <a:pt x="104" y="70"/>
                      </a:lnTo>
                      <a:lnTo>
                        <a:pt x="92"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8" name="Freeform 439"/>
                <p:cNvSpPr>
                  <a:spLocks/>
                </p:cNvSpPr>
                <p:nvPr/>
              </p:nvSpPr>
              <p:spPr bwMode="auto">
                <a:xfrm>
                  <a:off x="2998" y="1960"/>
                  <a:ext cx="82" cy="76"/>
                </a:xfrm>
                <a:custGeom>
                  <a:avLst/>
                  <a:gdLst>
                    <a:gd name="T0" fmla="*/ 78 w 82"/>
                    <a:gd name="T1" fmla="*/ 14 h 76"/>
                    <a:gd name="T2" fmla="*/ 30 w 82"/>
                    <a:gd name="T3" fmla="*/ 0 h 76"/>
                    <a:gd name="T4" fmla="*/ 4 w 82"/>
                    <a:gd name="T5" fmla="*/ 26 h 76"/>
                    <a:gd name="T6" fmla="*/ 0 w 82"/>
                    <a:gd name="T7" fmla="*/ 76 h 76"/>
                    <a:gd name="T8" fmla="*/ 38 w 82"/>
                    <a:gd name="T9" fmla="*/ 68 h 76"/>
                    <a:gd name="T10" fmla="*/ 82 w 82"/>
                    <a:gd name="T11" fmla="*/ 26 h 76"/>
                    <a:gd name="T12" fmla="*/ 78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78" y="14"/>
                      </a:moveTo>
                      <a:lnTo>
                        <a:pt x="30" y="0"/>
                      </a:lnTo>
                      <a:lnTo>
                        <a:pt x="4" y="26"/>
                      </a:lnTo>
                      <a:lnTo>
                        <a:pt x="0" y="76"/>
                      </a:lnTo>
                      <a:lnTo>
                        <a:pt x="38" y="68"/>
                      </a:lnTo>
                      <a:lnTo>
                        <a:pt x="82" y="26"/>
                      </a:lnTo>
                      <a:lnTo>
                        <a:pt x="78" y="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 name="Freeform 440"/>
                <p:cNvSpPr>
                  <a:spLocks/>
                </p:cNvSpPr>
                <p:nvPr/>
              </p:nvSpPr>
              <p:spPr bwMode="auto">
                <a:xfrm>
                  <a:off x="2998" y="1960"/>
                  <a:ext cx="82" cy="76"/>
                </a:xfrm>
                <a:custGeom>
                  <a:avLst/>
                  <a:gdLst>
                    <a:gd name="T0" fmla="*/ 78 w 82"/>
                    <a:gd name="T1" fmla="*/ 14 h 76"/>
                    <a:gd name="T2" fmla="*/ 30 w 82"/>
                    <a:gd name="T3" fmla="*/ 0 h 76"/>
                    <a:gd name="T4" fmla="*/ 4 w 82"/>
                    <a:gd name="T5" fmla="*/ 26 h 76"/>
                    <a:gd name="T6" fmla="*/ 0 w 82"/>
                    <a:gd name="T7" fmla="*/ 76 h 76"/>
                    <a:gd name="T8" fmla="*/ 38 w 82"/>
                    <a:gd name="T9" fmla="*/ 68 h 76"/>
                    <a:gd name="T10" fmla="*/ 82 w 82"/>
                    <a:gd name="T11" fmla="*/ 26 h 76"/>
                    <a:gd name="T12" fmla="*/ 78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78" y="14"/>
                      </a:moveTo>
                      <a:lnTo>
                        <a:pt x="30" y="0"/>
                      </a:lnTo>
                      <a:lnTo>
                        <a:pt x="4" y="26"/>
                      </a:lnTo>
                      <a:lnTo>
                        <a:pt x="0" y="76"/>
                      </a:lnTo>
                      <a:lnTo>
                        <a:pt x="38" y="68"/>
                      </a:lnTo>
                      <a:lnTo>
                        <a:pt x="82" y="26"/>
                      </a:lnTo>
                      <a:lnTo>
                        <a:pt x="78"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0" name="Freeform 441"/>
                <p:cNvSpPr>
                  <a:spLocks/>
                </p:cNvSpPr>
                <p:nvPr/>
              </p:nvSpPr>
              <p:spPr bwMode="auto">
                <a:xfrm>
                  <a:off x="3316" y="1816"/>
                  <a:ext cx="56" cy="60"/>
                </a:xfrm>
                <a:custGeom>
                  <a:avLst/>
                  <a:gdLst>
                    <a:gd name="T0" fmla="*/ 52 w 56"/>
                    <a:gd name="T1" fmla="*/ 16 h 60"/>
                    <a:gd name="T2" fmla="*/ 16 w 56"/>
                    <a:gd name="T3" fmla="*/ 0 h 60"/>
                    <a:gd name="T4" fmla="*/ 0 w 56"/>
                    <a:gd name="T5" fmla="*/ 20 h 60"/>
                    <a:gd name="T6" fmla="*/ 2 w 56"/>
                    <a:gd name="T7" fmla="*/ 60 h 60"/>
                    <a:gd name="T8" fmla="*/ 28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6" y="0"/>
                      </a:lnTo>
                      <a:lnTo>
                        <a:pt x="0" y="20"/>
                      </a:lnTo>
                      <a:lnTo>
                        <a:pt x="2" y="60"/>
                      </a:lnTo>
                      <a:lnTo>
                        <a:pt x="28" y="56"/>
                      </a:lnTo>
                      <a:lnTo>
                        <a:pt x="56" y="26"/>
                      </a:lnTo>
                      <a:lnTo>
                        <a:pt x="52" y="1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 name="Freeform 442"/>
                <p:cNvSpPr>
                  <a:spLocks/>
                </p:cNvSpPr>
                <p:nvPr/>
              </p:nvSpPr>
              <p:spPr bwMode="auto">
                <a:xfrm>
                  <a:off x="3316" y="1816"/>
                  <a:ext cx="56" cy="60"/>
                </a:xfrm>
                <a:custGeom>
                  <a:avLst/>
                  <a:gdLst>
                    <a:gd name="T0" fmla="*/ 52 w 56"/>
                    <a:gd name="T1" fmla="*/ 16 h 60"/>
                    <a:gd name="T2" fmla="*/ 16 w 56"/>
                    <a:gd name="T3" fmla="*/ 0 h 60"/>
                    <a:gd name="T4" fmla="*/ 0 w 56"/>
                    <a:gd name="T5" fmla="*/ 20 h 60"/>
                    <a:gd name="T6" fmla="*/ 2 w 56"/>
                    <a:gd name="T7" fmla="*/ 60 h 60"/>
                    <a:gd name="T8" fmla="*/ 28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6" y="0"/>
                      </a:lnTo>
                      <a:lnTo>
                        <a:pt x="0" y="20"/>
                      </a:lnTo>
                      <a:lnTo>
                        <a:pt x="2" y="60"/>
                      </a:lnTo>
                      <a:lnTo>
                        <a:pt x="28" y="56"/>
                      </a:lnTo>
                      <a:lnTo>
                        <a:pt x="56" y="26"/>
                      </a:lnTo>
                      <a:lnTo>
                        <a:pt x="52"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2" name="Freeform 443"/>
                <p:cNvSpPr>
                  <a:spLocks/>
                </p:cNvSpPr>
                <p:nvPr/>
              </p:nvSpPr>
              <p:spPr bwMode="auto">
                <a:xfrm>
                  <a:off x="3366" y="1498"/>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 name="Freeform 444"/>
                <p:cNvSpPr>
                  <a:spLocks/>
                </p:cNvSpPr>
                <p:nvPr/>
              </p:nvSpPr>
              <p:spPr bwMode="auto">
                <a:xfrm>
                  <a:off x="3366" y="1498"/>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4" name="Freeform 445"/>
                <p:cNvSpPr>
                  <a:spLocks/>
                </p:cNvSpPr>
                <p:nvPr/>
              </p:nvSpPr>
              <p:spPr bwMode="auto">
                <a:xfrm>
                  <a:off x="3306" y="1654"/>
                  <a:ext cx="64" cy="98"/>
                </a:xfrm>
                <a:custGeom>
                  <a:avLst/>
                  <a:gdLst>
                    <a:gd name="T0" fmla="*/ 32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2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0"/>
                      </a:moveTo>
                      <a:lnTo>
                        <a:pt x="0" y="38"/>
                      </a:lnTo>
                      <a:lnTo>
                        <a:pt x="10" y="74"/>
                      </a:lnTo>
                      <a:lnTo>
                        <a:pt x="54" y="98"/>
                      </a:lnTo>
                      <a:lnTo>
                        <a:pt x="64" y="60"/>
                      </a:lnTo>
                      <a:lnTo>
                        <a:pt x="46" y="2"/>
                      </a:lnTo>
                      <a:lnTo>
                        <a:pt x="32"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 name="Freeform 446"/>
                <p:cNvSpPr>
                  <a:spLocks/>
                </p:cNvSpPr>
                <p:nvPr/>
              </p:nvSpPr>
              <p:spPr bwMode="auto">
                <a:xfrm>
                  <a:off x="3306" y="1654"/>
                  <a:ext cx="64" cy="98"/>
                </a:xfrm>
                <a:custGeom>
                  <a:avLst/>
                  <a:gdLst>
                    <a:gd name="T0" fmla="*/ 32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2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0"/>
                      </a:moveTo>
                      <a:lnTo>
                        <a:pt x="0" y="38"/>
                      </a:lnTo>
                      <a:lnTo>
                        <a:pt x="10" y="74"/>
                      </a:lnTo>
                      <a:lnTo>
                        <a:pt x="54" y="98"/>
                      </a:lnTo>
                      <a:lnTo>
                        <a:pt x="64" y="60"/>
                      </a:lnTo>
                      <a:lnTo>
                        <a:pt x="46" y="2"/>
                      </a:lnTo>
                      <a:lnTo>
                        <a:pt x="3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6" name="Freeform 447"/>
                <p:cNvSpPr>
                  <a:spLocks/>
                </p:cNvSpPr>
                <p:nvPr/>
              </p:nvSpPr>
              <p:spPr bwMode="auto">
                <a:xfrm>
                  <a:off x="3522" y="1616"/>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 name="Freeform 448"/>
                <p:cNvSpPr>
                  <a:spLocks/>
                </p:cNvSpPr>
                <p:nvPr/>
              </p:nvSpPr>
              <p:spPr bwMode="auto">
                <a:xfrm>
                  <a:off x="3522" y="1616"/>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8" name="Freeform 449"/>
                <p:cNvSpPr>
                  <a:spLocks/>
                </p:cNvSpPr>
                <p:nvPr/>
              </p:nvSpPr>
              <p:spPr bwMode="auto">
                <a:xfrm>
                  <a:off x="3218" y="1468"/>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 name="Freeform 450"/>
                <p:cNvSpPr>
                  <a:spLocks/>
                </p:cNvSpPr>
                <p:nvPr/>
              </p:nvSpPr>
              <p:spPr bwMode="auto">
                <a:xfrm>
                  <a:off x="3218" y="1468"/>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0" name="Freeform 451"/>
                <p:cNvSpPr>
                  <a:spLocks/>
                </p:cNvSpPr>
                <p:nvPr/>
              </p:nvSpPr>
              <p:spPr bwMode="auto">
                <a:xfrm>
                  <a:off x="3736" y="1586"/>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1" name="Freeform 452"/>
                <p:cNvSpPr>
                  <a:spLocks/>
                </p:cNvSpPr>
                <p:nvPr/>
              </p:nvSpPr>
              <p:spPr bwMode="auto">
                <a:xfrm>
                  <a:off x="3736" y="1586"/>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2" name="Freeform 453"/>
                <p:cNvSpPr>
                  <a:spLocks/>
                </p:cNvSpPr>
                <p:nvPr/>
              </p:nvSpPr>
              <p:spPr bwMode="auto">
                <a:xfrm>
                  <a:off x="2928" y="97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3" name="Freeform 454"/>
                <p:cNvSpPr>
                  <a:spLocks/>
                </p:cNvSpPr>
                <p:nvPr/>
              </p:nvSpPr>
              <p:spPr bwMode="auto">
                <a:xfrm>
                  <a:off x="2928" y="97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4" name="Freeform 455"/>
                <p:cNvSpPr>
                  <a:spLocks/>
                </p:cNvSpPr>
                <p:nvPr/>
              </p:nvSpPr>
              <p:spPr bwMode="auto">
                <a:xfrm>
                  <a:off x="3886" y="1470"/>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5" name="Freeform 456"/>
                <p:cNvSpPr>
                  <a:spLocks/>
                </p:cNvSpPr>
                <p:nvPr/>
              </p:nvSpPr>
              <p:spPr bwMode="auto">
                <a:xfrm>
                  <a:off x="3886" y="1470"/>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6" name="Freeform 457"/>
                <p:cNvSpPr>
                  <a:spLocks/>
                </p:cNvSpPr>
                <p:nvPr/>
              </p:nvSpPr>
              <p:spPr bwMode="auto">
                <a:xfrm>
                  <a:off x="3974" y="1652"/>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7" name="Freeform 458"/>
                <p:cNvSpPr>
                  <a:spLocks/>
                </p:cNvSpPr>
                <p:nvPr/>
              </p:nvSpPr>
              <p:spPr bwMode="auto">
                <a:xfrm>
                  <a:off x="3974" y="1652"/>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8" name="Freeform 459"/>
                <p:cNvSpPr>
                  <a:spLocks/>
                </p:cNvSpPr>
                <p:nvPr/>
              </p:nvSpPr>
              <p:spPr bwMode="auto">
                <a:xfrm>
                  <a:off x="1716" y="2518"/>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9" name="Freeform 460"/>
                <p:cNvSpPr>
                  <a:spLocks/>
                </p:cNvSpPr>
                <p:nvPr/>
              </p:nvSpPr>
              <p:spPr bwMode="auto">
                <a:xfrm>
                  <a:off x="1716" y="2518"/>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0" name="Freeform 461"/>
                <p:cNvSpPr>
                  <a:spLocks/>
                </p:cNvSpPr>
                <p:nvPr/>
              </p:nvSpPr>
              <p:spPr bwMode="auto">
                <a:xfrm>
                  <a:off x="1750" y="2406"/>
                  <a:ext cx="62" cy="56"/>
                </a:xfrm>
                <a:custGeom>
                  <a:avLst/>
                  <a:gdLst>
                    <a:gd name="T0" fmla="*/ 60 w 62"/>
                    <a:gd name="T1" fmla="*/ 22 h 56"/>
                    <a:gd name="T2" fmla="*/ 30 w 62"/>
                    <a:gd name="T3" fmla="*/ 0 h 56"/>
                    <a:gd name="T4" fmla="*/ 10 w 62"/>
                    <a:gd name="T5" fmla="*/ 12 h 56"/>
                    <a:gd name="T6" fmla="*/ 0 w 62"/>
                    <a:gd name="T7" fmla="*/ 54 h 56"/>
                    <a:gd name="T8" fmla="*/ 28 w 62"/>
                    <a:gd name="T9" fmla="*/ 56 h 56"/>
                    <a:gd name="T10" fmla="*/ 62 w 62"/>
                    <a:gd name="T11" fmla="*/ 34 h 56"/>
                    <a:gd name="T12" fmla="*/ 60 w 62"/>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2" h="56">
                      <a:moveTo>
                        <a:pt x="60" y="22"/>
                      </a:moveTo>
                      <a:lnTo>
                        <a:pt x="30" y="0"/>
                      </a:lnTo>
                      <a:lnTo>
                        <a:pt x="10" y="12"/>
                      </a:lnTo>
                      <a:lnTo>
                        <a:pt x="0" y="54"/>
                      </a:lnTo>
                      <a:lnTo>
                        <a:pt x="28" y="56"/>
                      </a:lnTo>
                      <a:lnTo>
                        <a:pt x="62" y="34"/>
                      </a:lnTo>
                      <a:lnTo>
                        <a:pt x="60"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1" name="Freeform 462"/>
                <p:cNvSpPr>
                  <a:spLocks/>
                </p:cNvSpPr>
                <p:nvPr/>
              </p:nvSpPr>
              <p:spPr bwMode="auto">
                <a:xfrm>
                  <a:off x="1750" y="2406"/>
                  <a:ext cx="62" cy="56"/>
                </a:xfrm>
                <a:custGeom>
                  <a:avLst/>
                  <a:gdLst>
                    <a:gd name="T0" fmla="*/ 60 w 62"/>
                    <a:gd name="T1" fmla="*/ 22 h 56"/>
                    <a:gd name="T2" fmla="*/ 30 w 62"/>
                    <a:gd name="T3" fmla="*/ 0 h 56"/>
                    <a:gd name="T4" fmla="*/ 10 w 62"/>
                    <a:gd name="T5" fmla="*/ 12 h 56"/>
                    <a:gd name="T6" fmla="*/ 0 w 62"/>
                    <a:gd name="T7" fmla="*/ 54 h 56"/>
                    <a:gd name="T8" fmla="*/ 28 w 62"/>
                    <a:gd name="T9" fmla="*/ 56 h 56"/>
                    <a:gd name="T10" fmla="*/ 62 w 62"/>
                    <a:gd name="T11" fmla="*/ 34 h 56"/>
                    <a:gd name="T12" fmla="*/ 60 w 62"/>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2" h="56">
                      <a:moveTo>
                        <a:pt x="60" y="22"/>
                      </a:moveTo>
                      <a:lnTo>
                        <a:pt x="30" y="0"/>
                      </a:lnTo>
                      <a:lnTo>
                        <a:pt x="10" y="12"/>
                      </a:lnTo>
                      <a:lnTo>
                        <a:pt x="0" y="54"/>
                      </a:lnTo>
                      <a:lnTo>
                        <a:pt x="28" y="56"/>
                      </a:lnTo>
                      <a:lnTo>
                        <a:pt x="62" y="34"/>
                      </a:lnTo>
                      <a:lnTo>
                        <a:pt x="60"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2" name="Freeform 463"/>
                <p:cNvSpPr>
                  <a:spLocks/>
                </p:cNvSpPr>
                <p:nvPr/>
              </p:nvSpPr>
              <p:spPr bwMode="auto">
                <a:xfrm>
                  <a:off x="2144" y="2294"/>
                  <a:ext cx="146" cy="162"/>
                </a:xfrm>
                <a:custGeom>
                  <a:avLst/>
                  <a:gdLst>
                    <a:gd name="T0" fmla="*/ 130 w 146"/>
                    <a:gd name="T1" fmla="*/ 30 h 162"/>
                    <a:gd name="T2" fmla="*/ 30 w 146"/>
                    <a:gd name="T3" fmla="*/ 0 h 162"/>
                    <a:gd name="T4" fmla="*/ 0 w 146"/>
                    <a:gd name="T5" fmla="*/ 54 h 162"/>
                    <a:gd name="T6" fmla="*/ 28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0" y="0"/>
                      </a:lnTo>
                      <a:lnTo>
                        <a:pt x="0" y="54"/>
                      </a:lnTo>
                      <a:lnTo>
                        <a:pt x="28" y="162"/>
                      </a:lnTo>
                      <a:lnTo>
                        <a:pt x="94" y="144"/>
                      </a:lnTo>
                      <a:lnTo>
                        <a:pt x="146" y="56"/>
                      </a:lnTo>
                      <a:lnTo>
                        <a:pt x="130" y="3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3" name="Freeform 464"/>
                <p:cNvSpPr>
                  <a:spLocks/>
                </p:cNvSpPr>
                <p:nvPr/>
              </p:nvSpPr>
              <p:spPr bwMode="auto">
                <a:xfrm>
                  <a:off x="2144" y="2294"/>
                  <a:ext cx="146" cy="162"/>
                </a:xfrm>
                <a:custGeom>
                  <a:avLst/>
                  <a:gdLst>
                    <a:gd name="T0" fmla="*/ 130 w 146"/>
                    <a:gd name="T1" fmla="*/ 30 h 162"/>
                    <a:gd name="T2" fmla="*/ 30 w 146"/>
                    <a:gd name="T3" fmla="*/ 0 h 162"/>
                    <a:gd name="T4" fmla="*/ 0 w 146"/>
                    <a:gd name="T5" fmla="*/ 54 h 162"/>
                    <a:gd name="T6" fmla="*/ 28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0" y="0"/>
                      </a:lnTo>
                      <a:lnTo>
                        <a:pt x="0" y="54"/>
                      </a:lnTo>
                      <a:lnTo>
                        <a:pt x="28" y="162"/>
                      </a:lnTo>
                      <a:lnTo>
                        <a:pt x="94" y="144"/>
                      </a:lnTo>
                      <a:lnTo>
                        <a:pt x="146" y="56"/>
                      </a:lnTo>
                      <a:lnTo>
                        <a:pt x="130" y="3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4" name="Freeform 465"/>
                <p:cNvSpPr>
                  <a:spLocks/>
                </p:cNvSpPr>
                <p:nvPr/>
              </p:nvSpPr>
              <p:spPr bwMode="auto">
                <a:xfrm>
                  <a:off x="1934" y="2524"/>
                  <a:ext cx="130" cy="102"/>
                </a:xfrm>
                <a:custGeom>
                  <a:avLst/>
                  <a:gdLst>
                    <a:gd name="T0" fmla="*/ 80 w 130"/>
                    <a:gd name="T1" fmla="*/ 94 h 102"/>
                    <a:gd name="T2" fmla="*/ 130 w 130"/>
                    <a:gd name="T3" fmla="*/ 26 h 102"/>
                    <a:gd name="T4" fmla="*/ 96 w 130"/>
                    <a:gd name="T5" fmla="*/ 0 h 102"/>
                    <a:gd name="T6" fmla="*/ 4 w 130"/>
                    <a:gd name="T7" fmla="*/ 14 h 102"/>
                    <a:gd name="T8" fmla="*/ 0 w 130"/>
                    <a:gd name="T9" fmla="*/ 60 h 102"/>
                    <a:gd name="T10" fmla="*/ 56 w 130"/>
                    <a:gd name="T11" fmla="*/ 102 h 102"/>
                    <a:gd name="T12" fmla="*/ 80 w 130"/>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80" y="94"/>
                      </a:moveTo>
                      <a:lnTo>
                        <a:pt x="130" y="26"/>
                      </a:lnTo>
                      <a:lnTo>
                        <a:pt x="96" y="0"/>
                      </a:lnTo>
                      <a:lnTo>
                        <a:pt x="4" y="14"/>
                      </a:lnTo>
                      <a:lnTo>
                        <a:pt x="0" y="60"/>
                      </a:lnTo>
                      <a:lnTo>
                        <a:pt x="56" y="102"/>
                      </a:lnTo>
                      <a:lnTo>
                        <a:pt x="80" y="9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5" name="Freeform 466"/>
                <p:cNvSpPr>
                  <a:spLocks/>
                </p:cNvSpPr>
                <p:nvPr/>
              </p:nvSpPr>
              <p:spPr bwMode="auto">
                <a:xfrm>
                  <a:off x="1934" y="2524"/>
                  <a:ext cx="130" cy="102"/>
                </a:xfrm>
                <a:custGeom>
                  <a:avLst/>
                  <a:gdLst>
                    <a:gd name="T0" fmla="*/ 80 w 130"/>
                    <a:gd name="T1" fmla="*/ 94 h 102"/>
                    <a:gd name="T2" fmla="*/ 130 w 130"/>
                    <a:gd name="T3" fmla="*/ 26 h 102"/>
                    <a:gd name="T4" fmla="*/ 96 w 130"/>
                    <a:gd name="T5" fmla="*/ 0 h 102"/>
                    <a:gd name="T6" fmla="*/ 4 w 130"/>
                    <a:gd name="T7" fmla="*/ 14 h 102"/>
                    <a:gd name="T8" fmla="*/ 0 w 130"/>
                    <a:gd name="T9" fmla="*/ 60 h 102"/>
                    <a:gd name="T10" fmla="*/ 56 w 130"/>
                    <a:gd name="T11" fmla="*/ 102 h 102"/>
                    <a:gd name="T12" fmla="*/ 80 w 130"/>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80" y="94"/>
                      </a:moveTo>
                      <a:lnTo>
                        <a:pt x="130" y="26"/>
                      </a:lnTo>
                      <a:lnTo>
                        <a:pt x="96" y="0"/>
                      </a:lnTo>
                      <a:lnTo>
                        <a:pt x="4" y="14"/>
                      </a:lnTo>
                      <a:lnTo>
                        <a:pt x="0" y="60"/>
                      </a:lnTo>
                      <a:lnTo>
                        <a:pt x="56" y="102"/>
                      </a:lnTo>
                      <a:lnTo>
                        <a:pt x="80" y="9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6" name="Freeform 467"/>
                <p:cNvSpPr>
                  <a:spLocks/>
                </p:cNvSpPr>
                <p:nvPr/>
              </p:nvSpPr>
              <p:spPr bwMode="auto">
                <a:xfrm>
                  <a:off x="1986" y="2352"/>
                  <a:ext cx="74" cy="84"/>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4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4" y="84"/>
                      </a:lnTo>
                      <a:lnTo>
                        <a:pt x="58" y="8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7" name="Freeform 468"/>
                <p:cNvSpPr>
                  <a:spLocks/>
                </p:cNvSpPr>
                <p:nvPr/>
              </p:nvSpPr>
              <p:spPr bwMode="auto">
                <a:xfrm>
                  <a:off x="1986" y="2352"/>
                  <a:ext cx="74" cy="84"/>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4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4" y="84"/>
                      </a:lnTo>
                      <a:lnTo>
                        <a:pt x="58"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8" name="Freeform 469"/>
                <p:cNvSpPr>
                  <a:spLocks/>
                </p:cNvSpPr>
                <p:nvPr/>
              </p:nvSpPr>
              <p:spPr bwMode="auto">
                <a:xfrm>
                  <a:off x="2120" y="2536"/>
                  <a:ext cx="60" cy="54"/>
                </a:xfrm>
                <a:custGeom>
                  <a:avLst/>
                  <a:gdLst>
                    <a:gd name="T0" fmla="*/ 42 w 60"/>
                    <a:gd name="T1" fmla="*/ 52 h 54"/>
                    <a:gd name="T2" fmla="*/ 60 w 60"/>
                    <a:gd name="T3" fmla="*/ 16 h 54"/>
                    <a:gd name="T4" fmla="*/ 42 w 60"/>
                    <a:gd name="T5" fmla="*/ 0 h 54"/>
                    <a:gd name="T6" fmla="*/ 0 w 60"/>
                    <a:gd name="T7" fmla="*/ 0 h 54"/>
                    <a:gd name="T8" fmla="*/ 4 w 60"/>
                    <a:gd name="T9" fmla="*/ 26 h 54"/>
                    <a:gd name="T10" fmla="*/ 32 w 60"/>
                    <a:gd name="T11" fmla="*/ 54 h 54"/>
                    <a:gd name="T12" fmla="*/ 42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2" y="52"/>
                      </a:moveTo>
                      <a:lnTo>
                        <a:pt x="60" y="16"/>
                      </a:lnTo>
                      <a:lnTo>
                        <a:pt x="42" y="0"/>
                      </a:lnTo>
                      <a:lnTo>
                        <a:pt x="0" y="0"/>
                      </a:lnTo>
                      <a:lnTo>
                        <a:pt x="4" y="26"/>
                      </a:lnTo>
                      <a:lnTo>
                        <a:pt x="32" y="54"/>
                      </a:lnTo>
                      <a:lnTo>
                        <a:pt x="42" y="5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9" name="Freeform 470"/>
                <p:cNvSpPr>
                  <a:spLocks/>
                </p:cNvSpPr>
                <p:nvPr/>
              </p:nvSpPr>
              <p:spPr bwMode="auto">
                <a:xfrm>
                  <a:off x="2120" y="2536"/>
                  <a:ext cx="60" cy="54"/>
                </a:xfrm>
                <a:custGeom>
                  <a:avLst/>
                  <a:gdLst>
                    <a:gd name="T0" fmla="*/ 42 w 60"/>
                    <a:gd name="T1" fmla="*/ 52 h 54"/>
                    <a:gd name="T2" fmla="*/ 60 w 60"/>
                    <a:gd name="T3" fmla="*/ 16 h 54"/>
                    <a:gd name="T4" fmla="*/ 42 w 60"/>
                    <a:gd name="T5" fmla="*/ 0 h 54"/>
                    <a:gd name="T6" fmla="*/ 0 w 60"/>
                    <a:gd name="T7" fmla="*/ 0 h 54"/>
                    <a:gd name="T8" fmla="*/ 4 w 60"/>
                    <a:gd name="T9" fmla="*/ 26 h 54"/>
                    <a:gd name="T10" fmla="*/ 32 w 60"/>
                    <a:gd name="T11" fmla="*/ 54 h 54"/>
                    <a:gd name="T12" fmla="*/ 42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2" y="52"/>
                      </a:moveTo>
                      <a:lnTo>
                        <a:pt x="60" y="16"/>
                      </a:lnTo>
                      <a:lnTo>
                        <a:pt x="42" y="0"/>
                      </a:lnTo>
                      <a:lnTo>
                        <a:pt x="0" y="0"/>
                      </a:lnTo>
                      <a:lnTo>
                        <a:pt x="4" y="26"/>
                      </a:lnTo>
                      <a:lnTo>
                        <a:pt x="32" y="54"/>
                      </a:lnTo>
                      <a:lnTo>
                        <a:pt x="42"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0" name="Freeform 471"/>
                <p:cNvSpPr>
                  <a:spLocks/>
                </p:cNvSpPr>
                <p:nvPr/>
              </p:nvSpPr>
              <p:spPr bwMode="auto">
                <a:xfrm>
                  <a:off x="2576" y="2486"/>
                  <a:ext cx="162" cy="146"/>
                </a:xfrm>
                <a:custGeom>
                  <a:avLst/>
                  <a:gdLst>
                    <a:gd name="T0" fmla="*/ 136 w 162"/>
                    <a:gd name="T1" fmla="*/ 128 h 146"/>
                    <a:gd name="T2" fmla="*/ 162 w 162"/>
                    <a:gd name="T3" fmla="*/ 28 h 146"/>
                    <a:gd name="T4" fmla="*/ 106 w 162"/>
                    <a:gd name="T5" fmla="*/ 0 h 146"/>
                    <a:gd name="T6" fmla="*/ 0 w 162"/>
                    <a:gd name="T7" fmla="*/ 34 h 146"/>
                    <a:gd name="T8" fmla="*/ 20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0" y="98"/>
                      </a:lnTo>
                      <a:lnTo>
                        <a:pt x="110" y="146"/>
                      </a:lnTo>
                      <a:lnTo>
                        <a:pt x="136" y="12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1" name="Freeform 472"/>
                <p:cNvSpPr>
                  <a:spLocks/>
                </p:cNvSpPr>
                <p:nvPr/>
              </p:nvSpPr>
              <p:spPr bwMode="auto">
                <a:xfrm>
                  <a:off x="2576" y="2486"/>
                  <a:ext cx="162" cy="146"/>
                </a:xfrm>
                <a:custGeom>
                  <a:avLst/>
                  <a:gdLst>
                    <a:gd name="T0" fmla="*/ 136 w 162"/>
                    <a:gd name="T1" fmla="*/ 128 h 146"/>
                    <a:gd name="T2" fmla="*/ 162 w 162"/>
                    <a:gd name="T3" fmla="*/ 28 h 146"/>
                    <a:gd name="T4" fmla="*/ 106 w 162"/>
                    <a:gd name="T5" fmla="*/ 0 h 146"/>
                    <a:gd name="T6" fmla="*/ 0 w 162"/>
                    <a:gd name="T7" fmla="*/ 34 h 146"/>
                    <a:gd name="T8" fmla="*/ 20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0" y="98"/>
                      </a:lnTo>
                      <a:lnTo>
                        <a:pt x="110" y="146"/>
                      </a:lnTo>
                      <a:lnTo>
                        <a:pt x="136" y="12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2" name="Freeform 473"/>
                <p:cNvSpPr>
                  <a:spLocks/>
                </p:cNvSpPr>
                <p:nvPr/>
              </p:nvSpPr>
              <p:spPr bwMode="auto">
                <a:xfrm>
                  <a:off x="2396" y="2288"/>
                  <a:ext cx="102" cy="128"/>
                </a:xfrm>
                <a:custGeom>
                  <a:avLst/>
                  <a:gdLst>
                    <a:gd name="T0" fmla="*/ 10 w 102"/>
                    <a:gd name="T1" fmla="*/ 82 h 128"/>
                    <a:gd name="T2" fmla="*/ 78 w 102"/>
                    <a:gd name="T3" fmla="*/ 128 h 128"/>
                    <a:gd name="T4" fmla="*/ 102 w 102"/>
                    <a:gd name="T5" fmla="*/ 94 h 128"/>
                    <a:gd name="T6" fmla="*/ 86 w 102"/>
                    <a:gd name="T7" fmla="*/ 2 h 128"/>
                    <a:gd name="T8" fmla="*/ 38 w 102"/>
                    <a:gd name="T9" fmla="*/ 0 h 128"/>
                    <a:gd name="T10" fmla="*/ 0 w 102"/>
                    <a:gd name="T11" fmla="*/ 58 h 128"/>
                    <a:gd name="T12" fmla="*/ 10 w 102"/>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2" h="128">
                      <a:moveTo>
                        <a:pt x="10" y="82"/>
                      </a:moveTo>
                      <a:lnTo>
                        <a:pt x="78" y="128"/>
                      </a:lnTo>
                      <a:lnTo>
                        <a:pt x="102" y="94"/>
                      </a:lnTo>
                      <a:lnTo>
                        <a:pt x="86" y="2"/>
                      </a:lnTo>
                      <a:lnTo>
                        <a:pt x="38" y="0"/>
                      </a:lnTo>
                      <a:lnTo>
                        <a:pt x="0" y="58"/>
                      </a:lnTo>
                      <a:lnTo>
                        <a:pt x="10" y="8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3" name="Freeform 474"/>
                <p:cNvSpPr>
                  <a:spLocks/>
                </p:cNvSpPr>
                <p:nvPr/>
              </p:nvSpPr>
              <p:spPr bwMode="auto">
                <a:xfrm>
                  <a:off x="2396" y="2288"/>
                  <a:ext cx="102" cy="128"/>
                </a:xfrm>
                <a:custGeom>
                  <a:avLst/>
                  <a:gdLst>
                    <a:gd name="T0" fmla="*/ 10 w 102"/>
                    <a:gd name="T1" fmla="*/ 82 h 128"/>
                    <a:gd name="T2" fmla="*/ 78 w 102"/>
                    <a:gd name="T3" fmla="*/ 128 h 128"/>
                    <a:gd name="T4" fmla="*/ 102 w 102"/>
                    <a:gd name="T5" fmla="*/ 94 h 128"/>
                    <a:gd name="T6" fmla="*/ 86 w 102"/>
                    <a:gd name="T7" fmla="*/ 2 h 128"/>
                    <a:gd name="T8" fmla="*/ 38 w 102"/>
                    <a:gd name="T9" fmla="*/ 0 h 128"/>
                    <a:gd name="T10" fmla="*/ 0 w 102"/>
                    <a:gd name="T11" fmla="*/ 58 h 128"/>
                    <a:gd name="T12" fmla="*/ 10 w 102"/>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2" h="128">
                      <a:moveTo>
                        <a:pt x="10" y="82"/>
                      </a:moveTo>
                      <a:lnTo>
                        <a:pt x="78" y="128"/>
                      </a:lnTo>
                      <a:lnTo>
                        <a:pt x="102" y="94"/>
                      </a:lnTo>
                      <a:lnTo>
                        <a:pt x="86" y="2"/>
                      </a:lnTo>
                      <a:lnTo>
                        <a:pt x="38" y="0"/>
                      </a:lnTo>
                      <a:lnTo>
                        <a:pt x="0" y="58"/>
                      </a:lnTo>
                      <a:lnTo>
                        <a:pt x="10"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4" name="Freeform 475"/>
                <p:cNvSpPr>
                  <a:spLocks/>
                </p:cNvSpPr>
                <p:nvPr/>
              </p:nvSpPr>
              <p:spPr bwMode="auto">
                <a:xfrm>
                  <a:off x="2586" y="2328"/>
                  <a:ext cx="84" cy="76"/>
                </a:xfrm>
                <a:custGeom>
                  <a:avLst/>
                  <a:gdLst>
                    <a:gd name="T0" fmla="*/ 4 w 84"/>
                    <a:gd name="T1" fmla="*/ 62 h 76"/>
                    <a:gd name="T2" fmla="*/ 52 w 84"/>
                    <a:gd name="T3" fmla="*/ 76 h 76"/>
                    <a:gd name="T4" fmla="*/ 80 w 84"/>
                    <a:gd name="T5" fmla="*/ 50 h 76"/>
                    <a:gd name="T6" fmla="*/ 84 w 84"/>
                    <a:gd name="T7" fmla="*/ 0 h 76"/>
                    <a:gd name="T8" fmla="*/ 44 w 84"/>
                    <a:gd name="T9" fmla="*/ 8 h 76"/>
                    <a:gd name="T10" fmla="*/ 0 w 84"/>
                    <a:gd name="T11" fmla="*/ 50 h 76"/>
                    <a:gd name="T12" fmla="*/ 4 w 84"/>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4" h="76">
                      <a:moveTo>
                        <a:pt x="4" y="62"/>
                      </a:moveTo>
                      <a:lnTo>
                        <a:pt x="52" y="76"/>
                      </a:lnTo>
                      <a:lnTo>
                        <a:pt x="80" y="50"/>
                      </a:lnTo>
                      <a:lnTo>
                        <a:pt x="84" y="0"/>
                      </a:lnTo>
                      <a:lnTo>
                        <a:pt x="44" y="8"/>
                      </a:lnTo>
                      <a:lnTo>
                        <a:pt x="0" y="50"/>
                      </a:lnTo>
                      <a:lnTo>
                        <a:pt x="4" y="6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5" name="Freeform 476"/>
                <p:cNvSpPr>
                  <a:spLocks/>
                </p:cNvSpPr>
                <p:nvPr/>
              </p:nvSpPr>
              <p:spPr bwMode="auto">
                <a:xfrm>
                  <a:off x="2586" y="2328"/>
                  <a:ext cx="84" cy="76"/>
                </a:xfrm>
                <a:custGeom>
                  <a:avLst/>
                  <a:gdLst>
                    <a:gd name="T0" fmla="*/ 4 w 84"/>
                    <a:gd name="T1" fmla="*/ 62 h 76"/>
                    <a:gd name="T2" fmla="*/ 52 w 84"/>
                    <a:gd name="T3" fmla="*/ 76 h 76"/>
                    <a:gd name="T4" fmla="*/ 80 w 84"/>
                    <a:gd name="T5" fmla="*/ 50 h 76"/>
                    <a:gd name="T6" fmla="*/ 84 w 84"/>
                    <a:gd name="T7" fmla="*/ 0 h 76"/>
                    <a:gd name="T8" fmla="*/ 44 w 84"/>
                    <a:gd name="T9" fmla="*/ 8 h 76"/>
                    <a:gd name="T10" fmla="*/ 0 w 84"/>
                    <a:gd name="T11" fmla="*/ 50 h 76"/>
                    <a:gd name="T12" fmla="*/ 4 w 84"/>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4" h="76">
                      <a:moveTo>
                        <a:pt x="4" y="62"/>
                      </a:moveTo>
                      <a:lnTo>
                        <a:pt x="52" y="76"/>
                      </a:lnTo>
                      <a:lnTo>
                        <a:pt x="80" y="50"/>
                      </a:lnTo>
                      <a:lnTo>
                        <a:pt x="84" y="0"/>
                      </a:lnTo>
                      <a:lnTo>
                        <a:pt x="44" y="8"/>
                      </a:lnTo>
                      <a:lnTo>
                        <a:pt x="0" y="50"/>
                      </a:lnTo>
                      <a:lnTo>
                        <a:pt x="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6" name="Freeform 477"/>
                <p:cNvSpPr>
                  <a:spLocks/>
                </p:cNvSpPr>
                <p:nvPr/>
              </p:nvSpPr>
              <p:spPr bwMode="auto">
                <a:xfrm>
                  <a:off x="2440" y="2472"/>
                  <a:ext cx="54" cy="60"/>
                </a:xfrm>
                <a:custGeom>
                  <a:avLst/>
                  <a:gdLst>
                    <a:gd name="T0" fmla="*/ 4 w 54"/>
                    <a:gd name="T1" fmla="*/ 44 h 60"/>
                    <a:gd name="T2" fmla="*/ 38 w 54"/>
                    <a:gd name="T3" fmla="*/ 60 h 60"/>
                    <a:gd name="T4" fmla="*/ 54 w 54"/>
                    <a:gd name="T5" fmla="*/ 42 h 60"/>
                    <a:gd name="T6" fmla="*/ 54 w 54"/>
                    <a:gd name="T7" fmla="*/ 0 h 60"/>
                    <a:gd name="T8" fmla="*/ 26 w 54"/>
                    <a:gd name="T9" fmla="*/ 4 h 60"/>
                    <a:gd name="T10" fmla="*/ 0 w 54"/>
                    <a:gd name="T11" fmla="*/ 34 h 60"/>
                    <a:gd name="T12" fmla="*/ 4 w 54"/>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4" h="60">
                      <a:moveTo>
                        <a:pt x="4" y="44"/>
                      </a:moveTo>
                      <a:lnTo>
                        <a:pt x="38" y="60"/>
                      </a:lnTo>
                      <a:lnTo>
                        <a:pt x="54" y="42"/>
                      </a:lnTo>
                      <a:lnTo>
                        <a:pt x="54" y="0"/>
                      </a:lnTo>
                      <a:lnTo>
                        <a:pt x="26" y="4"/>
                      </a:lnTo>
                      <a:lnTo>
                        <a:pt x="0" y="34"/>
                      </a:lnTo>
                      <a:lnTo>
                        <a:pt x="4" y="4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7" name="Freeform 478"/>
                <p:cNvSpPr>
                  <a:spLocks/>
                </p:cNvSpPr>
                <p:nvPr/>
              </p:nvSpPr>
              <p:spPr bwMode="auto">
                <a:xfrm>
                  <a:off x="2440" y="2472"/>
                  <a:ext cx="54" cy="60"/>
                </a:xfrm>
                <a:custGeom>
                  <a:avLst/>
                  <a:gdLst>
                    <a:gd name="T0" fmla="*/ 4 w 54"/>
                    <a:gd name="T1" fmla="*/ 44 h 60"/>
                    <a:gd name="T2" fmla="*/ 38 w 54"/>
                    <a:gd name="T3" fmla="*/ 60 h 60"/>
                    <a:gd name="T4" fmla="*/ 54 w 54"/>
                    <a:gd name="T5" fmla="*/ 42 h 60"/>
                    <a:gd name="T6" fmla="*/ 54 w 54"/>
                    <a:gd name="T7" fmla="*/ 0 h 60"/>
                    <a:gd name="T8" fmla="*/ 26 w 54"/>
                    <a:gd name="T9" fmla="*/ 4 h 60"/>
                    <a:gd name="T10" fmla="*/ 0 w 54"/>
                    <a:gd name="T11" fmla="*/ 34 h 60"/>
                    <a:gd name="T12" fmla="*/ 4 w 54"/>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4" h="60">
                      <a:moveTo>
                        <a:pt x="4" y="44"/>
                      </a:moveTo>
                      <a:lnTo>
                        <a:pt x="38" y="60"/>
                      </a:lnTo>
                      <a:lnTo>
                        <a:pt x="54" y="42"/>
                      </a:lnTo>
                      <a:lnTo>
                        <a:pt x="54" y="0"/>
                      </a:lnTo>
                      <a:lnTo>
                        <a:pt x="26" y="4"/>
                      </a:lnTo>
                      <a:lnTo>
                        <a:pt x="0" y="34"/>
                      </a:lnTo>
                      <a:lnTo>
                        <a:pt x="4" y="4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8" name="Freeform 479"/>
                <p:cNvSpPr>
                  <a:spLocks/>
                </p:cNvSpPr>
                <p:nvPr/>
              </p:nvSpPr>
              <p:spPr bwMode="auto">
                <a:xfrm>
                  <a:off x="2438" y="2632"/>
                  <a:ext cx="150" cy="158"/>
                </a:xfrm>
                <a:custGeom>
                  <a:avLst/>
                  <a:gdLst>
                    <a:gd name="T0" fmla="*/ 144 w 150"/>
                    <a:gd name="T1" fmla="*/ 66 h 158"/>
                    <a:gd name="T2" fmla="*/ 66 w 150"/>
                    <a:gd name="T3" fmla="*/ 0 h 158"/>
                    <a:gd name="T4" fmla="*/ 16 w 150"/>
                    <a:gd name="T5" fmla="*/ 38 h 158"/>
                    <a:gd name="T6" fmla="*/ 0 w 150"/>
                    <a:gd name="T7" fmla="*/ 148 h 158"/>
                    <a:gd name="T8" fmla="*/ 68 w 150"/>
                    <a:gd name="T9" fmla="*/ 158 h 158"/>
                    <a:gd name="T10" fmla="*/ 150 w 150"/>
                    <a:gd name="T11" fmla="*/ 98 h 158"/>
                    <a:gd name="T12" fmla="*/ 144 w 150"/>
                    <a:gd name="T13" fmla="*/ 66 h 158"/>
                  </a:gdLst>
                  <a:ahLst/>
                  <a:cxnLst>
                    <a:cxn ang="0">
                      <a:pos x="T0" y="T1"/>
                    </a:cxn>
                    <a:cxn ang="0">
                      <a:pos x="T2" y="T3"/>
                    </a:cxn>
                    <a:cxn ang="0">
                      <a:pos x="T4" y="T5"/>
                    </a:cxn>
                    <a:cxn ang="0">
                      <a:pos x="T6" y="T7"/>
                    </a:cxn>
                    <a:cxn ang="0">
                      <a:pos x="T8" y="T9"/>
                    </a:cxn>
                    <a:cxn ang="0">
                      <a:pos x="T10" y="T11"/>
                    </a:cxn>
                    <a:cxn ang="0">
                      <a:pos x="T12" y="T13"/>
                    </a:cxn>
                  </a:cxnLst>
                  <a:rect l="0" t="0" r="r" b="b"/>
                  <a:pathLst>
                    <a:path w="150" h="158">
                      <a:moveTo>
                        <a:pt x="144" y="66"/>
                      </a:moveTo>
                      <a:lnTo>
                        <a:pt x="66" y="0"/>
                      </a:lnTo>
                      <a:lnTo>
                        <a:pt x="16" y="38"/>
                      </a:lnTo>
                      <a:lnTo>
                        <a:pt x="0" y="148"/>
                      </a:lnTo>
                      <a:lnTo>
                        <a:pt x="68" y="158"/>
                      </a:lnTo>
                      <a:lnTo>
                        <a:pt x="150" y="98"/>
                      </a:lnTo>
                      <a:lnTo>
                        <a:pt x="144" y="6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9" name="Freeform 480"/>
                <p:cNvSpPr>
                  <a:spLocks/>
                </p:cNvSpPr>
                <p:nvPr/>
              </p:nvSpPr>
              <p:spPr bwMode="auto">
                <a:xfrm>
                  <a:off x="2438" y="2632"/>
                  <a:ext cx="150" cy="158"/>
                </a:xfrm>
                <a:custGeom>
                  <a:avLst/>
                  <a:gdLst>
                    <a:gd name="T0" fmla="*/ 144 w 150"/>
                    <a:gd name="T1" fmla="*/ 66 h 158"/>
                    <a:gd name="T2" fmla="*/ 66 w 150"/>
                    <a:gd name="T3" fmla="*/ 0 h 158"/>
                    <a:gd name="T4" fmla="*/ 16 w 150"/>
                    <a:gd name="T5" fmla="*/ 38 h 158"/>
                    <a:gd name="T6" fmla="*/ 0 w 150"/>
                    <a:gd name="T7" fmla="*/ 148 h 158"/>
                    <a:gd name="T8" fmla="*/ 68 w 150"/>
                    <a:gd name="T9" fmla="*/ 158 h 158"/>
                    <a:gd name="T10" fmla="*/ 150 w 150"/>
                    <a:gd name="T11" fmla="*/ 98 h 158"/>
                    <a:gd name="T12" fmla="*/ 144 w 150"/>
                    <a:gd name="T13" fmla="*/ 66 h 158"/>
                  </a:gdLst>
                  <a:ahLst/>
                  <a:cxnLst>
                    <a:cxn ang="0">
                      <a:pos x="T0" y="T1"/>
                    </a:cxn>
                    <a:cxn ang="0">
                      <a:pos x="T2" y="T3"/>
                    </a:cxn>
                    <a:cxn ang="0">
                      <a:pos x="T4" y="T5"/>
                    </a:cxn>
                    <a:cxn ang="0">
                      <a:pos x="T6" y="T7"/>
                    </a:cxn>
                    <a:cxn ang="0">
                      <a:pos x="T8" y="T9"/>
                    </a:cxn>
                    <a:cxn ang="0">
                      <a:pos x="T10" y="T11"/>
                    </a:cxn>
                    <a:cxn ang="0">
                      <a:pos x="T12" y="T13"/>
                    </a:cxn>
                  </a:cxnLst>
                  <a:rect l="0" t="0" r="r" b="b"/>
                  <a:pathLst>
                    <a:path w="150" h="158">
                      <a:moveTo>
                        <a:pt x="144" y="66"/>
                      </a:moveTo>
                      <a:lnTo>
                        <a:pt x="66" y="0"/>
                      </a:lnTo>
                      <a:lnTo>
                        <a:pt x="16" y="38"/>
                      </a:lnTo>
                      <a:lnTo>
                        <a:pt x="0" y="148"/>
                      </a:lnTo>
                      <a:lnTo>
                        <a:pt x="68" y="158"/>
                      </a:lnTo>
                      <a:lnTo>
                        <a:pt x="150" y="98"/>
                      </a:lnTo>
                      <a:lnTo>
                        <a:pt x="14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0" name="Freeform 481"/>
                <p:cNvSpPr>
                  <a:spLocks/>
                </p:cNvSpPr>
                <p:nvPr/>
              </p:nvSpPr>
              <p:spPr bwMode="auto">
                <a:xfrm>
                  <a:off x="2170" y="2764"/>
                  <a:ext cx="132" cy="10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1" name="Freeform 482"/>
                <p:cNvSpPr>
                  <a:spLocks/>
                </p:cNvSpPr>
                <p:nvPr/>
              </p:nvSpPr>
              <p:spPr bwMode="auto">
                <a:xfrm>
                  <a:off x="2170" y="2764"/>
                  <a:ext cx="132" cy="10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2" name="Freeform 483"/>
                <p:cNvSpPr>
                  <a:spLocks/>
                </p:cNvSpPr>
                <p:nvPr/>
              </p:nvSpPr>
              <p:spPr bwMode="auto">
                <a:xfrm>
                  <a:off x="2298" y="2612"/>
                  <a:ext cx="64" cy="98"/>
                </a:xfrm>
                <a:custGeom>
                  <a:avLst/>
                  <a:gdLst>
                    <a:gd name="T0" fmla="*/ 30 w 64"/>
                    <a:gd name="T1" fmla="*/ 98 h 98"/>
                    <a:gd name="T2" fmla="*/ 64 w 64"/>
                    <a:gd name="T3" fmla="*/ 60 h 98"/>
                    <a:gd name="T4" fmla="*/ 52 w 64"/>
                    <a:gd name="T5" fmla="*/ 26 h 98"/>
                    <a:gd name="T6" fmla="*/ 8 w 64"/>
                    <a:gd name="T7" fmla="*/ 0 h 98"/>
                    <a:gd name="T8" fmla="*/ 0 w 64"/>
                    <a:gd name="T9" fmla="*/ 38 h 98"/>
                    <a:gd name="T10" fmla="*/ 18 w 64"/>
                    <a:gd name="T11" fmla="*/ 96 h 98"/>
                    <a:gd name="T12" fmla="*/ 30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0" y="98"/>
                      </a:moveTo>
                      <a:lnTo>
                        <a:pt x="64" y="60"/>
                      </a:lnTo>
                      <a:lnTo>
                        <a:pt x="52" y="26"/>
                      </a:lnTo>
                      <a:lnTo>
                        <a:pt x="8" y="0"/>
                      </a:lnTo>
                      <a:lnTo>
                        <a:pt x="0" y="38"/>
                      </a:lnTo>
                      <a:lnTo>
                        <a:pt x="18" y="96"/>
                      </a:lnTo>
                      <a:lnTo>
                        <a:pt x="30" y="9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3" name="Freeform 484"/>
                <p:cNvSpPr>
                  <a:spLocks/>
                </p:cNvSpPr>
                <p:nvPr/>
              </p:nvSpPr>
              <p:spPr bwMode="auto">
                <a:xfrm>
                  <a:off x="2298" y="2612"/>
                  <a:ext cx="64" cy="98"/>
                </a:xfrm>
                <a:custGeom>
                  <a:avLst/>
                  <a:gdLst>
                    <a:gd name="T0" fmla="*/ 30 w 64"/>
                    <a:gd name="T1" fmla="*/ 98 h 98"/>
                    <a:gd name="T2" fmla="*/ 64 w 64"/>
                    <a:gd name="T3" fmla="*/ 60 h 98"/>
                    <a:gd name="T4" fmla="*/ 52 w 64"/>
                    <a:gd name="T5" fmla="*/ 26 h 98"/>
                    <a:gd name="T6" fmla="*/ 8 w 64"/>
                    <a:gd name="T7" fmla="*/ 0 h 98"/>
                    <a:gd name="T8" fmla="*/ 0 w 64"/>
                    <a:gd name="T9" fmla="*/ 38 h 98"/>
                    <a:gd name="T10" fmla="*/ 18 w 64"/>
                    <a:gd name="T11" fmla="*/ 96 h 98"/>
                    <a:gd name="T12" fmla="*/ 30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0" y="98"/>
                      </a:moveTo>
                      <a:lnTo>
                        <a:pt x="64" y="60"/>
                      </a:lnTo>
                      <a:lnTo>
                        <a:pt x="52" y="26"/>
                      </a:lnTo>
                      <a:lnTo>
                        <a:pt x="8" y="0"/>
                      </a:lnTo>
                      <a:lnTo>
                        <a:pt x="0" y="38"/>
                      </a:lnTo>
                      <a:lnTo>
                        <a:pt x="18" y="96"/>
                      </a:lnTo>
                      <a:lnTo>
                        <a:pt x="30"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4" name="Freeform 485"/>
                <p:cNvSpPr>
                  <a:spLocks/>
                </p:cNvSpPr>
                <p:nvPr/>
              </p:nvSpPr>
              <p:spPr bwMode="auto">
                <a:xfrm>
                  <a:off x="2352" y="2834"/>
                  <a:ext cx="54" cy="64"/>
                </a:xfrm>
                <a:custGeom>
                  <a:avLst/>
                  <a:gdLst>
                    <a:gd name="T0" fmla="*/ 26 w 54"/>
                    <a:gd name="T1" fmla="*/ 64 h 64"/>
                    <a:gd name="T2" fmla="*/ 54 w 54"/>
                    <a:gd name="T3" fmla="*/ 38 h 64"/>
                    <a:gd name="T4" fmla="*/ 46 w 54"/>
                    <a:gd name="T5" fmla="*/ 16 h 64"/>
                    <a:gd name="T6" fmla="*/ 8 w 54"/>
                    <a:gd name="T7" fmla="*/ 0 h 64"/>
                    <a:gd name="T8" fmla="*/ 0 w 54"/>
                    <a:gd name="T9" fmla="*/ 24 h 64"/>
                    <a:gd name="T10" fmla="*/ 14 w 54"/>
                    <a:gd name="T11" fmla="*/ 62 h 64"/>
                    <a:gd name="T12" fmla="*/ 26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6" y="64"/>
                      </a:moveTo>
                      <a:lnTo>
                        <a:pt x="54" y="38"/>
                      </a:lnTo>
                      <a:lnTo>
                        <a:pt x="46" y="16"/>
                      </a:lnTo>
                      <a:lnTo>
                        <a:pt x="8" y="0"/>
                      </a:lnTo>
                      <a:lnTo>
                        <a:pt x="0" y="24"/>
                      </a:lnTo>
                      <a:lnTo>
                        <a:pt x="14" y="62"/>
                      </a:lnTo>
                      <a:lnTo>
                        <a:pt x="26" y="6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5" name="Freeform 486"/>
                <p:cNvSpPr>
                  <a:spLocks/>
                </p:cNvSpPr>
                <p:nvPr/>
              </p:nvSpPr>
              <p:spPr bwMode="auto">
                <a:xfrm>
                  <a:off x="2352" y="2834"/>
                  <a:ext cx="54" cy="64"/>
                </a:xfrm>
                <a:custGeom>
                  <a:avLst/>
                  <a:gdLst>
                    <a:gd name="T0" fmla="*/ 26 w 54"/>
                    <a:gd name="T1" fmla="*/ 64 h 64"/>
                    <a:gd name="T2" fmla="*/ 54 w 54"/>
                    <a:gd name="T3" fmla="*/ 38 h 64"/>
                    <a:gd name="T4" fmla="*/ 46 w 54"/>
                    <a:gd name="T5" fmla="*/ 16 h 64"/>
                    <a:gd name="T6" fmla="*/ 8 w 54"/>
                    <a:gd name="T7" fmla="*/ 0 h 64"/>
                    <a:gd name="T8" fmla="*/ 0 w 54"/>
                    <a:gd name="T9" fmla="*/ 24 h 64"/>
                    <a:gd name="T10" fmla="*/ 14 w 54"/>
                    <a:gd name="T11" fmla="*/ 62 h 64"/>
                    <a:gd name="T12" fmla="*/ 26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6" y="64"/>
                      </a:moveTo>
                      <a:lnTo>
                        <a:pt x="54" y="38"/>
                      </a:lnTo>
                      <a:lnTo>
                        <a:pt x="46" y="16"/>
                      </a:lnTo>
                      <a:lnTo>
                        <a:pt x="8" y="0"/>
                      </a:lnTo>
                      <a:lnTo>
                        <a:pt x="0" y="24"/>
                      </a:lnTo>
                      <a:lnTo>
                        <a:pt x="14" y="62"/>
                      </a:lnTo>
                      <a:lnTo>
                        <a:pt x="26"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6" name="Freeform 487"/>
                <p:cNvSpPr>
                  <a:spLocks/>
                </p:cNvSpPr>
                <p:nvPr/>
              </p:nvSpPr>
              <p:spPr bwMode="auto">
                <a:xfrm>
                  <a:off x="1802" y="2826"/>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7" name="Freeform 488"/>
                <p:cNvSpPr>
                  <a:spLocks/>
                </p:cNvSpPr>
                <p:nvPr/>
              </p:nvSpPr>
              <p:spPr bwMode="auto">
                <a:xfrm>
                  <a:off x="1802" y="2826"/>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8" name="Freeform 489"/>
                <p:cNvSpPr>
                  <a:spLocks/>
                </p:cNvSpPr>
                <p:nvPr/>
              </p:nvSpPr>
              <p:spPr bwMode="auto">
                <a:xfrm>
                  <a:off x="2018" y="2646"/>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9" name="Freeform 490"/>
                <p:cNvSpPr>
                  <a:spLocks/>
                </p:cNvSpPr>
                <p:nvPr/>
              </p:nvSpPr>
              <p:spPr bwMode="auto">
                <a:xfrm>
                  <a:off x="2018" y="2646"/>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0" name="Freeform 491"/>
                <p:cNvSpPr>
                  <a:spLocks/>
                </p:cNvSpPr>
                <p:nvPr/>
              </p:nvSpPr>
              <p:spPr bwMode="auto">
                <a:xfrm>
                  <a:off x="2030" y="2836"/>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1" name="Freeform 492"/>
                <p:cNvSpPr>
                  <a:spLocks/>
                </p:cNvSpPr>
                <p:nvPr/>
              </p:nvSpPr>
              <p:spPr bwMode="auto">
                <a:xfrm>
                  <a:off x="2030" y="2836"/>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2" name="Freeform 493"/>
                <p:cNvSpPr>
                  <a:spLocks/>
                </p:cNvSpPr>
                <p:nvPr/>
              </p:nvSpPr>
              <p:spPr bwMode="auto">
                <a:xfrm>
                  <a:off x="1902" y="2690"/>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3" name="Freeform 494"/>
                <p:cNvSpPr>
                  <a:spLocks/>
                </p:cNvSpPr>
                <p:nvPr/>
              </p:nvSpPr>
              <p:spPr bwMode="auto">
                <a:xfrm>
                  <a:off x="1902" y="2690"/>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4" name="Freeform 495"/>
                <p:cNvSpPr>
                  <a:spLocks/>
                </p:cNvSpPr>
                <p:nvPr/>
              </p:nvSpPr>
              <p:spPr bwMode="auto">
                <a:xfrm>
                  <a:off x="2792" y="2344"/>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5" name="Freeform 496"/>
                <p:cNvSpPr>
                  <a:spLocks/>
                </p:cNvSpPr>
                <p:nvPr/>
              </p:nvSpPr>
              <p:spPr bwMode="auto">
                <a:xfrm>
                  <a:off x="2792" y="2344"/>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6" name="Freeform 497"/>
                <p:cNvSpPr>
                  <a:spLocks/>
                </p:cNvSpPr>
                <p:nvPr/>
              </p:nvSpPr>
              <p:spPr bwMode="auto">
                <a:xfrm>
                  <a:off x="2288" y="2470"/>
                  <a:ext cx="80" cy="78"/>
                </a:xfrm>
                <a:custGeom>
                  <a:avLst/>
                  <a:gdLst>
                    <a:gd name="T0" fmla="*/ 74 w 80"/>
                    <a:gd name="T1" fmla="*/ 12 h 78"/>
                    <a:gd name="T2" fmla="*/ 26 w 80"/>
                    <a:gd name="T3" fmla="*/ 0 h 78"/>
                    <a:gd name="T4" fmla="*/ 0 w 80"/>
                    <a:gd name="T5" fmla="*/ 28 h 78"/>
                    <a:gd name="T6" fmla="*/ 0 w 80"/>
                    <a:gd name="T7" fmla="*/ 78 h 78"/>
                    <a:gd name="T8" fmla="*/ 38 w 80"/>
                    <a:gd name="T9" fmla="*/ 68 h 78"/>
                    <a:gd name="T10" fmla="*/ 80 w 80"/>
                    <a:gd name="T11" fmla="*/ 24 h 78"/>
                    <a:gd name="T12" fmla="*/ 74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4" y="12"/>
                      </a:moveTo>
                      <a:lnTo>
                        <a:pt x="26" y="0"/>
                      </a:lnTo>
                      <a:lnTo>
                        <a:pt x="0" y="28"/>
                      </a:lnTo>
                      <a:lnTo>
                        <a:pt x="0" y="78"/>
                      </a:lnTo>
                      <a:lnTo>
                        <a:pt x="38" y="68"/>
                      </a:lnTo>
                      <a:lnTo>
                        <a:pt x="80" y="24"/>
                      </a:lnTo>
                      <a:lnTo>
                        <a:pt x="74"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7" name="Freeform 498"/>
                <p:cNvSpPr>
                  <a:spLocks/>
                </p:cNvSpPr>
                <p:nvPr/>
              </p:nvSpPr>
              <p:spPr bwMode="auto">
                <a:xfrm>
                  <a:off x="2288" y="2470"/>
                  <a:ext cx="80" cy="78"/>
                </a:xfrm>
                <a:custGeom>
                  <a:avLst/>
                  <a:gdLst>
                    <a:gd name="T0" fmla="*/ 74 w 80"/>
                    <a:gd name="T1" fmla="*/ 12 h 78"/>
                    <a:gd name="T2" fmla="*/ 26 w 80"/>
                    <a:gd name="T3" fmla="*/ 0 h 78"/>
                    <a:gd name="T4" fmla="*/ 0 w 80"/>
                    <a:gd name="T5" fmla="*/ 28 h 78"/>
                    <a:gd name="T6" fmla="*/ 0 w 80"/>
                    <a:gd name="T7" fmla="*/ 78 h 78"/>
                    <a:gd name="T8" fmla="*/ 38 w 80"/>
                    <a:gd name="T9" fmla="*/ 68 h 78"/>
                    <a:gd name="T10" fmla="*/ 80 w 80"/>
                    <a:gd name="T11" fmla="*/ 24 h 78"/>
                    <a:gd name="T12" fmla="*/ 74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4" y="12"/>
                      </a:moveTo>
                      <a:lnTo>
                        <a:pt x="26" y="0"/>
                      </a:lnTo>
                      <a:lnTo>
                        <a:pt x="0" y="28"/>
                      </a:lnTo>
                      <a:lnTo>
                        <a:pt x="0" y="78"/>
                      </a:lnTo>
                      <a:lnTo>
                        <a:pt x="38" y="68"/>
                      </a:lnTo>
                      <a:lnTo>
                        <a:pt x="80" y="24"/>
                      </a:lnTo>
                      <a:lnTo>
                        <a:pt x="7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8" name="Freeform 499"/>
                <p:cNvSpPr>
                  <a:spLocks/>
                </p:cNvSpPr>
                <p:nvPr/>
              </p:nvSpPr>
              <p:spPr bwMode="auto">
                <a:xfrm>
                  <a:off x="1700" y="2652"/>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9" name="Freeform 500"/>
                <p:cNvSpPr>
                  <a:spLocks/>
                </p:cNvSpPr>
                <p:nvPr/>
              </p:nvSpPr>
              <p:spPr bwMode="auto">
                <a:xfrm>
                  <a:off x="1700" y="2652"/>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0" name="Freeform 501"/>
                <p:cNvSpPr>
                  <a:spLocks/>
                </p:cNvSpPr>
                <p:nvPr/>
              </p:nvSpPr>
              <p:spPr bwMode="auto">
                <a:xfrm>
                  <a:off x="2698" y="3304"/>
                  <a:ext cx="152" cy="158"/>
                </a:xfrm>
                <a:custGeom>
                  <a:avLst/>
                  <a:gdLst>
                    <a:gd name="T0" fmla="*/ 148 w 152"/>
                    <a:gd name="T1" fmla="*/ 70 h 158"/>
                    <a:gd name="T2" fmla="*/ 74 w 152"/>
                    <a:gd name="T3" fmla="*/ 0 h 158"/>
                    <a:gd name="T4" fmla="*/ 22 w 152"/>
                    <a:gd name="T5" fmla="*/ 34 h 158"/>
                    <a:gd name="T6" fmla="*/ 0 w 152"/>
                    <a:gd name="T7" fmla="*/ 144 h 158"/>
                    <a:gd name="T8" fmla="*/ 68 w 152"/>
                    <a:gd name="T9" fmla="*/ 158 h 158"/>
                    <a:gd name="T10" fmla="*/ 152 w 152"/>
                    <a:gd name="T11" fmla="*/ 102 h 158"/>
                    <a:gd name="T12" fmla="*/ 148 w 152"/>
                    <a:gd name="T13" fmla="*/ 70 h 158"/>
                  </a:gdLst>
                  <a:ahLst/>
                  <a:cxnLst>
                    <a:cxn ang="0">
                      <a:pos x="T0" y="T1"/>
                    </a:cxn>
                    <a:cxn ang="0">
                      <a:pos x="T2" y="T3"/>
                    </a:cxn>
                    <a:cxn ang="0">
                      <a:pos x="T4" y="T5"/>
                    </a:cxn>
                    <a:cxn ang="0">
                      <a:pos x="T6" y="T7"/>
                    </a:cxn>
                    <a:cxn ang="0">
                      <a:pos x="T8" y="T9"/>
                    </a:cxn>
                    <a:cxn ang="0">
                      <a:pos x="T10" y="T11"/>
                    </a:cxn>
                    <a:cxn ang="0">
                      <a:pos x="T12" y="T13"/>
                    </a:cxn>
                  </a:cxnLst>
                  <a:rect l="0" t="0" r="r" b="b"/>
                  <a:pathLst>
                    <a:path w="152" h="158">
                      <a:moveTo>
                        <a:pt x="148" y="70"/>
                      </a:moveTo>
                      <a:lnTo>
                        <a:pt x="74" y="0"/>
                      </a:lnTo>
                      <a:lnTo>
                        <a:pt x="22" y="34"/>
                      </a:lnTo>
                      <a:lnTo>
                        <a:pt x="0" y="144"/>
                      </a:lnTo>
                      <a:lnTo>
                        <a:pt x="68" y="158"/>
                      </a:lnTo>
                      <a:lnTo>
                        <a:pt x="152" y="102"/>
                      </a:lnTo>
                      <a:lnTo>
                        <a:pt x="148" y="7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1" name="Freeform 502"/>
                <p:cNvSpPr>
                  <a:spLocks/>
                </p:cNvSpPr>
                <p:nvPr/>
              </p:nvSpPr>
              <p:spPr bwMode="auto">
                <a:xfrm>
                  <a:off x="2698" y="3304"/>
                  <a:ext cx="152" cy="158"/>
                </a:xfrm>
                <a:custGeom>
                  <a:avLst/>
                  <a:gdLst>
                    <a:gd name="T0" fmla="*/ 148 w 152"/>
                    <a:gd name="T1" fmla="*/ 70 h 158"/>
                    <a:gd name="T2" fmla="*/ 74 w 152"/>
                    <a:gd name="T3" fmla="*/ 0 h 158"/>
                    <a:gd name="T4" fmla="*/ 22 w 152"/>
                    <a:gd name="T5" fmla="*/ 34 h 158"/>
                    <a:gd name="T6" fmla="*/ 0 w 152"/>
                    <a:gd name="T7" fmla="*/ 144 h 158"/>
                    <a:gd name="T8" fmla="*/ 68 w 152"/>
                    <a:gd name="T9" fmla="*/ 158 h 158"/>
                    <a:gd name="T10" fmla="*/ 152 w 152"/>
                    <a:gd name="T11" fmla="*/ 102 h 158"/>
                    <a:gd name="T12" fmla="*/ 148 w 152"/>
                    <a:gd name="T13" fmla="*/ 70 h 158"/>
                  </a:gdLst>
                  <a:ahLst/>
                  <a:cxnLst>
                    <a:cxn ang="0">
                      <a:pos x="T0" y="T1"/>
                    </a:cxn>
                    <a:cxn ang="0">
                      <a:pos x="T2" y="T3"/>
                    </a:cxn>
                    <a:cxn ang="0">
                      <a:pos x="T4" y="T5"/>
                    </a:cxn>
                    <a:cxn ang="0">
                      <a:pos x="T6" y="T7"/>
                    </a:cxn>
                    <a:cxn ang="0">
                      <a:pos x="T8" y="T9"/>
                    </a:cxn>
                    <a:cxn ang="0">
                      <a:pos x="T10" y="T11"/>
                    </a:cxn>
                    <a:cxn ang="0">
                      <a:pos x="T12" y="T13"/>
                    </a:cxn>
                  </a:cxnLst>
                  <a:rect l="0" t="0" r="r" b="b"/>
                  <a:pathLst>
                    <a:path w="152" h="158">
                      <a:moveTo>
                        <a:pt x="148" y="70"/>
                      </a:moveTo>
                      <a:lnTo>
                        <a:pt x="74" y="0"/>
                      </a:lnTo>
                      <a:lnTo>
                        <a:pt x="22" y="34"/>
                      </a:lnTo>
                      <a:lnTo>
                        <a:pt x="0" y="144"/>
                      </a:lnTo>
                      <a:lnTo>
                        <a:pt x="68" y="158"/>
                      </a:lnTo>
                      <a:lnTo>
                        <a:pt x="152" y="102"/>
                      </a:lnTo>
                      <a:lnTo>
                        <a:pt x="148" y="7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2" name="Freeform 503"/>
                <p:cNvSpPr>
                  <a:spLocks/>
                </p:cNvSpPr>
                <p:nvPr/>
              </p:nvSpPr>
              <p:spPr bwMode="auto">
                <a:xfrm>
                  <a:off x="2564" y="3274"/>
                  <a:ext cx="64" cy="98"/>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4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4" y="96"/>
                      </a:lnTo>
                      <a:lnTo>
                        <a:pt x="28" y="9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3" name="Freeform 504"/>
                <p:cNvSpPr>
                  <a:spLocks/>
                </p:cNvSpPr>
                <p:nvPr/>
              </p:nvSpPr>
              <p:spPr bwMode="auto">
                <a:xfrm>
                  <a:off x="2564" y="3274"/>
                  <a:ext cx="64" cy="98"/>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4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4" y="96"/>
                      </a:lnTo>
                      <a:lnTo>
                        <a:pt x="28"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4" name="Freeform 505"/>
                <p:cNvSpPr>
                  <a:spLocks/>
                </p:cNvSpPr>
                <p:nvPr/>
              </p:nvSpPr>
              <p:spPr bwMode="auto">
                <a:xfrm>
                  <a:off x="2238" y="3240"/>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5" name="Freeform 506"/>
                <p:cNvSpPr>
                  <a:spLocks/>
                </p:cNvSpPr>
                <p:nvPr/>
              </p:nvSpPr>
              <p:spPr bwMode="auto">
                <a:xfrm>
                  <a:off x="2238" y="3240"/>
                  <a:ext cx="92" cy="66"/>
                </a:xfrm>
                <a:custGeom>
                  <a:avLst/>
                  <a:gdLst>
                    <a:gd name="T0" fmla="*/ 0 w 92"/>
                    <a:gd name="T1" fmla="*/ 42 h 66"/>
                    <a:gd name="T2" fmla="*/ 44 w 92"/>
                    <a:gd name="T3" fmla="*/ 66 h 66"/>
                    <a:gd name="T4" fmla="*/ 76 w 92"/>
                    <a:gd name="T5" fmla="*/ 48 h 66"/>
                    <a:gd name="T6" fmla="*/ 92 w 92"/>
                    <a:gd name="T7" fmla="*/ 0 h 66"/>
                    <a:gd name="T8" fmla="*/ 52 w 92"/>
                    <a:gd name="T9" fmla="*/ 0 h 66"/>
                    <a:gd name="T10" fmla="*/ 0 w 92"/>
                    <a:gd name="T11" fmla="*/ 28 h 66"/>
                    <a:gd name="T12" fmla="*/ 0 w 92"/>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0" y="42"/>
                      </a:moveTo>
                      <a:lnTo>
                        <a:pt x="44" y="66"/>
                      </a:lnTo>
                      <a:lnTo>
                        <a:pt x="76" y="48"/>
                      </a:lnTo>
                      <a:lnTo>
                        <a:pt x="92" y="0"/>
                      </a:lnTo>
                      <a:lnTo>
                        <a:pt x="52" y="0"/>
                      </a:lnTo>
                      <a:lnTo>
                        <a:pt x="0" y="28"/>
                      </a:lnTo>
                      <a:lnTo>
                        <a:pt x="0"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6" name="Freeform 507"/>
                <p:cNvSpPr>
                  <a:spLocks/>
                </p:cNvSpPr>
                <p:nvPr/>
              </p:nvSpPr>
              <p:spPr bwMode="auto">
                <a:xfrm>
                  <a:off x="2686" y="2818"/>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7" name="Freeform 508"/>
                <p:cNvSpPr>
                  <a:spLocks/>
                </p:cNvSpPr>
                <p:nvPr/>
              </p:nvSpPr>
              <p:spPr bwMode="auto">
                <a:xfrm>
                  <a:off x="2686" y="2818"/>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8" name="Freeform 509"/>
                <p:cNvSpPr>
                  <a:spLocks/>
                </p:cNvSpPr>
                <p:nvPr/>
              </p:nvSpPr>
              <p:spPr bwMode="auto">
                <a:xfrm>
                  <a:off x="2502" y="2858"/>
                  <a:ext cx="160" cy="144"/>
                </a:xfrm>
                <a:custGeom>
                  <a:avLst/>
                  <a:gdLst>
                    <a:gd name="T0" fmla="*/ 44 w 160"/>
                    <a:gd name="T1" fmla="*/ 12 h 144"/>
                    <a:gd name="T2" fmla="*/ 0 w 160"/>
                    <a:gd name="T3" fmla="*/ 104 h 144"/>
                    <a:gd name="T4" fmla="*/ 48 w 160"/>
                    <a:gd name="T5" fmla="*/ 144 h 144"/>
                    <a:gd name="T6" fmla="*/ 160 w 160"/>
                    <a:gd name="T7" fmla="*/ 130 h 144"/>
                    <a:gd name="T8" fmla="*/ 150 w 160"/>
                    <a:gd name="T9" fmla="*/ 62 h 144"/>
                    <a:gd name="T10" fmla="*/ 72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0" y="62"/>
                      </a:lnTo>
                      <a:lnTo>
                        <a:pt x="72" y="0"/>
                      </a:lnTo>
                      <a:lnTo>
                        <a:pt x="44"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63" name="Group 510"/>
              <p:cNvGrpSpPr>
                <a:grpSpLocks/>
              </p:cNvGrpSpPr>
              <p:nvPr/>
            </p:nvGrpSpPr>
            <p:grpSpPr bwMode="auto">
              <a:xfrm>
                <a:off x="426" y="1547"/>
                <a:ext cx="2054" cy="2025"/>
                <a:chOff x="1560" y="900"/>
                <a:chExt cx="2568" cy="2532"/>
              </a:xfrm>
            </p:grpSpPr>
            <p:sp>
              <p:nvSpPr>
                <p:cNvPr id="1529" name="Freeform 511"/>
                <p:cNvSpPr>
                  <a:spLocks/>
                </p:cNvSpPr>
                <p:nvPr/>
              </p:nvSpPr>
              <p:spPr bwMode="auto">
                <a:xfrm>
                  <a:off x="2502" y="2858"/>
                  <a:ext cx="160" cy="144"/>
                </a:xfrm>
                <a:custGeom>
                  <a:avLst/>
                  <a:gdLst>
                    <a:gd name="T0" fmla="*/ 44 w 160"/>
                    <a:gd name="T1" fmla="*/ 12 h 144"/>
                    <a:gd name="T2" fmla="*/ 0 w 160"/>
                    <a:gd name="T3" fmla="*/ 104 h 144"/>
                    <a:gd name="T4" fmla="*/ 48 w 160"/>
                    <a:gd name="T5" fmla="*/ 144 h 144"/>
                    <a:gd name="T6" fmla="*/ 160 w 160"/>
                    <a:gd name="T7" fmla="*/ 130 h 144"/>
                    <a:gd name="T8" fmla="*/ 150 w 160"/>
                    <a:gd name="T9" fmla="*/ 62 h 144"/>
                    <a:gd name="T10" fmla="*/ 72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0" y="62"/>
                      </a:lnTo>
                      <a:lnTo>
                        <a:pt x="72" y="0"/>
                      </a:lnTo>
                      <a:lnTo>
                        <a:pt x="4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0" name="Freeform 512"/>
                <p:cNvSpPr>
                  <a:spLocks/>
                </p:cNvSpPr>
                <p:nvPr/>
              </p:nvSpPr>
              <p:spPr bwMode="auto">
                <a:xfrm>
                  <a:off x="2708" y="3110"/>
                  <a:ext cx="94" cy="132"/>
                </a:xfrm>
                <a:custGeom>
                  <a:avLst/>
                  <a:gdLst>
                    <a:gd name="T0" fmla="*/ 90 w 94"/>
                    <a:gd name="T1" fmla="*/ 58 h 132"/>
                    <a:gd name="T2" fmla="*/ 32 w 94"/>
                    <a:gd name="T3" fmla="*/ 0 h 132"/>
                    <a:gd name="T4" fmla="*/ 0 w 94"/>
                    <a:gd name="T5" fmla="*/ 30 h 132"/>
                    <a:gd name="T6" fmla="*/ 0 w 94"/>
                    <a:gd name="T7" fmla="*/ 124 h 132"/>
                    <a:gd name="T8" fmla="*/ 46 w 94"/>
                    <a:gd name="T9" fmla="*/ 132 h 132"/>
                    <a:gd name="T10" fmla="*/ 94 w 94"/>
                    <a:gd name="T11" fmla="*/ 86 h 132"/>
                    <a:gd name="T12" fmla="*/ 90 w 94"/>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90" y="58"/>
                      </a:moveTo>
                      <a:lnTo>
                        <a:pt x="32" y="0"/>
                      </a:lnTo>
                      <a:lnTo>
                        <a:pt x="0" y="30"/>
                      </a:lnTo>
                      <a:lnTo>
                        <a:pt x="0" y="124"/>
                      </a:lnTo>
                      <a:lnTo>
                        <a:pt x="46" y="132"/>
                      </a:lnTo>
                      <a:lnTo>
                        <a:pt x="94" y="86"/>
                      </a:lnTo>
                      <a:lnTo>
                        <a:pt x="90" y="5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1" name="Freeform 513"/>
                <p:cNvSpPr>
                  <a:spLocks/>
                </p:cNvSpPr>
                <p:nvPr/>
              </p:nvSpPr>
              <p:spPr bwMode="auto">
                <a:xfrm>
                  <a:off x="2708" y="3110"/>
                  <a:ext cx="94" cy="132"/>
                </a:xfrm>
                <a:custGeom>
                  <a:avLst/>
                  <a:gdLst>
                    <a:gd name="T0" fmla="*/ 90 w 94"/>
                    <a:gd name="T1" fmla="*/ 58 h 132"/>
                    <a:gd name="T2" fmla="*/ 32 w 94"/>
                    <a:gd name="T3" fmla="*/ 0 h 132"/>
                    <a:gd name="T4" fmla="*/ 0 w 94"/>
                    <a:gd name="T5" fmla="*/ 30 h 132"/>
                    <a:gd name="T6" fmla="*/ 0 w 94"/>
                    <a:gd name="T7" fmla="*/ 124 h 132"/>
                    <a:gd name="T8" fmla="*/ 46 w 94"/>
                    <a:gd name="T9" fmla="*/ 132 h 132"/>
                    <a:gd name="T10" fmla="*/ 94 w 94"/>
                    <a:gd name="T11" fmla="*/ 86 h 132"/>
                    <a:gd name="T12" fmla="*/ 90 w 94"/>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90" y="58"/>
                      </a:moveTo>
                      <a:lnTo>
                        <a:pt x="32" y="0"/>
                      </a:lnTo>
                      <a:lnTo>
                        <a:pt x="0" y="30"/>
                      </a:lnTo>
                      <a:lnTo>
                        <a:pt x="0" y="124"/>
                      </a:lnTo>
                      <a:lnTo>
                        <a:pt x="46" y="132"/>
                      </a:lnTo>
                      <a:lnTo>
                        <a:pt x="94" y="86"/>
                      </a:lnTo>
                      <a:lnTo>
                        <a:pt x="90" y="5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2" name="Freeform 514"/>
                <p:cNvSpPr>
                  <a:spLocks/>
                </p:cNvSpPr>
                <p:nvPr/>
              </p:nvSpPr>
              <p:spPr bwMode="auto">
                <a:xfrm>
                  <a:off x="2532" y="3090"/>
                  <a:ext cx="90" cy="68"/>
                </a:xfrm>
                <a:custGeom>
                  <a:avLst/>
                  <a:gdLst>
                    <a:gd name="T0" fmla="*/ 88 w 90"/>
                    <a:gd name="T1" fmla="*/ 22 h 68"/>
                    <a:gd name="T2" fmla="*/ 44 w 90"/>
                    <a:gd name="T3" fmla="*/ 0 h 68"/>
                    <a:gd name="T4" fmla="*/ 12 w 90"/>
                    <a:gd name="T5" fmla="*/ 20 h 68"/>
                    <a:gd name="T6" fmla="*/ 0 w 90"/>
                    <a:gd name="T7" fmla="*/ 68 h 68"/>
                    <a:gd name="T8" fmla="*/ 40 w 90"/>
                    <a:gd name="T9" fmla="*/ 68 h 68"/>
                    <a:gd name="T10" fmla="*/ 90 w 90"/>
                    <a:gd name="T11" fmla="*/ 36 h 68"/>
                    <a:gd name="T12" fmla="*/ 88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88" y="22"/>
                      </a:moveTo>
                      <a:lnTo>
                        <a:pt x="44" y="0"/>
                      </a:lnTo>
                      <a:lnTo>
                        <a:pt x="12" y="20"/>
                      </a:lnTo>
                      <a:lnTo>
                        <a:pt x="0" y="68"/>
                      </a:lnTo>
                      <a:lnTo>
                        <a:pt x="40" y="68"/>
                      </a:lnTo>
                      <a:lnTo>
                        <a:pt x="90" y="36"/>
                      </a:lnTo>
                      <a:lnTo>
                        <a:pt x="88"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3" name="Freeform 515"/>
                <p:cNvSpPr>
                  <a:spLocks/>
                </p:cNvSpPr>
                <p:nvPr/>
              </p:nvSpPr>
              <p:spPr bwMode="auto">
                <a:xfrm>
                  <a:off x="2532" y="3090"/>
                  <a:ext cx="90" cy="68"/>
                </a:xfrm>
                <a:custGeom>
                  <a:avLst/>
                  <a:gdLst>
                    <a:gd name="T0" fmla="*/ 88 w 90"/>
                    <a:gd name="T1" fmla="*/ 22 h 68"/>
                    <a:gd name="T2" fmla="*/ 44 w 90"/>
                    <a:gd name="T3" fmla="*/ 0 h 68"/>
                    <a:gd name="T4" fmla="*/ 12 w 90"/>
                    <a:gd name="T5" fmla="*/ 20 h 68"/>
                    <a:gd name="T6" fmla="*/ 0 w 90"/>
                    <a:gd name="T7" fmla="*/ 68 h 68"/>
                    <a:gd name="T8" fmla="*/ 40 w 90"/>
                    <a:gd name="T9" fmla="*/ 68 h 68"/>
                    <a:gd name="T10" fmla="*/ 90 w 90"/>
                    <a:gd name="T11" fmla="*/ 36 h 68"/>
                    <a:gd name="T12" fmla="*/ 88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88" y="22"/>
                      </a:moveTo>
                      <a:lnTo>
                        <a:pt x="44" y="0"/>
                      </a:lnTo>
                      <a:lnTo>
                        <a:pt x="12" y="20"/>
                      </a:lnTo>
                      <a:lnTo>
                        <a:pt x="0" y="68"/>
                      </a:lnTo>
                      <a:lnTo>
                        <a:pt x="40" y="68"/>
                      </a:lnTo>
                      <a:lnTo>
                        <a:pt x="90" y="36"/>
                      </a:lnTo>
                      <a:lnTo>
                        <a:pt x="8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4" name="Freeform 516"/>
                <p:cNvSpPr>
                  <a:spLocks/>
                </p:cNvSpPr>
                <p:nvPr/>
              </p:nvSpPr>
              <p:spPr bwMode="auto">
                <a:xfrm>
                  <a:off x="2732" y="2996"/>
                  <a:ext cx="60" cy="58"/>
                </a:xfrm>
                <a:custGeom>
                  <a:avLst/>
                  <a:gdLst>
                    <a:gd name="T0" fmla="*/ 58 w 60"/>
                    <a:gd name="T1" fmla="*/ 22 h 58"/>
                    <a:gd name="T2" fmla="*/ 26 w 60"/>
                    <a:gd name="T3" fmla="*/ 0 h 58"/>
                    <a:gd name="T4" fmla="*/ 6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6" y="0"/>
                      </a:lnTo>
                      <a:lnTo>
                        <a:pt x="6" y="16"/>
                      </a:lnTo>
                      <a:lnTo>
                        <a:pt x="0" y="56"/>
                      </a:lnTo>
                      <a:lnTo>
                        <a:pt x="28" y="58"/>
                      </a:lnTo>
                      <a:lnTo>
                        <a:pt x="60" y="34"/>
                      </a:lnTo>
                      <a:lnTo>
                        <a:pt x="58"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5" name="Freeform 517"/>
                <p:cNvSpPr>
                  <a:spLocks/>
                </p:cNvSpPr>
                <p:nvPr/>
              </p:nvSpPr>
              <p:spPr bwMode="auto">
                <a:xfrm>
                  <a:off x="2732" y="2996"/>
                  <a:ext cx="60" cy="58"/>
                </a:xfrm>
                <a:custGeom>
                  <a:avLst/>
                  <a:gdLst>
                    <a:gd name="T0" fmla="*/ 58 w 60"/>
                    <a:gd name="T1" fmla="*/ 22 h 58"/>
                    <a:gd name="T2" fmla="*/ 26 w 60"/>
                    <a:gd name="T3" fmla="*/ 0 h 58"/>
                    <a:gd name="T4" fmla="*/ 6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6" y="0"/>
                      </a:lnTo>
                      <a:lnTo>
                        <a:pt x="6" y="16"/>
                      </a:lnTo>
                      <a:lnTo>
                        <a:pt x="0" y="56"/>
                      </a:lnTo>
                      <a:lnTo>
                        <a:pt x="28" y="58"/>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 name="Freeform 518"/>
                <p:cNvSpPr>
                  <a:spLocks/>
                </p:cNvSpPr>
                <p:nvPr/>
              </p:nvSpPr>
              <p:spPr bwMode="auto">
                <a:xfrm>
                  <a:off x="2946" y="2564"/>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 name="Freeform 519"/>
                <p:cNvSpPr>
                  <a:spLocks/>
                </p:cNvSpPr>
                <p:nvPr/>
              </p:nvSpPr>
              <p:spPr bwMode="auto">
                <a:xfrm>
                  <a:off x="2946" y="2564"/>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 name="Freeform 520"/>
                <p:cNvSpPr>
                  <a:spLocks/>
                </p:cNvSpPr>
                <p:nvPr/>
              </p:nvSpPr>
              <p:spPr bwMode="auto">
                <a:xfrm>
                  <a:off x="1952" y="3082"/>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 name="Freeform 521"/>
                <p:cNvSpPr>
                  <a:spLocks/>
                </p:cNvSpPr>
                <p:nvPr/>
              </p:nvSpPr>
              <p:spPr bwMode="auto">
                <a:xfrm>
                  <a:off x="1952" y="3082"/>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 name="Freeform 522"/>
                <p:cNvSpPr>
                  <a:spLocks/>
                </p:cNvSpPr>
                <p:nvPr/>
              </p:nvSpPr>
              <p:spPr bwMode="auto">
                <a:xfrm>
                  <a:off x="2632" y="2706"/>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1" name="Freeform 523"/>
                <p:cNvSpPr>
                  <a:spLocks/>
                </p:cNvSpPr>
                <p:nvPr/>
              </p:nvSpPr>
              <p:spPr bwMode="auto">
                <a:xfrm>
                  <a:off x="2632" y="2706"/>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 name="Freeform 524"/>
                <p:cNvSpPr>
                  <a:spLocks/>
                </p:cNvSpPr>
                <p:nvPr/>
              </p:nvSpPr>
              <p:spPr bwMode="auto">
                <a:xfrm>
                  <a:off x="2326" y="3152"/>
                  <a:ext cx="162" cy="146"/>
                </a:xfrm>
                <a:custGeom>
                  <a:avLst/>
                  <a:gdLst>
                    <a:gd name="T0" fmla="*/ 142 w 162"/>
                    <a:gd name="T1" fmla="*/ 126 h 146"/>
                    <a:gd name="T2" fmla="*/ 162 w 162"/>
                    <a:gd name="T3" fmla="*/ 26 h 146"/>
                    <a:gd name="T4" fmla="*/ 106 w 162"/>
                    <a:gd name="T5" fmla="*/ 0 h 146"/>
                    <a:gd name="T6" fmla="*/ 0 w 162"/>
                    <a:gd name="T7" fmla="*/ 40 h 146"/>
                    <a:gd name="T8" fmla="*/ 26 w 162"/>
                    <a:gd name="T9" fmla="*/ 104 h 146"/>
                    <a:gd name="T10" fmla="*/ 116 w 162"/>
                    <a:gd name="T11" fmla="*/ 146 h 146"/>
                    <a:gd name="T12" fmla="*/ 142 w 162"/>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42" y="126"/>
                      </a:moveTo>
                      <a:lnTo>
                        <a:pt x="162" y="26"/>
                      </a:lnTo>
                      <a:lnTo>
                        <a:pt x="106" y="0"/>
                      </a:lnTo>
                      <a:lnTo>
                        <a:pt x="0" y="40"/>
                      </a:lnTo>
                      <a:lnTo>
                        <a:pt x="26" y="104"/>
                      </a:lnTo>
                      <a:lnTo>
                        <a:pt x="116" y="146"/>
                      </a:lnTo>
                      <a:lnTo>
                        <a:pt x="142" y="12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 name="Freeform 525"/>
                <p:cNvSpPr>
                  <a:spLocks/>
                </p:cNvSpPr>
                <p:nvPr/>
              </p:nvSpPr>
              <p:spPr bwMode="auto">
                <a:xfrm>
                  <a:off x="2326" y="3152"/>
                  <a:ext cx="162" cy="146"/>
                </a:xfrm>
                <a:custGeom>
                  <a:avLst/>
                  <a:gdLst>
                    <a:gd name="T0" fmla="*/ 142 w 162"/>
                    <a:gd name="T1" fmla="*/ 126 h 146"/>
                    <a:gd name="T2" fmla="*/ 162 w 162"/>
                    <a:gd name="T3" fmla="*/ 26 h 146"/>
                    <a:gd name="T4" fmla="*/ 106 w 162"/>
                    <a:gd name="T5" fmla="*/ 0 h 146"/>
                    <a:gd name="T6" fmla="*/ 0 w 162"/>
                    <a:gd name="T7" fmla="*/ 40 h 146"/>
                    <a:gd name="T8" fmla="*/ 26 w 162"/>
                    <a:gd name="T9" fmla="*/ 104 h 146"/>
                    <a:gd name="T10" fmla="*/ 116 w 162"/>
                    <a:gd name="T11" fmla="*/ 146 h 146"/>
                    <a:gd name="T12" fmla="*/ 142 w 162"/>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42" y="126"/>
                      </a:moveTo>
                      <a:lnTo>
                        <a:pt x="162" y="26"/>
                      </a:lnTo>
                      <a:lnTo>
                        <a:pt x="106" y="0"/>
                      </a:lnTo>
                      <a:lnTo>
                        <a:pt x="0" y="40"/>
                      </a:lnTo>
                      <a:lnTo>
                        <a:pt x="26" y="104"/>
                      </a:lnTo>
                      <a:lnTo>
                        <a:pt x="116" y="146"/>
                      </a:lnTo>
                      <a:lnTo>
                        <a:pt x="142" y="12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4" name="Freeform 526"/>
                <p:cNvSpPr>
                  <a:spLocks/>
                </p:cNvSpPr>
                <p:nvPr/>
              </p:nvSpPr>
              <p:spPr bwMode="auto">
                <a:xfrm>
                  <a:off x="2102" y="2966"/>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 name="Freeform 527"/>
                <p:cNvSpPr>
                  <a:spLocks/>
                </p:cNvSpPr>
                <p:nvPr/>
              </p:nvSpPr>
              <p:spPr bwMode="auto">
                <a:xfrm>
                  <a:off x="2102" y="2966"/>
                  <a:ext cx="104" cy="128"/>
                </a:xfrm>
                <a:custGeom>
                  <a:avLst/>
                  <a:gdLst>
                    <a:gd name="T0" fmla="*/ 10 w 104"/>
                    <a:gd name="T1" fmla="*/ 86 h 128"/>
                    <a:gd name="T2" fmla="*/ 82 w 104"/>
                    <a:gd name="T3" fmla="*/ 128 h 128"/>
                    <a:gd name="T4" fmla="*/ 104 w 104"/>
                    <a:gd name="T5" fmla="*/ 92 h 128"/>
                    <a:gd name="T6" fmla="*/ 82 w 104"/>
                    <a:gd name="T7" fmla="*/ 0 h 128"/>
                    <a:gd name="T8" fmla="*/ 36 w 104"/>
                    <a:gd name="T9" fmla="*/ 2 h 128"/>
                    <a:gd name="T10" fmla="*/ 0 w 104"/>
                    <a:gd name="T11" fmla="*/ 60 h 128"/>
                    <a:gd name="T12" fmla="*/ 10 w 104"/>
                    <a:gd name="T13" fmla="*/ 8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6"/>
                      </a:moveTo>
                      <a:lnTo>
                        <a:pt x="82" y="128"/>
                      </a:lnTo>
                      <a:lnTo>
                        <a:pt x="104" y="92"/>
                      </a:lnTo>
                      <a:lnTo>
                        <a:pt x="82" y="0"/>
                      </a:lnTo>
                      <a:lnTo>
                        <a:pt x="36" y="2"/>
                      </a:lnTo>
                      <a:lnTo>
                        <a:pt x="0" y="60"/>
                      </a:lnTo>
                      <a:lnTo>
                        <a:pt x="10" y="8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 name="Freeform 528"/>
                <p:cNvSpPr>
                  <a:spLocks/>
                </p:cNvSpPr>
                <p:nvPr/>
              </p:nvSpPr>
              <p:spPr bwMode="auto">
                <a:xfrm>
                  <a:off x="2332" y="2996"/>
                  <a:ext cx="80" cy="76"/>
                </a:xfrm>
                <a:custGeom>
                  <a:avLst/>
                  <a:gdLst>
                    <a:gd name="T0" fmla="*/ 4 w 80"/>
                    <a:gd name="T1" fmla="*/ 66 h 76"/>
                    <a:gd name="T2" fmla="*/ 52 w 80"/>
                    <a:gd name="T3" fmla="*/ 76 h 76"/>
                    <a:gd name="T4" fmla="*/ 78 w 80"/>
                    <a:gd name="T5" fmla="*/ 50 h 76"/>
                    <a:gd name="T6" fmla="*/ 80 w 80"/>
                    <a:gd name="T7" fmla="*/ 0 h 76"/>
                    <a:gd name="T8" fmla="*/ 40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2" y="76"/>
                      </a:lnTo>
                      <a:lnTo>
                        <a:pt x="78" y="50"/>
                      </a:lnTo>
                      <a:lnTo>
                        <a:pt x="80" y="0"/>
                      </a:lnTo>
                      <a:lnTo>
                        <a:pt x="40" y="10"/>
                      </a:lnTo>
                      <a:lnTo>
                        <a:pt x="0" y="52"/>
                      </a:lnTo>
                      <a:lnTo>
                        <a:pt x="4" y="6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 name="Freeform 529"/>
                <p:cNvSpPr>
                  <a:spLocks/>
                </p:cNvSpPr>
                <p:nvPr/>
              </p:nvSpPr>
              <p:spPr bwMode="auto">
                <a:xfrm>
                  <a:off x="2332" y="2996"/>
                  <a:ext cx="80" cy="76"/>
                </a:xfrm>
                <a:custGeom>
                  <a:avLst/>
                  <a:gdLst>
                    <a:gd name="T0" fmla="*/ 4 w 80"/>
                    <a:gd name="T1" fmla="*/ 66 h 76"/>
                    <a:gd name="T2" fmla="*/ 52 w 80"/>
                    <a:gd name="T3" fmla="*/ 76 h 76"/>
                    <a:gd name="T4" fmla="*/ 78 w 80"/>
                    <a:gd name="T5" fmla="*/ 50 h 76"/>
                    <a:gd name="T6" fmla="*/ 80 w 80"/>
                    <a:gd name="T7" fmla="*/ 0 h 76"/>
                    <a:gd name="T8" fmla="*/ 40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2" y="76"/>
                      </a:lnTo>
                      <a:lnTo>
                        <a:pt x="78" y="50"/>
                      </a:lnTo>
                      <a:lnTo>
                        <a:pt x="80" y="0"/>
                      </a:lnTo>
                      <a:lnTo>
                        <a:pt x="40" y="10"/>
                      </a:lnTo>
                      <a:lnTo>
                        <a:pt x="0" y="52"/>
                      </a:lnTo>
                      <a:lnTo>
                        <a:pt x="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8" name="Freeform 530"/>
                <p:cNvSpPr>
                  <a:spLocks/>
                </p:cNvSpPr>
                <p:nvPr/>
              </p:nvSpPr>
              <p:spPr bwMode="auto">
                <a:xfrm>
                  <a:off x="2190" y="3148"/>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 name="Freeform 531"/>
                <p:cNvSpPr>
                  <a:spLocks/>
                </p:cNvSpPr>
                <p:nvPr/>
              </p:nvSpPr>
              <p:spPr bwMode="auto">
                <a:xfrm>
                  <a:off x="2190" y="3148"/>
                  <a:ext cx="56" cy="60"/>
                </a:xfrm>
                <a:custGeom>
                  <a:avLst/>
                  <a:gdLst>
                    <a:gd name="T0" fmla="*/ 4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4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6"/>
                      </a:moveTo>
                      <a:lnTo>
                        <a:pt x="40" y="60"/>
                      </a:lnTo>
                      <a:lnTo>
                        <a:pt x="56" y="40"/>
                      </a:lnTo>
                      <a:lnTo>
                        <a:pt x="52" y="0"/>
                      </a:lnTo>
                      <a:lnTo>
                        <a:pt x="26" y="6"/>
                      </a:lnTo>
                      <a:lnTo>
                        <a:pt x="0" y="36"/>
                      </a:lnTo>
                      <a:lnTo>
                        <a:pt x="4"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 name="Freeform 532"/>
                <p:cNvSpPr>
                  <a:spLocks/>
                </p:cNvSpPr>
                <p:nvPr/>
              </p:nvSpPr>
              <p:spPr bwMode="auto">
                <a:xfrm>
                  <a:off x="3084" y="2296"/>
                  <a:ext cx="130" cy="104"/>
                </a:xfrm>
                <a:custGeom>
                  <a:avLst/>
                  <a:gdLst>
                    <a:gd name="T0" fmla="*/ 74 w 130"/>
                    <a:gd name="T1" fmla="*/ 0 h 104"/>
                    <a:gd name="T2" fmla="*/ 0 w 130"/>
                    <a:gd name="T3" fmla="*/ 38 h 104"/>
                    <a:gd name="T4" fmla="*/ 20 w 130"/>
                    <a:gd name="T5" fmla="*/ 76 h 104"/>
                    <a:gd name="T6" fmla="*/ 108 w 130"/>
                    <a:gd name="T7" fmla="*/ 104 h 104"/>
                    <a:gd name="T8" fmla="*/ 130 w 130"/>
                    <a:gd name="T9" fmla="*/ 64 h 104"/>
                    <a:gd name="T10" fmla="*/ 100 w 130"/>
                    <a:gd name="T11" fmla="*/ 2 h 104"/>
                    <a:gd name="T12" fmla="*/ 74 w 130"/>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0" h="104">
                      <a:moveTo>
                        <a:pt x="74" y="0"/>
                      </a:moveTo>
                      <a:lnTo>
                        <a:pt x="0" y="38"/>
                      </a:lnTo>
                      <a:lnTo>
                        <a:pt x="20" y="76"/>
                      </a:lnTo>
                      <a:lnTo>
                        <a:pt x="108" y="104"/>
                      </a:lnTo>
                      <a:lnTo>
                        <a:pt x="130" y="64"/>
                      </a:lnTo>
                      <a:lnTo>
                        <a:pt x="100" y="2"/>
                      </a:lnTo>
                      <a:lnTo>
                        <a:pt x="74"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 name="Freeform 533"/>
                <p:cNvSpPr>
                  <a:spLocks/>
                </p:cNvSpPr>
                <p:nvPr/>
              </p:nvSpPr>
              <p:spPr bwMode="auto">
                <a:xfrm>
                  <a:off x="3084" y="2296"/>
                  <a:ext cx="130" cy="104"/>
                </a:xfrm>
                <a:custGeom>
                  <a:avLst/>
                  <a:gdLst>
                    <a:gd name="T0" fmla="*/ 74 w 130"/>
                    <a:gd name="T1" fmla="*/ 0 h 104"/>
                    <a:gd name="T2" fmla="*/ 0 w 130"/>
                    <a:gd name="T3" fmla="*/ 38 h 104"/>
                    <a:gd name="T4" fmla="*/ 20 w 130"/>
                    <a:gd name="T5" fmla="*/ 76 h 104"/>
                    <a:gd name="T6" fmla="*/ 108 w 130"/>
                    <a:gd name="T7" fmla="*/ 104 h 104"/>
                    <a:gd name="T8" fmla="*/ 130 w 130"/>
                    <a:gd name="T9" fmla="*/ 64 h 104"/>
                    <a:gd name="T10" fmla="*/ 100 w 130"/>
                    <a:gd name="T11" fmla="*/ 2 h 104"/>
                    <a:gd name="T12" fmla="*/ 74 w 130"/>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0" h="104">
                      <a:moveTo>
                        <a:pt x="74" y="0"/>
                      </a:moveTo>
                      <a:lnTo>
                        <a:pt x="0" y="38"/>
                      </a:lnTo>
                      <a:lnTo>
                        <a:pt x="20" y="76"/>
                      </a:lnTo>
                      <a:lnTo>
                        <a:pt x="108" y="104"/>
                      </a:lnTo>
                      <a:lnTo>
                        <a:pt x="130" y="64"/>
                      </a:lnTo>
                      <a:lnTo>
                        <a:pt x="100" y="2"/>
                      </a:lnTo>
                      <a:lnTo>
                        <a:pt x="7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2" name="Freeform 534"/>
                <p:cNvSpPr>
                  <a:spLocks/>
                </p:cNvSpPr>
                <p:nvPr/>
              </p:nvSpPr>
              <p:spPr bwMode="auto">
                <a:xfrm>
                  <a:off x="3040" y="2464"/>
                  <a:ext cx="62" cy="98"/>
                </a:xfrm>
                <a:custGeom>
                  <a:avLst/>
                  <a:gdLst>
                    <a:gd name="T0" fmla="*/ 36 w 62"/>
                    <a:gd name="T1" fmla="*/ 0 h 98"/>
                    <a:gd name="T2" fmla="*/ 0 w 62"/>
                    <a:gd name="T3" fmla="*/ 36 h 98"/>
                    <a:gd name="T4" fmla="*/ 10 w 62"/>
                    <a:gd name="T5" fmla="*/ 70 h 98"/>
                    <a:gd name="T6" fmla="*/ 52 w 62"/>
                    <a:gd name="T7" fmla="*/ 98 h 98"/>
                    <a:gd name="T8" fmla="*/ 62 w 62"/>
                    <a:gd name="T9" fmla="*/ 60 h 98"/>
                    <a:gd name="T10" fmla="*/ 48 w 62"/>
                    <a:gd name="T11" fmla="*/ 2 h 98"/>
                    <a:gd name="T12" fmla="*/ 36 w 62"/>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36" y="0"/>
                      </a:moveTo>
                      <a:lnTo>
                        <a:pt x="0" y="36"/>
                      </a:lnTo>
                      <a:lnTo>
                        <a:pt x="10" y="70"/>
                      </a:lnTo>
                      <a:lnTo>
                        <a:pt x="52" y="98"/>
                      </a:lnTo>
                      <a:lnTo>
                        <a:pt x="62" y="60"/>
                      </a:lnTo>
                      <a:lnTo>
                        <a:pt x="48" y="2"/>
                      </a:lnTo>
                      <a:lnTo>
                        <a:pt x="36"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3" name="Freeform 535"/>
                <p:cNvSpPr>
                  <a:spLocks/>
                </p:cNvSpPr>
                <p:nvPr/>
              </p:nvSpPr>
              <p:spPr bwMode="auto">
                <a:xfrm>
                  <a:off x="3040" y="2464"/>
                  <a:ext cx="62" cy="98"/>
                </a:xfrm>
                <a:custGeom>
                  <a:avLst/>
                  <a:gdLst>
                    <a:gd name="T0" fmla="*/ 36 w 62"/>
                    <a:gd name="T1" fmla="*/ 0 h 98"/>
                    <a:gd name="T2" fmla="*/ 0 w 62"/>
                    <a:gd name="T3" fmla="*/ 36 h 98"/>
                    <a:gd name="T4" fmla="*/ 10 w 62"/>
                    <a:gd name="T5" fmla="*/ 70 h 98"/>
                    <a:gd name="T6" fmla="*/ 52 w 62"/>
                    <a:gd name="T7" fmla="*/ 98 h 98"/>
                    <a:gd name="T8" fmla="*/ 62 w 62"/>
                    <a:gd name="T9" fmla="*/ 60 h 98"/>
                    <a:gd name="T10" fmla="*/ 48 w 62"/>
                    <a:gd name="T11" fmla="*/ 2 h 98"/>
                    <a:gd name="T12" fmla="*/ 36 w 62"/>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36" y="0"/>
                      </a:moveTo>
                      <a:lnTo>
                        <a:pt x="0" y="36"/>
                      </a:lnTo>
                      <a:lnTo>
                        <a:pt x="10" y="70"/>
                      </a:lnTo>
                      <a:lnTo>
                        <a:pt x="52" y="98"/>
                      </a:lnTo>
                      <a:lnTo>
                        <a:pt x="62" y="60"/>
                      </a:lnTo>
                      <a:lnTo>
                        <a:pt x="48" y="2"/>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4" name="Freeform 536"/>
                <p:cNvSpPr>
                  <a:spLocks/>
                </p:cNvSpPr>
                <p:nvPr/>
              </p:nvSpPr>
              <p:spPr bwMode="auto">
                <a:xfrm>
                  <a:off x="3046" y="2194"/>
                  <a:ext cx="54" cy="64"/>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0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0" y="2"/>
                      </a:lnTo>
                      <a:lnTo>
                        <a:pt x="30"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5" name="Freeform 537"/>
                <p:cNvSpPr>
                  <a:spLocks/>
                </p:cNvSpPr>
                <p:nvPr/>
              </p:nvSpPr>
              <p:spPr bwMode="auto">
                <a:xfrm>
                  <a:off x="3046" y="2194"/>
                  <a:ext cx="54" cy="64"/>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0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0" y="2"/>
                      </a:lnTo>
                      <a:lnTo>
                        <a:pt x="3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 name="Freeform 538"/>
                <p:cNvSpPr>
                  <a:spLocks/>
                </p:cNvSpPr>
                <p:nvPr/>
              </p:nvSpPr>
              <p:spPr bwMode="auto">
                <a:xfrm>
                  <a:off x="3308" y="2234"/>
                  <a:ext cx="158" cy="142"/>
                </a:xfrm>
                <a:custGeom>
                  <a:avLst/>
                  <a:gdLst>
                    <a:gd name="T0" fmla="*/ 50 w 158"/>
                    <a:gd name="T1" fmla="*/ 10 h 142"/>
                    <a:gd name="T2" fmla="*/ 0 w 158"/>
                    <a:gd name="T3" fmla="*/ 100 h 142"/>
                    <a:gd name="T4" fmla="*/ 48 w 158"/>
                    <a:gd name="T5" fmla="*/ 142 h 142"/>
                    <a:gd name="T6" fmla="*/ 158 w 158"/>
                    <a:gd name="T7" fmla="*/ 134 h 142"/>
                    <a:gd name="T8" fmla="*/ 154 w 158"/>
                    <a:gd name="T9" fmla="*/ 66 h 142"/>
                    <a:gd name="T10" fmla="*/ 80 w 158"/>
                    <a:gd name="T11" fmla="*/ 0 h 142"/>
                    <a:gd name="T12" fmla="*/ 50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50" y="10"/>
                      </a:moveTo>
                      <a:lnTo>
                        <a:pt x="0" y="100"/>
                      </a:lnTo>
                      <a:lnTo>
                        <a:pt x="48" y="142"/>
                      </a:lnTo>
                      <a:lnTo>
                        <a:pt x="158" y="134"/>
                      </a:lnTo>
                      <a:lnTo>
                        <a:pt x="154" y="66"/>
                      </a:lnTo>
                      <a:lnTo>
                        <a:pt x="80" y="0"/>
                      </a:lnTo>
                      <a:lnTo>
                        <a:pt x="50"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7" name="Freeform 539"/>
                <p:cNvSpPr>
                  <a:spLocks/>
                </p:cNvSpPr>
                <p:nvPr/>
              </p:nvSpPr>
              <p:spPr bwMode="auto">
                <a:xfrm>
                  <a:off x="3308" y="2234"/>
                  <a:ext cx="158" cy="142"/>
                </a:xfrm>
                <a:custGeom>
                  <a:avLst/>
                  <a:gdLst>
                    <a:gd name="T0" fmla="*/ 50 w 158"/>
                    <a:gd name="T1" fmla="*/ 10 h 142"/>
                    <a:gd name="T2" fmla="*/ 0 w 158"/>
                    <a:gd name="T3" fmla="*/ 100 h 142"/>
                    <a:gd name="T4" fmla="*/ 48 w 158"/>
                    <a:gd name="T5" fmla="*/ 142 h 142"/>
                    <a:gd name="T6" fmla="*/ 158 w 158"/>
                    <a:gd name="T7" fmla="*/ 134 h 142"/>
                    <a:gd name="T8" fmla="*/ 154 w 158"/>
                    <a:gd name="T9" fmla="*/ 66 h 142"/>
                    <a:gd name="T10" fmla="*/ 80 w 158"/>
                    <a:gd name="T11" fmla="*/ 0 h 142"/>
                    <a:gd name="T12" fmla="*/ 50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50" y="10"/>
                      </a:moveTo>
                      <a:lnTo>
                        <a:pt x="0" y="100"/>
                      </a:lnTo>
                      <a:lnTo>
                        <a:pt x="48" y="142"/>
                      </a:lnTo>
                      <a:lnTo>
                        <a:pt x="158" y="134"/>
                      </a:lnTo>
                      <a:lnTo>
                        <a:pt x="154" y="66"/>
                      </a:lnTo>
                      <a:lnTo>
                        <a:pt x="80" y="0"/>
                      </a:lnTo>
                      <a:lnTo>
                        <a:pt x="50"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8" name="Freeform 540"/>
                <p:cNvSpPr>
                  <a:spLocks/>
                </p:cNvSpPr>
                <p:nvPr/>
              </p:nvSpPr>
              <p:spPr bwMode="auto">
                <a:xfrm>
                  <a:off x="3500" y="2494"/>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9" name="Freeform 541"/>
                <p:cNvSpPr>
                  <a:spLocks/>
                </p:cNvSpPr>
                <p:nvPr/>
              </p:nvSpPr>
              <p:spPr bwMode="auto">
                <a:xfrm>
                  <a:off x="3500" y="2494"/>
                  <a:ext cx="98" cy="134"/>
                </a:xfrm>
                <a:custGeom>
                  <a:avLst/>
                  <a:gdLst>
                    <a:gd name="T0" fmla="*/ 94 w 98"/>
                    <a:gd name="T1" fmla="*/ 62 h 134"/>
                    <a:gd name="T2" fmla="*/ 38 w 98"/>
                    <a:gd name="T3" fmla="*/ 0 h 134"/>
                    <a:gd name="T4" fmla="*/ 6 w 98"/>
                    <a:gd name="T5" fmla="*/ 28 h 134"/>
                    <a:gd name="T6" fmla="*/ 0 w 98"/>
                    <a:gd name="T7" fmla="*/ 122 h 134"/>
                    <a:gd name="T8" fmla="*/ 46 w 98"/>
                    <a:gd name="T9" fmla="*/ 134 h 134"/>
                    <a:gd name="T10" fmla="*/ 98 w 98"/>
                    <a:gd name="T11" fmla="*/ 88 h 134"/>
                    <a:gd name="T12" fmla="*/ 94 w 98"/>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8" h="134">
                      <a:moveTo>
                        <a:pt x="94" y="62"/>
                      </a:moveTo>
                      <a:lnTo>
                        <a:pt x="38" y="0"/>
                      </a:lnTo>
                      <a:lnTo>
                        <a:pt x="6" y="28"/>
                      </a:lnTo>
                      <a:lnTo>
                        <a:pt x="0" y="122"/>
                      </a:lnTo>
                      <a:lnTo>
                        <a:pt x="46" y="134"/>
                      </a:lnTo>
                      <a:lnTo>
                        <a:pt x="98" y="88"/>
                      </a:lnTo>
                      <a:lnTo>
                        <a:pt x="9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0" name="Freeform 542"/>
                <p:cNvSpPr>
                  <a:spLocks/>
                </p:cNvSpPr>
                <p:nvPr/>
              </p:nvSpPr>
              <p:spPr bwMode="auto">
                <a:xfrm>
                  <a:off x="3328" y="2466"/>
                  <a:ext cx="92" cy="66"/>
                </a:xfrm>
                <a:custGeom>
                  <a:avLst/>
                  <a:gdLst>
                    <a:gd name="T0" fmla="*/ 92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2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2" y="24"/>
                      </a:moveTo>
                      <a:lnTo>
                        <a:pt x="48" y="0"/>
                      </a:lnTo>
                      <a:lnTo>
                        <a:pt x="16" y="18"/>
                      </a:lnTo>
                      <a:lnTo>
                        <a:pt x="0" y="66"/>
                      </a:lnTo>
                      <a:lnTo>
                        <a:pt x="40" y="66"/>
                      </a:lnTo>
                      <a:lnTo>
                        <a:pt x="92" y="38"/>
                      </a:lnTo>
                      <a:lnTo>
                        <a:pt x="92" y="2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1" name="Freeform 543"/>
                <p:cNvSpPr>
                  <a:spLocks/>
                </p:cNvSpPr>
                <p:nvPr/>
              </p:nvSpPr>
              <p:spPr bwMode="auto">
                <a:xfrm>
                  <a:off x="3328" y="2466"/>
                  <a:ext cx="92" cy="66"/>
                </a:xfrm>
                <a:custGeom>
                  <a:avLst/>
                  <a:gdLst>
                    <a:gd name="T0" fmla="*/ 92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2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2" y="24"/>
                      </a:moveTo>
                      <a:lnTo>
                        <a:pt x="48" y="0"/>
                      </a:lnTo>
                      <a:lnTo>
                        <a:pt x="16" y="18"/>
                      </a:lnTo>
                      <a:lnTo>
                        <a:pt x="0" y="66"/>
                      </a:lnTo>
                      <a:lnTo>
                        <a:pt x="40" y="66"/>
                      </a:lnTo>
                      <a:lnTo>
                        <a:pt x="92" y="38"/>
                      </a:lnTo>
                      <a:lnTo>
                        <a:pt x="92"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2" name="Freeform 544"/>
                <p:cNvSpPr>
                  <a:spLocks/>
                </p:cNvSpPr>
                <p:nvPr/>
              </p:nvSpPr>
              <p:spPr bwMode="auto">
                <a:xfrm>
                  <a:off x="3534" y="2382"/>
                  <a:ext cx="62" cy="56"/>
                </a:xfrm>
                <a:custGeom>
                  <a:avLst/>
                  <a:gdLst>
                    <a:gd name="T0" fmla="*/ 60 w 62"/>
                    <a:gd name="T1" fmla="*/ 22 h 56"/>
                    <a:gd name="T2" fmla="*/ 30 w 62"/>
                    <a:gd name="T3" fmla="*/ 0 h 56"/>
                    <a:gd name="T4" fmla="*/ 10 w 62"/>
                    <a:gd name="T5" fmla="*/ 12 h 56"/>
                    <a:gd name="T6" fmla="*/ 0 w 62"/>
                    <a:gd name="T7" fmla="*/ 54 h 56"/>
                    <a:gd name="T8" fmla="*/ 28 w 62"/>
                    <a:gd name="T9" fmla="*/ 56 h 56"/>
                    <a:gd name="T10" fmla="*/ 62 w 62"/>
                    <a:gd name="T11" fmla="*/ 34 h 56"/>
                    <a:gd name="T12" fmla="*/ 60 w 62"/>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2" h="56">
                      <a:moveTo>
                        <a:pt x="60" y="22"/>
                      </a:moveTo>
                      <a:lnTo>
                        <a:pt x="30" y="0"/>
                      </a:lnTo>
                      <a:lnTo>
                        <a:pt x="10" y="12"/>
                      </a:lnTo>
                      <a:lnTo>
                        <a:pt x="0" y="54"/>
                      </a:lnTo>
                      <a:lnTo>
                        <a:pt x="28" y="56"/>
                      </a:lnTo>
                      <a:lnTo>
                        <a:pt x="62" y="34"/>
                      </a:lnTo>
                      <a:lnTo>
                        <a:pt x="60" y="2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3" name="Freeform 545"/>
                <p:cNvSpPr>
                  <a:spLocks/>
                </p:cNvSpPr>
                <p:nvPr/>
              </p:nvSpPr>
              <p:spPr bwMode="auto">
                <a:xfrm>
                  <a:off x="3534" y="2382"/>
                  <a:ext cx="62" cy="56"/>
                </a:xfrm>
                <a:custGeom>
                  <a:avLst/>
                  <a:gdLst>
                    <a:gd name="T0" fmla="*/ 60 w 62"/>
                    <a:gd name="T1" fmla="*/ 22 h 56"/>
                    <a:gd name="T2" fmla="*/ 30 w 62"/>
                    <a:gd name="T3" fmla="*/ 0 h 56"/>
                    <a:gd name="T4" fmla="*/ 10 w 62"/>
                    <a:gd name="T5" fmla="*/ 12 h 56"/>
                    <a:gd name="T6" fmla="*/ 0 w 62"/>
                    <a:gd name="T7" fmla="*/ 54 h 56"/>
                    <a:gd name="T8" fmla="*/ 28 w 62"/>
                    <a:gd name="T9" fmla="*/ 56 h 56"/>
                    <a:gd name="T10" fmla="*/ 62 w 62"/>
                    <a:gd name="T11" fmla="*/ 34 h 56"/>
                    <a:gd name="T12" fmla="*/ 60 w 62"/>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2" h="56">
                      <a:moveTo>
                        <a:pt x="60" y="22"/>
                      </a:moveTo>
                      <a:lnTo>
                        <a:pt x="30" y="0"/>
                      </a:lnTo>
                      <a:lnTo>
                        <a:pt x="10" y="12"/>
                      </a:lnTo>
                      <a:lnTo>
                        <a:pt x="0" y="54"/>
                      </a:lnTo>
                      <a:lnTo>
                        <a:pt x="28" y="56"/>
                      </a:lnTo>
                      <a:lnTo>
                        <a:pt x="62" y="34"/>
                      </a:lnTo>
                      <a:lnTo>
                        <a:pt x="60"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4" name="Freeform 546"/>
                <p:cNvSpPr>
                  <a:spLocks/>
                </p:cNvSpPr>
                <p:nvPr/>
              </p:nvSpPr>
              <p:spPr bwMode="auto">
                <a:xfrm>
                  <a:off x="3928" y="2270"/>
                  <a:ext cx="146" cy="162"/>
                </a:xfrm>
                <a:custGeom>
                  <a:avLst/>
                  <a:gdLst>
                    <a:gd name="T0" fmla="*/ 130 w 146"/>
                    <a:gd name="T1" fmla="*/ 30 h 162"/>
                    <a:gd name="T2" fmla="*/ 30 w 146"/>
                    <a:gd name="T3" fmla="*/ 0 h 162"/>
                    <a:gd name="T4" fmla="*/ 0 w 146"/>
                    <a:gd name="T5" fmla="*/ 54 h 162"/>
                    <a:gd name="T6" fmla="*/ 28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0" y="0"/>
                      </a:lnTo>
                      <a:lnTo>
                        <a:pt x="0" y="54"/>
                      </a:lnTo>
                      <a:lnTo>
                        <a:pt x="28" y="162"/>
                      </a:lnTo>
                      <a:lnTo>
                        <a:pt x="94" y="144"/>
                      </a:lnTo>
                      <a:lnTo>
                        <a:pt x="146" y="56"/>
                      </a:lnTo>
                      <a:lnTo>
                        <a:pt x="130" y="3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5" name="Freeform 547"/>
                <p:cNvSpPr>
                  <a:spLocks/>
                </p:cNvSpPr>
                <p:nvPr/>
              </p:nvSpPr>
              <p:spPr bwMode="auto">
                <a:xfrm>
                  <a:off x="3928" y="2270"/>
                  <a:ext cx="146" cy="162"/>
                </a:xfrm>
                <a:custGeom>
                  <a:avLst/>
                  <a:gdLst>
                    <a:gd name="T0" fmla="*/ 130 w 146"/>
                    <a:gd name="T1" fmla="*/ 30 h 162"/>
                    <a:gd name="T2" fmla="*/ 30 w 146"/>
                    <a:gd name="T3" fmla="*/ 0 h 162"/>
                    <a:gd name="T4" fmla="*/ 0 w 146"/>
                    <a:gd name="T5" fmla="*/ 54 h 162"/>
                    <a:gd name="T6" fmla="*/ 28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0" y="0"/>
                      </a:lnTo>
                      <a:lnTo>
                        <a:pt x="0" y="54"/>
                      </a:lnTo>
                      <a:lnTo>
                        <a:pt x="28" y="162"/>
                      </a:lnTo>
                      <a:lnTo>
                        <a:pt x="94" y="144"/>
                      </a:lnTo>
                      <a:lnTo>
                        <a:pt x="146" y="56"/>
                      </a:lnTo>
                      <a:lnTo>
                        <a:pt x="130" y="3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6" name="Freeform 548"/>
                <p:cNvSpPr>
                  <a:spLocks/>
                </p:cNvSpPr>
                <p:nvPr/>
              </p:nvSpPr>
              <p:spPr bwMode="auto">
                <a:xfrm>
                  <a:off x="3718" y="2500"/>
                  <a:ext cx="130" cy="102"/>
                </a:xfrm>
                <a:custGeom>
                  <a:avLst/>
                  <a:gdLst>
                    <a:gd name="T0" fmla="*/ 80 w 130"/>
                    <a:gd name="T1" fmla="*/ 94 h 102"/>
                    <a:gd name="T2" fmla="*/ 130 w 130"/>
                    <a:gd name="T3" fmla="*/ 26 h 102"/>
                    <a:gd name="T4" fmla="*/ 96 w 130"/>
                    <a:gd name="T5" fmla="*/ 0 h 102"/>
                    <a:gd name="T6" fmla="*/ 4 w 130"/>
                    <a:gd name="T7" fmla="*/ 14 h 102"/>
                    <a:gd name="T8" fmla="*/ 0 w 130"/>
                    <a:gd name="T9" fmla="*/ 60 h 102"/>
                    <a:gd name="T10" fmla="*/ 56 w 130"/>
                    <a:gd name="T11" fmla="*/ 102 h 102"/>
                    <a:gd name="T12" fmla="*/ 80 w 130"/>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80" y="94"/>
                      </a:moveTo>
                      <a:lnTo>
                        <a:pt x="130" y="26"/>
                      </a:lnTo>
                      <a:lnTo>
                        <a:pt x="96" y="0"/>
                      </a:lnTo>
                      <a:lnTo>
                        <a:pt x="4" y="14"/>
                      </a:lnTo>
                      <a:lnTo>
                        <a:pt x="0" y="60"/>
                      </a:lnTo>
                      <a:lnTo>
                        <a:pt x="56" y="102"/>
                      </a:lnTo>
                      <a:lnTo>
                        <a:pt x="80" y="9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7" name="Freeform 549"/>
                <p:cNvSpPr>
                  <a:spLocks/>
                </p:cNvSpPr>
                <p:nvPr/>
              </p:nvSpPr>
              <p:spPr bwMode="auto">
                <a:xfrm>
                  <a:off x="3718" y="2500"/>
                  <a:ext cx="130" cy="102"/>
                </a:xfrm>
                <a:custGeom>
                  <a:avLst/>
                  <a:gdLst>
                    <a:gd name="T0" fmla="*/ 80 w 130"/>
                    <a:gd name="T1" fmla="*/ 94 h 102"/>
                    <a:gd name="T2" fmla="*/ 130 w 130"/>
                    <a:gd name="T3" fmla="*/ 26 h 102"/>
                    <a:gd name="T4" fmla="*/ 96 w 130"/>
                    <a:gd name="T5" fmla="*/ 0 h 102"/>
                    <a:gd name="T6" fmla="*/ 4 w 130"/>
                    <a:gd name="T7" fmla="*/ 14 h 102"/>
                    <a:gd name="T8" fmla="*/ 0 w 130"/>
                    <a:gd name="T9" fmla="*/ 60 h 102"/>
                    <a:gd name="T10" fmla="*/ 56 w 130"/>
                    <a:gd name="T11" fmla="*/ 102 h 102"/>
                    <a:gd name="T12" fmla="*/ 80 w 130"/>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80" y="94"/>
                      </a:moveTo>
                      <a:lnTo>
                        <a:pt x="130" y="26"/>
                      </a:lnTo>
                      <a:lnTo>
                        <a:pt x="96" y="0"/>
                      </a:lnTo>
                      <a:lnTo>
                        <a:pt x="4" y="14"/>
                      </a:lnTo>
                      <a:lnTo>
                        <a:pt x="0" y="60"/>
                      </a:lnTo>
                      <a:lnTo>
                        <a:pt x="56" y="102"/>
                      </a:lnTo>
                      <a:lnTo>
                        <a:pt x="80" y="9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8" name="Freeform 550"/>
                <p:cNvSpPr>
                  <a:spLocks/>
                </p:cNvSpPr>
                <p:nvPr/>
              </p:nvSpPr>
              <p:spPr bwMode="auto">
                <a:xfrm>
                  <a:off x="3770" y="2328"/>
                  <a:ext cx="74" cy="84"/>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4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4" y="84"/>
                      </a:lnTo>
                      <a:lnTo>
                        <a:pt x="58" y="8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9" name="Freeform 551"/>
                <p:cNvSpPr>
                  <a:spLocks/>
                </p:cNvSpPr>
                <p:nvPr/>
              </p:nvSpPr>
              <p:spPr bwMode="auto">
                <a:xfrm>
                  <a:off x="3770" y="2328"/>
                  <a:ext cx="74" cy="84"/>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4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4" y="84"/>
                      </a:lnTo>
                      <a:lnTo>
                        <a:pt x="58"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0" name="Freeform 552"/>
                <p:cNvSpPr>
                  <a:spLocks/>
                </p:cNvSpPr>
                <p:nvPr/>
              </p:nvSpPr>
              <p:spPr bwMode="auto">
                <a:xfrm>
                  <a:off x="3904" y="2512"/>
                  <a:ext cx="60" cy="54"/>
                </a:xfrm>
                <a:custGeom>
                  <a:avLst/>
                  <a:gdLst>
                    <a:gd name="T0" fmla="*/ 42 w 60"/>
                    <a:gd name="T1" fmla="*/ 52 h 54"/>
                    <a:gd name="T2" fmla="*/ 60 w 60"/>
                    <a:gd name="T3" fmla="*/ 16 h 54"/>
                    <a:gd name="T4" fmla="*/ 42 w 60"/>
                    <a:gd name="T5" fmla="*/ 0 h 54"/>
                    <a:gd name="T6" fmla="*/ 0 w 60"/>
                    <a:gd name="T7" fmla="*/ 0 h 54"/>
                    <a:gd name="T8" fmla="*/ 4 w 60"/>
                    <a:gd name="T9" fmla="*/ 26 h 54"/>
                    <a:gd name="T10" fmla="*/ 32 w 60"/>
                    <a:gd name="T11" fmla="*/ 54 h 54"/>
                    <a:gd name="T12" fmla="*/ 42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2" y="52"/>
                      </a:moveTo>
                      <a:lnTo>
                        <a:pt x="60" y="16"/>
                      </a:lnTo>
                      <a:lnTo>
                        <a:pt x="42" y="0"/>
                      </a:lnTo>
                      <a:lnTo>
                        <a:pt x="0" y="0"/>
                      </a:lnTo>
                      <a:lnTo>
                        <a:pt x="4" y="26"/>
                      </a:lnTo>
                      <a:lnTo>
                        <a:pt x="32" y="54"/>
                      </a:lnTo>
                      <a:lnTo>
                        <a:pt x="42" y="5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1" name="Freeform 553"/>
                <p:cNvSpPr>
                  <a:spLocks/>
                </p:cNvSpPr>
                <p:nvPr/>
              </p:nvSpPr>
              <p:spPr bwMode="auto">
                <a:xfrm>
                  <a:off x="3904" y="2512"/>
                  <a:ext cx="60" cy="54"/>
                </a:xfrm>
                <a:custGeom>
                  <a:avLst/>
                  <a:gdLst>
                    <a:gd name="T0" fmla="*/ 42 w 60"/>
                    <a:gd name="T1" fmla="*/ 52 h 54"/>
                    <a:gd name="T2" fmla="*/ 60 w 60"/>
                    <a:gd name="T3" fmla="*/ 16 h 54"/>
                    <a:gd name="T4" fmla="*/ 42 w 60"/>
                    <a:gd name="T5" fmla="*/ 0 h 54"/>
                    <a:gd name="T6" fmla="*/ 0 w 60"/>
                    <a:gd name="T7" fmla="*/ 0 h 54"/>
                    <a:gd name="T8" fmla="*/ 4 w 60"/>
                    <a:gd name="T9" fmla="*/ 26 h 54"/>
                    <a:gd name="T10" fmla="*/ 32 w 60"/>
                    <a:gd name="T11" fmla="*/ 54 h 54"/>
                    <a:gd name="T12" fmla="*/ 42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2" y="52"/>
                      </a:moveTo>
                      <a:lnTo>
                        <a:pt x="60" y="16"/>
                      </a:lnTo>
                      <a:lnTo>
                        <a:pt x="42" y="0"/>
                      </a:lnTo>
                      <a:lnTo>
                        <a:pt x="0" y="0"/>
                      </a:lnTo>
                      <a:lnTo>
                        <a:pt x="4" y="26"/>
                      </a:lnTo>
                      <a:lnTo>
                        <a:pt x="32" y="54"/>
                      </a:lnTo>
                      <a:lnTo>
                        <a:pt x="42"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2" name="Freeform 554"/>
                <p:cNvSpPr>
                  <a:spLocks/>
                </p:cNvSpPr>
                <p:nvPr/>
              </p:nvSpPr>
              <p:spPr bwMode="auto">
                <a:xfrm>
                  <a:off x="3006" y="2836"/>
                  <a:ext cx="160" cy="142"/>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 name="Freeform 555"/>
                <p:cNvSpPr>
                  <a:spLocks/>
                </p:cNvSpPr>
                <p:nvPr/>
              </p:nvSpPr>
              <p:spPr bwMode="auto">
                <a:xfrm>
                  <a:off x="3006" y="2836"/>
                  <a:ext cx="160" cy="142"/>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 name="Freeform 556"/>
                <p:cNvSpPr>
                  <a:spLocks/>
                </p:cNvSpPr>
                <p:nvPr/>
              </p:nvSpPr>
              <p:spPr bwMode="auto">
                <a:xfrm>
                  <a:off x="2806" y="2612"/>
                  <a:ext cx="96" cy="132"/>
                </a:xfrm>
                <a:custGeom>
                  <a:avLst/>
                  <a:gdLst>
                    <a:gd name="T0" fmla="*/ 6 w 96"/>
                    <a:gd name="T1" fmla="*/ 74 h 132"/>
                    <a:gd name="T2" fmla="*/ 64 w 96"/>
                    <a:gd name="T3" fmla="*/ 132 h 132"/>
                    <a:gd name="T4" fmla="*/ 94 w 96"/>
                    <a:gd name="T5" fmla="*/ 104 h 132"/>
                    <a:gd name="T6" fmla="*/ 96 w 96"/>
                    <a:gd name="T7" fmla="*/ 10 h 132"/>
                    <a:gd name="T8" fmla="*/ 50 w 96"/>
                    <a:gd name="T9" fmla="*/ 0 h 132"/>
                    <a:gd name="T10" fmla="*/ 0 w 96"/>
                    <a:gd name="T11" fmla="*/ 48 h 132"/>
                    <a:gd name="T12" fmla="*/ 6 w 96"/>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6" y="74"/>
                      </a:moveTo>
                      <a:lnTo>
                        <a:pt x="64" y="132"/>
                      </a:lnTo>
                      <a:lnTo>
                        <a:pt x="94" y="104"/>
                      </a:lnTo>
                      <a:lnTo>
                        <a:pt x="96" y="10"/>
                      </a:lnTo>
                      <a:lnTo>
                        <a:pt x="50" y="0"/>
                      </a:lnTo>
                      <a:lnTo>
                        <a:pt x="0" y="48"/>
                      </a:lnTo>
                      <a:lnTo>
                        <a:pt x="6" y="7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 name="Freeform 557"/>
                <p:cNvSpPr>
                  <a:spLocks/>
                </p:cNvSpPr>
                <p:nvPr/>
              </p:nvSpPr>
              <p:spPr bwMode="auto">
                <a:xfrm>
                  <a:off x="2806" y="2612"/>
                  <a:ext cx="96" cy="132"/>
                </a:xfrm>
                <a:custGeom>
                  <a:avLst/>
                  <a:gdLst>
                    <a:gd name="T0" fmla="*/ 6 w 96"/>
                    <a:gd name="T1" fmla="*/ 74 h 132"/>
                    <a:gd name="T2" fmla="*/ 64 w 96"/>
                    <a:gd name="T3" fmla="*/ 132 h 132"/>
                    <a:gd name="T4" fmla="*/ 94 w 96"/>
                    <a:gd name="T5" fmla="*/ 104 h 132"/>
                    <a:gd name="T6" fmla="*/ 96 w 96"/>
                    <a:gd name="T7" fmla="*/ 10 h 132"/>
                    <a:gd name="T8" fmla="*/ 50 w 96"/>
                    <a:gd name="T9" fmla="*/ 0 h 132"/>
                    <a:gd name="T10" fmla="*/ 0 w 96"/>
                    <a:gd name="T11" fmla="*/ 48 h 132"/>
                    <a:gd name="T12" fmla="*/ 6 w 96"/>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6" y="74"/>
                      </a:moveTo>
                      <a:lnTo>
                        <a:pt x="64" y="132"/>
                      </a:lnTo>
                      <a:lnTo>
                        <a:pt x="94" y="104"/>
                      </a:lnTo>
                      <a:lnTo>
                        <a:pt x="96" y="10"/>
                      </a:lnTo>
                      <a:lnTo>
                        <a:pt x="50" y="0"/>
                      </a:lnTo>
                      <a:lnTo>
                        <a:pt x="0" y="48"/>
                      </a:lnTo>
                      <a:lnTo>
                        <a:pt x="6" y="7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6" name="Freeform 558"/>
                <p:cNvSpPr>
                  <a:spLocks/>
                </p:cNvSpPr>
                <p:nvPr/>
              </p:nvSpPr>
              <p:spPr bwMode="auto">
                <a:xfrm>
                  <a:off x="3046" y="2678"/>
                  <a:ext cx="90" cy="68"/>
                </a:xfrm>
                <a:custGeom>
                  <a:avLst/>
                  <a:gdLst>
                    <a:gd name="T0" fmla="*/ 0 w 90"/>
                    <a:gd name="T1" fmla="*/ 46 h 68"/>
                    <a:gd name="T2" fmla="*/ 46 w 90"/>
                    <a:gd name="T3" fmla="*/ 68 h 68"/>
                    <a:gd name="T4" fmla="*/ 76 w 90"/>
                    <a:gd name="T5" fmla="*/ 50 h 68"/>
                    <a:gd name="T6" fmla="*/ 90 w 90"/>
                    <a:gd name="T7" fmla="*/ 0 h 68"/>
                    <a:gd name="T8" fmla="*/ 50 w 90"/>
                    <a:gd name="T9" fmla="*/ 2 h 68"/>
                    <a:gd name="T10" fmla="*/ 0 w 90"/>
                    <a:gd name="T11" fmla="*/ 32 h 68"/>
                    <a:gd name="T12" fmla="*/ 0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0" y="46"/>
                      </a:moveTo>
                      <a:lnTo>
                        <a:pt x="46" y="68"/>
                      </a:lnTo>
                      <a:lnTo>
                        <a:pt x="76" y="50"/>
                      </a:lnTo>
                      <a:lnTo>
                        <a:pt x="90" y="0"/>
                      </a:lnTo>
                      <a:lnTo>
                        <a:pt x="50" y="2"/>
                      </a:lnTo>
                      <a:lnTo>
                        <a:pt x="0" y="32"/>
                      </a:lnTo>
                      <a:lnTo>
                        <a:pt x="0"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 name="Freeform 559"/>
                <p:cNvSpPr>
                  <a:spLocks/>
                </p:cNvSpPr>
                <p:nvPr/>
              </p:nvSpPr>
              <p:spPr bwMode="auto">
                <a:xfrm>
                  <a:off x="3046" y="2678"/>
                  <a:ext cx="90" cy="68"/>
                </a:xfrm>
                <a:custGeom>
                  <a:avLst/>
                  <a:gdLst>
                    <a:gd name="T0" fmla="*/ 0 w 90"/>
                    <a:gd name="T1" fmla="*/ 46 h 68"/>
                    <a:gd name="T2" fmla="*/ 46 w 90"/>
                    <a:gd name="T3" fmla="*/ 68 h 68"/>
                    <a:gd name="T4" fmla="*/ 76 w 90"/>
                    <a:gd name="T5" fmla="*/ 50 h 68"/>
                    <a:gd name="T6" fmla="*/ 90 w 90"/>
                    <a:gd name="T7" fmla="*/ 0 h 68"/>
                    <a:gd name="T8" fmla="*/ 50 w 90"/>
                    <a:gd name="T9" fmla="*/ 2 h 68"/>
                    <a:gd name="T10" fmla="*/ 0 w 90"/>
                    <a:gd name="T11" fmla="*/ 32 h 68"/>
                    <a:gd name="T12" fmla="*/ 0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0" y="46"/>
                      </a:moveTo>
                      <a:lnTo>
                        <a:pt x="46" y="68"/>
                      </a:lnTo>
                      <a:lnTo>
                        <a:pt x="76" y="50"/>
                      </a:lnTo>
                      <a:lnTo>
                        <a:pt x="90" y="0"/>
                      </a:lnTo>
                      <a:lnTo>
                        <a:pt x="50" y="2"/>
                      </a:lnTo>
                      <a:lnTo>
                        <a:pt x="0" y="32"/>
                      </a:lnTo>
                      <a:lnTo>
                        <a:pt x="0"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8" name="Freeform 560"/>
                <p:cNvSpPr>
                  <a:spLocks/>
                </p:cNvSpPr>
                <p:nvPr/>
              </p:nvSpPr>
              <p:spPr bwMode="auto">
                <a:xfrm>
                  <a:off x="2876" y="2784"/>
                  <a:ext cx="58" cy="56"/>
                </a:xfrm>
                <a:custGeom>
                  <a:avLst/>
                  <a:gdLst>
                    <a:gd name="T0" fmla="*/ 2 w 58"/>
                    <a:gd name="T1" fmla="*/ 34 h 56"/>
                    <a:gd name="T2" fmla="*/ 32 w 58"/>
                    <a:gd name="T3" fmla="*/ 56 h 56"/>
                    <a:gd name="T4" fmla="*/ 52 w 58"/>
                    <a:gd name="T5" fmla="*/ 42 h 56"/>
                    <a:gd name="T6" fmla="*/ 58 w 58"/>
                    <a:gd name="T7" fmla="*/ 0 h 56"/>
                    <a:gd name="T8" fmla="*/ 32 w 58"/>
                    <a:gd name="T9" fmla="*/ 0 h 56"/>
                    <a:gd name="T10" fmla="*/ 0 w 58"/>
                    <a:gd name="T11" fmla="*/ 22 h 56"/>
                    <a:gd name="T12" fmla="*/ 2 w 58"/>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2" y="34"/>
                      </a:moveTo>
                      <a:lnTo>
                        <a:pt x="32" y="56"/>
                      </a:lnTo>
                      <a:lnTo>
                        <a:pt x="52" y="42"/>
                      </a:lnTo>
                      <a:lnTo>
                        <a:pt x="58" y="0"/>
                      </a:lnTo>
                      <a:lnTo>
                        <a:pt x="32"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 name="Freeform 561"/>
                <p:cNvSpPr>
                  <a:spLocks/>
                </p:cNvSpPr>
                <p:nvPr/>
              </p:nvSpPr>
              <p:spPr bwMode="auto">
                <a:xfrm>
                  <a:off x="2876" y="2784"/>
                  <a:ext cx="58" cy="56"/>
                </a:xfrm>
                <a:custGeom>
                  <a:avLst/>
                  <a:gdLst>
                    <a:gd name="T0" fmla="*/ 2 w 58"/>
                    <a:gd name="T1" fmla="*/ 34 h 56"/>
                    <a:gd name="T2" fmla="*/ 32 w 58"/>
                    <a:gd name="T3" fmla="*/ 56 h 56"/>
                    <a:gd name="T4" fmla="*/ 52 w 58"/>
                    <a:gd name="T5" fmla="*/ 42 h 56"/>
                    <a:gd name="T6" fmla="*/ 58 w 58"/>
                    <a:gd name="T7" fmla="*/ 0 h 56"/>
                    <a:gd name="T8" fmla="*/ 32 w 58"/>
                    <a:gd name="T9" fmla="*/ 0 h 56"/>
                    <a:gd name="T10" fmla="*/ 0 w 58"/>
                    <a:gd name="T11" fmla="*/ 22 h 56"/>
                    <a:gd name="T12" fmla="*/ 2 w 58"/>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2" y="34"/>
                      </a:moveTo>
                      <a:lnTo>
                        <a:pt x="32" y="56"/>
                      </a:lnTo>
                      <a:lnTo>
                        <a:pt x="52" y="42"/>
                      </a:lnTo>
                      <a:lnTo>
                        <a:pt x="58" y="0"/>
                      </a:lnTo>
                      <a:lnTo>
                        <a:pt x="32"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0" name="Freeform 562"/>
                <p:cNvSpPr>
                  <a:spLocks/>
                </p:cNvSpPr>
                <p:nvPr/>
              </p:nvSpPr>
              <p:spPr bwMode="auto">
                <a:xfrm>
                  <a:off x="3586" y="2802"/>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 name="Freeform 563"/>
                <p:cNvSpPr>
                  <a:spLocks/>
                </p:cNvSpPr>
                <p:nvPr/>
              </p:nvSpPr>
              <p:spPr bwMode="auto">
                <a:xfrm>
                  <a:off x="3586" y="2802"/>
                  <a:ext cx="146" cy="162"/>
                </a:xfrm>
                <a:custGeom>
                  <a:avLst/>
                  <a:gdLst>
                    <a:gd name="T0" fmla="*/ 18 w 146"/>
                    <a:gd name="T1" fmla="*/ 136 h 162"/>
                    <a:gd name="T2" fmla="*/ 118 w 146"/>
                    <a:gd name="T3" fmla="*/ 162 h 162"/>
                    <a:gd name="T4" fmla="*/ 146 w 146"/>
                    <a:gd name="T5" fmla="*/ 106 h 162"/>
                    <a:gd name="T6" fmla="*/ 112 w 146"/>
                    <a:gd name="T7" fmla="*/ 0 h 162"/>
                    <a:gd name="T8" fmla="*/ 46 w 146"/>
                    <a:gd name="T9" fmla="*/ 20 h 162"/>
                    <a:gd name="T10" fmla="*/ 0 w 146"/>
                    <a:gd name="T11" fmla="*/ 110 h 162"/>
                    <a:gd name="T12" fmla="*/ 18 w 146"/>
                    <a:gd name="T13" fmla="*/ 136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8" y="136"/>
                      </a:moveTo>
                      <a:lnTo>
                        <a:pt x="118" y="162"/>
                      </a:lnTo>
                      <a:lnTo>
                        <a:pt x="146" y="106"/>
                      </a:lnTo>
                      <a:lnTo>
                        <a:pt x="112" y="0"/>
                      </a:lnTo>
                      <a:lnTo>
                        <a:pt x="46" y="20"/>
                      </a:lnTo>
                      <a:lnTo>
                        <a:pt x="0" y="110"/>
                      </a:lnTo>
                      <a:lnTo>
                        <a:pt x="18" y="13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 name="Freeform 564"/>
                <p:cNvSpPr>
                  <a:spLocks/>
                </p:cNvSpPr>
                <p:nvPr/>
              </p:nvSpPr>
              <p:spPr bwMode="auto">
                <a:xfrm>
                  <a:off x="3802" y="2622"/>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 name="Freeform 565"/>
                <p:cNvSpPr>
                  <a:spLocks/>
                </p:cNvSpPr>
                <p:nvPr/>
              </p:nvSpPr>
              <p:spPr bwMode="auto">
                <a:xfrm>
                  <a:off x="3802" y="2622"/>
                  <a:ext cx="128" cy="102"/>
                </a:xfrm>
                <a:custGeom>
                  <a:avLst/>
                  <a:gdLst>
                    <a:gd name="T0" fmla="*/ 46 w 128"/>
                    <a:gd name="T1" fmla="*/ 10 h 102"/>
                    <a:gd name="T2" fmla="*/ 0 w 128"/>
                    <a:gd name="T3" fmla="*/ 78 h 102"/>
                    <a:gd name="T4" fmla="*/ 34 w 128"/>
                    <a:gd name="T5" fmla="*/ 102 h 102"/>
                    <a:gd name="T6" fmla="*/ 126 w 128"/>
                    <a:gd name="T7" fmla="*/ 86 h 102"/>
                    <a:gd name="T8" fmla="*/ 128 w 128"/>
                    <a:gd name="T9" fmla="*/ 38 h 102"/>
                    <a:gd name="T10" fmla="*/ 70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4" y="102"/>
                      </a:lnTo>
                      <a:lnTo>
                        <a:pt x="126" y="86"/>
                      </a:lnTo>
                      <a:lnTo>
                        <a:pt x="128" y="38"/>
                      </a:lnTo>
                      <a:lnTo>
                        <a:pt x="70" y="0"/>
                      </a:lnTo>
                      <a:lnTo>
                        <a:pt x="46"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 name="Freeform 566"/>
                <p:cNvSpPr>
                  <a:spLocks/>
                </p:cNvSpPr>
                <p:nvPr/>
              </p:nvSpPr>
              <p:spPr bwMode="auto">
                <a:xfrm>
                  <a:off x="3814" y="2812"/>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 name="Freeform 567"/>
                <p:cNvSpPr>
                  <a:spLocks/>
                </p:cNvSpPr>
                <p:nvPr/>
              </p:nvSpPr>
              <p:spPr bwMode="auto">
                <a:xfrm>
                  <a:off x="3814" y="2812"/>
                  <a:ext cx="76" cy="84"/>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 name="Freeform 568"/>
                <p:cNvSpPr>
                  <a:spLocks/>
                </p:cNvSpPr>
                <p:nvPr/>
              </p:nvSpPr>
              <p:spPr bwMode="auto">
                <a:xfrm>
                  <a:off x="3686" y="2666"/>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7" name="Freeform 569"/>
                <p:cNvSpPr>
                  <a:spLocks/>
                </p:cNvSpPr>
                <p:nvPr/>
              </p:nvSpPr>
              <p:spPr bwMode="auto">
                <a:xfrm>
                  <a:off x="3686" y="2666"/>
                  <a:ext cx="60" cy="54"/>
                </a:xfrm>
                <a:custGeom>
                  <a:avLst/>
                  <a:gdLst>
                    <a:gd name="T0" fmla="*/ 16 w 60"/>
                    <a:gd name="T1" fmla="*/ 4 h 54"/>
                    <a:gd name="T2" fmla="*/ 0 w 60"/>
                    <a:gd name="T3" fmla="*/ 38 h 54"/>
                    <a:gd name="T4" fmla="*/ 18 w 60"/>
                    <a:gd name="T5" fmla="*/ 54 h 54"/>
                    <a:gd name="T6" fmla="*/ 60 w 60"/>
                    <a:gd name="T7" fmla="*/ 54 h 54"/>
                    <a:gd name="T8" fmla="*/ 56 w 60"/>
                    <a:gd name="T9" fmla="*/ 26 h 54"/>
                    <a:gd name="T10" fmla="*/ 26 w 60"/>
                    <a:gd name="T11" fmla="*/ 0 h 54"/>
                    <a:gd name="T12" fmla="*/ 16 w 60"/>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16" y="4"/>
                      </a:moveTo>
                      <a:lnTo>
                        <a:pt x="0" y="38"/>
                      </a:lnTo>
                      <a:lnTo>
                        <a:pt x="18" y="54"/>
                      </a:lnTo>
                      <a:lnTo>
                        <a:pt x="60" y="54"/>
                      </a:lnTo>
                      <a:lnTo>
                        <a:pt x="56" y="26"/>
                      </a:lnTo>
                      <a:lnTo>
                        <a:pt x="26" y="0"/>
                      </a:lnTo>
                      <a:lnTo>
                        <a:pt x="16"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 name="Freeform 570"/>
                <p:cNvSpPr>
                  <a:spLocks/>
                </p:cNvSpPr>
                <p:nvPr/>
              </p:nvSpPr>
              <p:spPr bwMode="auto">
                <a:xfrm>
                  <a:off x="3178" y="2538"/>
                  <a:ext cx="162" cy="146"/>
                </a:xfrm>
                <a:custGeom>
                  <a:avLst/>
                  <a:gdLst>
                    <a:gd name="T0" fmla="*/ 22 w 162"/>
                    <a:gd name="T1" fmla="*/ 20 h 146"/>
                    <a:gd name="T2" fmla="*/ 0 w 162"/>
                    <a:gd name="T3" fmla="*/ 120 h 146"/>
                    <a:gd name="T4" fmla="*/ 58 w 162"/>
                    <a:gd name="T5" fmla="*/ 146 h 146"/>
                    <a:gd name="T6" fmla="*/ 162 w 162"/>
                    <a:gd name="T7" fmla="*/ 106 h 146"/>
                    <a:gd name="T8" fmla="*/ 138 w 162"/>
                    <a:gd name="T9" fmla="*/ 42 h 146"/>
                    <a:gd name="T10" fmla="*/ 46 w 162"/>
                    <a:gd name="T11" fmla="*/ 0 h 146"/>
                    <a:gd name="T12" fmla="*/ 22 w 162"/>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2" y="20"/>
                      </a:moveTo>
                      <a:lnTo>
                        <a:pt x="0" y="120"/>
                      </a:lnTo>
                      <a:lnTo>
                        <a:pt x="58" y="146"/>
                      </a:lnTo>
                      <a:lnTo>
                        <a:pt x="162" y="106"/>
                      </a:lnTo>
                      <a:lnTo>
                        <a:pt x="138" y="42"/>
                      </a:lnTo>
                      <a:lnTo>
                        <a:pt x="46" y="0"/>
                      </a:lnTo>
                      <a:lnTo>
                        <a:pt x="22" y="2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9" name="Freeform 571"/>
                <p:cNvSpPr>
                  <a:spLocks/>
                </p:cNvSpPr>
                <p:nvPr/>
              </p:nvSpPr>
              <p:spPr bwMode="auto">
                <a:xfrm>
                  <a:off x="3178" y="2538"/>
                  <a:ext cx="162" cy="146"/>
                </a:xfrm>
                <a:custGeom>
                  <a:avLst/>
                  <a:gdLst>
                    <a:gd name="T0" fmla="*/ 22 w 162"/>
                    <a:gd name="T1" fmla="*/ 20 h 146"/>
                    <a:gd name="T2" fmla="*/ 0 w 162"/>
                    <a:gd name="T3" fmla="*/ 120 h 146"/>
                    <a:gd name="T4" fmla="*/ 58 w 162"/>
                    <a:gd name="T5" fmla="*/ 146 h 146"/>
                    <a:gd name="T6" fmla="*/ 162 w 162"/>
                    <a:gd name="T7" fmla="*/ 106 h 146"/>
                    <a:gd name="T8" fmla="*/ 138 w 162"/>
                    <a:gd name="T9" fmla="*/ 42 h 146"/>
                    <a:gd name="T10" fmla="*/ 46 w 162"/>
                    <a:gd name="T11" fmla="*/ 0 h 146"/>
                    <a:gd name="T12" fmla="*/ 22 w 162"/>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2" y="20"/>
                      </a:moveTo>
                      <a:lnTo>
                        <a:pt x="0" y="120"/>
                      </a:lnTo>
                      <a:lnTo>
                        <a:pt x="58" y="146"/>
                      </a:lnTo>
                      <a:lnTo>
                        <a:pt x="162" y="106"/>
                      </a:lnTo>
                      <a:lnTo>
                        <a:pt x="138" y="42"/>
                      </a:lnTo>
                      <a:lnTo>
                        <a:pt x="46" y="0"/>
                      </a:lnTo>
                      <a:lnTo>
                        <a:pt x="22"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0" name="Freeform 572"/>
                <p:cNvSpPr>
                  <a:spLocks/>
                </p:cNvSpPr>
                <p:nvPr/>
              </p:nvSpPr>
              <p:spPr bwMode="auto">
                <a:xfrm>
                  <a:off x="3424" y="2744"/>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1" name="Freeform 573"/>
                <p:cNvSpPr>
                  <a:spLocks/>
                </p:cNvSpPr>
                <p:nvPr/>
              </p:nvSpPr>
              <p:spPr bwMode="auto">
                <a:xfrm>
                  <a:off x="3424" y="2744"/>
                  <a:ext cx="104" cy="126"/>
                </a:xfrm>
                <a:custGeom>
                  <a:avLst/>
                  <a:gdLst>
                    <a:gd name="T0" fmla="*/ 92 w 104"/>
                    <a:gd name="T1" fmla="*/ 42 h 126"/>
                    <a:gd name="T2" fmla="*/ 22 w 104"/>
                    <a:gd name="T3" fmla="*/ 0 h 126"/>
                    <a:gd name="T4" fmla="*/ 0 w 104"/>
                    <a:gd name="T5" fmla="*/ 36 h 126"/>
                    <a:gd name="T6" fmla="*/ 20 w 104"/>
                    <a:gd name="T7" fmla="*/ 126 h 126"/>
                    <a:gd name="T8" fmla="*/ 68 w 104"/>
                    <a:gd name="T9" fmla="*/ 124 h 126"/>
                    <a:gd name="T10" fmla="*/ 104 w 104"/>
                    <a:gd name="T11" fmla="*/ 66 h 126"/>
                    <a:gd name="T12" fmla="*/ 92 w 104"/>
                    <a:gd name="T13" fmla="*/ 42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92" y="42"/>
                      </a:moveTo>
                      <a:lnTo>
                        <a:pt x="22" y="0"/>
                      </a:lnTo>
                      <a:lnTo>
                        <a:pt x="0" y="36"/>
                      </a:lnTo>
                      <a:lnTo>
                        <a:pt x="20" y="126"/>
                      </a:lnTo>
                      <a:lnTo>
                        <a:pt x="68" y="124"/>
                      </a:lnTo>
                      <a:lnTo>
                        <a:pt x="104" y="66"/>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2" name="Freeform 574"/>
                <p:cNvSpPr>
                  <a:spLocks/>
                </p:cNvSpPr>
                <p:nvPr/>
              </p:nvSpPr>
              <p:spPr bwMode="auto">
                <a:xfrm>
                  <a:off x="3256" y="2764"/>
                  <a:ext cx="80" cy="78"/>
                </a:xfrm>
                <a:custGeom>
                  <a:avLst/>
                  <a:gdLst>
                    <a:gd name="T0" fmla="*/ 76 w 80"/>
                    <a:gd name="T1" fmla="*/ 12 h 78"/>
                    <a:gd name="T2" fmla="*/ 26 w 80"/>
                    <a:gd name="T3" fmla="*/ 0 h 78"/>
                    <a:gd name="T4" fmla="*/ 2 w 80"/>
                    <a:gd name="T5" fmla="*/ 26 h 78"/>
                    <a:gd name="T6" fmla="*/ 0 w 80"/>
                    <a:gd name="T7" fmla="*/ 78 h 78"/>
                    <a:gd name="T8" fmla="*/ 38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6"/>
                      </a:lnTo>
                      <a:lnTo>
                        <a:pt x="0" y="78"/>
                      </a:lnTo>
                      <a:lnTo>
                        <a:pt x="38" y="66"/>
                      </a:lnTo>
                      <a:lnTo>
                        <a:pt x="80" y="24"/>
                      </a:lnTo>
                      <a:lnTo>
                        <a:pt x="76" y="1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3" name="Freeform 575"/>
                <p:cNvSpPr>
                  <a:spLocks/>
                </p:cNvSpPr>
                <p:nvPr/>
              </p:nvSpPr>
              <p:spPr bwMode="auto">
                <a:xfrm>
                  <a:off x="3256" y="2764"/>
                  <a:ext cx="80" cy="78"/>
                </a:xfrm>
                <a:custGeom>
                  <a:avLst/>
                  <a:gdLst>
                    <a:gd name="T0" fmla="*/ 76 w 80"/>
                    <a:gd name="T1" fmla="*/ 12 h 78"/>
                    <a:gd name="T2" fmla="*/ 26 w 80"/>
                    <a:gd name="T3" fmla="*/ 0 h 78"/>
                    <a:gd name="T4" fmla="*/ 2 w 80"/>
                    <a:gd name="T5" fmla="*/ 26 h 78"/>
                    <a:gd name="T6" fmla="*/ 0 w 80"/>
                    <a:gd name="T7" fmla="*/ 78 h 78"/>
                    <a:gd name="T8" fmla="*/ 38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6"/>
                      </a:lnTo>
                      <a:lnTo>
                        <a:pt x="0" y="78"/>
                      </a:lnTo>
                      <a:lnTo>
                        <a:pt x="38" y="66"/>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4" name="Freeform 576"/>
                <p:cNvSpPr>
                  <a:spLocks/>
                </p:cNvSpPr>
                <p:nvPr/>
              </p:nvSpPr>
              <p:spPr bwMode="auto">
                <a:xfrm>
                  <a:off x="3420" y="2628"/>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5" name="Freeform 577"/>
                <p:cNvSpPr>
                  <a:spLocks/>
                </p:cNvSpPr>
                <p:nvPr/>
              </p:nvSpPr>
              <p:spPr bwMode="auto">
                <a:xfrm>
                  <a:off x="3420" y="2628"/>
                  <a:ext cx="56" cy="60"/>
                </a:xfrm>
                <a:custGeom>
                  <a:avLst/>
                  <a:gdLst>
                    <a:gd name="T0" fmla="*/ 52 w 56"/>
                    <a:gd name="T1" fmla="*/ 14 h 60"/>
                    <a:gd name="T2" fmla="*/ 16 w 56"/>
                    <a:gd name="T3" fmla="*/ 0 h 60"/>
                    <a:gd name="T4" fmla="*/ 0 w 56"/>
                    <a:gd name="T5" fmla="*/ 20 h 60"/>
                    <a:gd name="T6" fmla="*/ 4 w 56"/>
                    <a:gd name="T7" fmla="*/ 60 h 60"/>
                    <a:gd name="T8" fmla="*/ 32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2"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6" name="Freeform 578"/>
                <p:cNvSpPr>
                  <a:spLocks/>
                </p:cNvSpPr>
                <p:nvPr/>
              </p:nvSpPr>
              <p:spPr bwMode="auto">
                <a:xfrm>
                  <a:off x="3084" y="3048"/>
                  <a:ext cx="158" cy="138"/>
                </a:xfrm>
                <a:custGeom>
                  <a:avLst/>
                  <a:gdLst>
                    <a:gd name="T0" fmla="*/ 158 w 158"/>
                    <a:gd name="T1" fmla="*/ 114 h 138"/>
                    <a:gd name="T2" fmla="*/ 154 w 158"/>
                    <a:gd name="T3" fmla="*/ 12 h 138"/>
                    <a:gd name="T4" fmla="*/ 92 w 158"/>
                    <a:gd name="T5" fmla="*/ 0 h 138"/>
                    <a:gd name="T6" fmla="*/ 0 w 158"/>
                    <a:gd name="T7" fmla="*/ 64 h 138"/>
                    <a:gd name="T8" fmla="*/ 40 w 158"/>
                    <a:gd name="T9" fmla="*/ 120 h 138"/>
                    <a:gd name="T10" fmla="*/ 138 w 158"/>
                    <a:gd name="T11" fmla="*/ 138 h 138"/>
                    <a:gd name="T12" fmla="*/ 158 w 158"/>
                    <a:gd name="T13" fmla="*/ 11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58" y="114"/>
                      </a:moveTo>
                      <a:lnTo>
                        <a:pt x="154" y="12"/>
                      </a:lnTo>
                      <a:lnTo>
                        <a:pt x="92" y="0"/>
                      </a:lnTo>
                      <a:lnTo>
                        <a:pt x="0" y="64"/>
                      </a:lnTo>
                      <a:lnTo>
                        <a:pt x="40" y="120"/>
                      </a:lnTo>
                      <a:lnTo>
                        <a:pt x="138" y="138"/>
                      </a:lnTo>
                      <a:lnTo>
                        <a:pt x="158" y="1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7" name="Freeform 579"/>
                <p:cNvSpPr>
                  <a:spLocks/>
                </p:cNvSpPr>
                <p:nvPr/>
              </p:nvSpPr>
              <p:spPr bwMode="auto">
                <a:xfrm>
                  <a:off x="3084" y="3048"/>
                  <a:ext cx="158" cy="138"/>
                </a:xfrm>
                <a:custGeom>
                  <a:avLst/>
                  <a:gdLst>
                    <a:gd name="T0" fmla="*/ 158 w 158"/>
                    <a:gd name="T1" fmla="*/ 114 h 138"/>
                    <a:gd name="T2" fmla="*/ 154 w 158"/>
                    <a:gd name="T3" fmla="*/ 12 h 138"/>
                    <a:gd name="T4" fmla="*/ 92 w 158"/>
                    <a:gd name="T5" fmla="*/ 0 h 138"/>
                    <a:gd name="T6" fmla="*/ 0 w 158"/>
                    <a:gd name="T7" fmla="*/ 64 h 138"/>
                    <a:gd name="T8" fmla="*/ 40 w 158"/>
                    <a:gd name="T9" fmla="*/ 120 h 138"/>
                    <a:gd name="T10" fmla="*/ 138 w 158"/>
                    <a:gd name="T11" fmla="*/ 138 h 138"/>
                    <a:gd name="T12" fmla="*/ 158 w 158"/>
                    <a:gd name="T13" fmla="*/ 11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58" y="114"/>
                      </a:moveTo>
                      <a:lnTo>
                        <a:pt x="154" y="12"/>
                      </a:lnTo>
                      <a:lnTo>
                        <a:pt x="92" y="0"/>
                      </a:lnTo>
                      <a:lnTo>
                        <a:pt x="0" y="64"/>
                      </a:lnTo>
                      <a:lnTo>
                        <a:pt x="40" y="120"/>
                      </a:lnTo>
                      <a:lnTo>
                        <a:pt x="138" y="138"/>
                      </a:lnTo>
                      <a:lnTo>
                        <a:pt x="158" y="1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 name="Freeform 580"/>
                <p:cNvSpPr>
                  <a:spLocks/>
                </p:cNvSpPr>
                <p:nvPr/>
              </p:nvSpPr>
              <p:spPr bwMode="auto">
                <a:xfrm>
                  <a:off x="2862" y="2916"/>
                  <a:ext cx="110" cy="124"/>
                </a:xfrm>
                <a:custGeom>
                  <a:avLst/>
                  <a:gdLst>
                    <a:gd name="T0" fmla="*/ 18 w 110"/>
                    <a:gd name="T1" fmla="*/ 100 h 124"/>
                    <a:gd name="T2" fmla="*/ 96 w 110"/>
                    <a:gd name="T3" fmla="*/ 124 h 124"/>
                    <a:gd name="T4" fmla="*/ 110 w 110"/>
                    <a:gd name="T5" fmla="*/ 84 h 124"/>
                    <a:gd name="T6" fmla="*/ 68 w 110"/>
                    <a:gd name="T7" fmla="*/ 0 h 124"/>
                    <a:gd name="T8" fmla="*/ 22 w 110"/>
                    <a:gd name="T9" fmla="*/ 14 h 124"/>
                    <a:gd name="T10" fmla="*/ 0 w 110"/>
                    <a:gd name="T11" fmla="*/ 78 h 124"/>
                    <a:gd name="T12" fmla="*/ 18 w 110"/>
                    <a:gd name="T13" fmla="*/ 100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18" y="100"/>
                      </a:moveTo>
                      <a:lnTo>
                        <a:pt x="96" y="124"/>
                      </a:lnTo>
                      <a:lnTo>
                        <a:pt x="110" y="84"/>
                      </a:lnTo>
                      <a:lnTo>
                        <a:pt x="68" y="0"/>
                      </a:lnTo>
                      <a:lnTo>
                        <a:pt x="22" y="14"/>
                      </a:lnTo>
                      <a:lnTo>
                        <a:pt x="0" y="78"/>
                      </a:lnTo>
                      <a:lnTo>
                        <a:pt x="18" y="10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9" name="Freeform 581"/>
                <p:cNvSpPr>
                  <a:spLocks/>
                </p:cNvSpPr>
                <p:nvPr/>
              </p:nvSpPr>
              <p:spPr bwMode="auto">
                <a:xfrm>
                  <a:off x="2862" y="2916"/>
                  <a:ext cx="110" cy="124"/>
                </a:xfrm>
                <a:custGeom>
                  <a:avLst/>
                  <a:gdLst>
                    <a:gd name="T0" fmla="*/ 18 w 110"/>
                    <a:gd name="T1" fmla="*/ 100 h 124"/>
                    <a:gd name="T2" fmla="*/ 96 w 110"/>
                    <a:gd name="T3" fmla="*/ 124 h 124"/>
                    <a:gd name="T4" fmla="*/ 110 w 110"/>
                    <a:gd name="T5" fmla="*/ 84 h 124"/>
                    <a:gd name="T6" fmla="*/ 68 w 110"/>
                    <a:gd name="T7" fmla="*/ 0 h 124"/>
                    <a:gd name="T8" fmla="*/ 22 w 110"/>
                    <a:gd name="T9" fmla="*/ 14 h 124"/>
                    <a:gd name="T10" fmla="*/ 0 w 110"/>
                    <a:gd name="T11" fmla="*/ 78 h 124"/>
                    <a:gd name="T12" fmla="*/ 18 w 110"/>
                    <a:gd name="T13" fmla="*/ 100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18" y="100"/>
                      </a:moveTo>
                      <a:lnTo>
                        <a:pt x="96" y="124"/>
                      </a:lnTo>
                      <a:lnTo>
                        <a:pt x="110" y="84"/>
                      </a:lnTo>
                      <a:lnTo>
                        <a:pt x="68" y="0"/>
                      </a:lnTo>
                      <a:lnTo>
                        <a:pt x="22" y="14"/>
                      </a:lnTo>
                      <a:lnTo>
                        <a:pt x="0" y="78"/>
                      </a:lnTo>
                      <a:lnTo>
                        <a:pt x="18" y="10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 name="Freeform 582"/>
                <p:cNvSpPr>
                  <a:spLocks/>
                </p:cNvSpPr>
                <p:nvPr/>
              </p:nvSpPr>
              <p:spPr bwMode="auto">
                <a:xfrm>
                  <a:off x="2950" y="3088"/>
                  <a:ext cx="56" cy="62"/>
                </a:xfrm>
                <a:custGeom>
                  <a:avLst/>
                  <a:gdLst>
                    <a:gd name="T0" fmla="*/ 6 w 56"/>
                    <a:gd name="T1" fmla="*/ 56 h 62"/>
                    <a:gd name="T2" fmla="*/ 44 w 56"/>
                    <a:gd name="T3" fmla="*/ 62 h 62"/>
                    <a:gd name="T4" fmla="*/ 56 w 56"/>
                    <a:gd name="T5" fmla="*/ 40 h 62"/>
                    <a:gd name="T6" fmla="*/ 42 w 56"/>
                    <a:gd name="T7" fmla="*/ 0 h 62"/>
                    <a:gd name="T8" fmla="*/ 18 w 56"/>
                    <a:gd name="T9" fmla="*/ 12 h 62"/>
                    <a:gd name="T10" fmla="*/ 0 w 56"/>
                    <a:gd name="T11" fmla="*/ 48 h 62"/>
                    <a:gd name="T12" fmla="*/ 6 w 56"/>
                    <a:gd name="T13" fmla="*/ 5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6" y="56"/>
                      </a:moveTo>
                      <a:lnTo>
                        <a:pt x="44" y="62"/>
                      </a:lnTo>
                      <a:lnTo>
                        <a:pt x="56" y="40"/>
                      </a:lnTo>
                      <a:lnTo>
                        <a:pt x="42" y="0"/>
                      </a:lnTo>
                      <a:lnTo>
                        <a:pt x="18" y="12"/>
                      </a:lnTo>
                      <a:lnTo>
                        <a:pt x="0" y="48"/>
                      </a:lnTo>
                      <a:lnTo>
                        <a:pt x="6" y="5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1" name="Freeform 583"/>
                <p:cNvSpPr>
                  <a:spLocks/>
                </p:cNvSpPr>
                <p:nvPr/>
              </p:nvSpPr>
              <p:spPr bwMode="auto">
                <a:xfrm>
                  <a:off x="2950" y="3088"/>
                  <a:ext cx="56" cy="62"/>
                </a:xfrm>
                <a:custGeom>
                  <a:avLst/>
                  <a:gdLst>
                    <a:gd name="T0" fmla="*/ 6 w 56"/>
                    <a:gd name="T1" fmla="*/ 56 h 62"/>
                    <a:gd name="T2" fmla="*/ 44 w 56"/>
                    <a:gd name="T3" fmla="*/ 62 h 62"/>
                    <a:gd name="T4" fmla="*/ 56 w 56"/>
                    <a:gd name="T5" fmla="*/ 40 h 62"/>
                    <a:gd name="T6" fmla="*/ 42 w 56"/>
                    <a:gd name="T7" fmla="*/ 0 h 62"/>
                    <a:gd name="T8" fmla="*/ 18 w 56"/>
                    <a:gd name="T9" fmla="*/ 12 h 62"/>
                    <a:gd name="T10" fmla="*/ 0 w 56"/>
                    <a:gd name="T11" fmla="*/ 48 h 62"/>
                    <a:gd name="T12" fmla="*/ 6 w 56"/>
                    <a:gd name="T13" fmla="*/ 5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6" y="56"/>
                      </a:moveTo>
                      <a:lnTo>
                        <a:pt x="44" y="62"/>
                      </a:lnTo>
                      <a:lnTo>
                        <a:pt x="56" y="40"/>
                      </a:lnTo>
                      <a:lnTo>
                        <a:pt x="42" y="0"/>
                      </a:lnTo>
                      <a:lnTo>
                        <a:pt x="18" y="12"/>
                      </a:lnTo>
                      <a:lnTo>
                        <a:pt x="0" y="48"/>
                      </a:lnTo>
                      <a:lnTo>
                        <a:pt x="6" y="5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2" name="Freeform 584"/>
                <p:cNvSpPr>
                  <a:spLocks/>
                </p:cNvSpPr>
                <p:nvPr/>
              </p:nvSpPr>
              <p:spPr bwMode="auto">
                <a:xfrm>
                  <a:off x="3488" y="3246"/>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3" name="Freeform 585"/>
                <p:cNvSpPr>
                  <a:spLocks/>
                </p:cNvSpPr>
                <p:nvPr/>
              </p:nvSpPr>
              <p:spPr bwMode="auto">
                <a:xfrm>
                  <a:off x="3488" y="3246"/>
                  <a:ext cx="58" cy="56"/>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4" name="Freeform 586"/>
                <p:cNvSpPr>
                  <a:spLocks/>
                </p:cNvSpPr>
                <p:nvPr/>
              </p:nvSpPr>
              <p:spPr bwMode="auto">
                <a:xfrm>
                  <a:off x="2930" y="3204"/>
                  <a:ext cx="162" cy="146"/>
                </a:xfrm>
                <a:custGeom>
                  <a:avLst/>
                  <a:gdLst>
                    <a:gd name="T0" fmla="*/ 24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4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4" y="18"/>
                      </a:moveTo>
                      <a:lnTo>
                        <a:pt x="0" y="118"/>
                      </a:lnTo>
                      <a:lnTo>
                        <a:pt x="56" y="146"/>
                      </a:lnTo>
                      <a:lnTo>
                        <a:pt x="162" y="112"/>
                      </a:lnTo>
                      <a:lnTo>
                        <a:pt x="140" y="48"/>
                      </a:lnTo>
                      <a:lnTo>
                        <a:pt x="52" y="0"/>
                      </a:lnTo>
                      <a:lnTo>
                        <a:pt x="24" y="18"/>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5" name="Freeform 587"/>
                <p:cNvSpPr>
                  <a:spLocks/>
                </p:cNvSpPr>
                <p:nvPr/>
              </p:nvSpPr>
              <p:spPr bwMode="auto">
                <a:xfrm>
                  <a:off x="2930" y="3204"/>
                  <a:ext cx="162" cy="146"/>
                </a:xfrm>
                <a:custGeom>
                  <a:avLst/>
                  <a:gdLst>
                    <a:gd name="T0" fmla="*/ 24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4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4" y="18"/>
                      </a:moveTo>
                      <a:lnTo>
                        <a:pt x="0" y="118"/>
                      </a:lnTo>
                      <a:lnTo>
                        <a:pt x="56" y="146"/>
                      </a:lnTo>
                      <a:lnTo>
                        <a:pt x="162" y="112"/>
                      </a:lnTo>
                      <a:lnTo>
                        <a:pt x="140" y="48"/>
                      </a:lnTo>
                      <a:lnTo>
                        <a:pt x="52" y="0"/>
                      </a:lnTo>
                      <a:lnTo>
                        <a:pt x="24" y="1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6" name="Freeform 588"/>
                <p:cNvSpPr>
                  <a:spLocks/>
                </p:cNvSpPr>
                <p:nvPr/>
              </p:nvSpPr>
              <p:spPr bwMode="auto">
                <a:xfrm>
                  <a:off x="3168" y="3304"/>
                  <a:ext cx="102" cy="128"/>
                </a:xfrm>
                <a:custGeom>
                  <a:avLst/>
                  <a:gdLst>
                    <a:gd name="T0" fmla="*/ 92 w 102"/>
                    <a:gd name="T1" fmla="*/ 46 h 128"/>
                    <a:gd name="T2" fmla="*/ 24 w 102"/>
                    <a:gd name="T3" fmla="*/ 0 h 128"/>
                    <a:gd name="T4" fmla="*/ 0 w 102"/>
                    <a:gd name="T5" fmla="*/ 36 h 128"/>
                    <a:gd name="T6" fmla="*/ 16 w 102"/>
                    <a:gd name="T7" fmla="*/ 128 h 128"/>
                    <a:gd name="T8" fmla="*/ 64 w 102"/>
                    <a:gd name="T9" fmla="*/ 128 h 128"/>
                    <a:gd name="T10" fmla="*/ 102 w 102"/>
                    <a:gd name="T11" fmla="*/ 72 h 128"/>
                    <a:gd name="T12" fmla="*/ 92 w 102"/>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2" h="128">
                      <a:moveTo>
                        <a:pt x="92" y="46"/>
                      </a:moveTo>
                      <a:lnTo>
                        <a:pt x="24" y="0"/>
                      </a:lnTo>
                      <a:lnTo>
                        <a:pt x="0" y="36"/>
                      </a:lnTo>
                      <a:lnTo>
                        <a:pt x="16" y="128"/>
                      </a:lnTo>
                      <a:lnTo>
                        <a:pt x="64" y="128"/>
                      </a:lnTo>
                      <a:lnTo>
                        <a:pt x="102" y="72"/>
                      </a:lnTo>
                      <a:lnTo>
                        <a:pt x="92"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7" name="Freeform 589"/>
                <p:cNvSpPr>
                  <a:spLocks/>
                </p:cNvSpPr>
                <p:nvPr/>
              </p:nvSpPr>
              <p:spPr bwMode="auto">
                <a:xfrm>
                  <a:off x="1996" y="2124"/>
                  <a:ext cx="130" cy="106"/>
                </a:xfrm>
                <a:custGeom>
                  <a:avLst/>
                  <a:gdLst>
                    <a:gd name="T0" fmla="*/ 58 w 130"/>
                    <a:gd name="T1" fmla="*/ 106 h 106"/>
                    <a:gd name="T2" fmla="*/ 130 w 130"/>
                    <a:gd name="T3" fmla="*/ 68 h 106"/>
                    <a:gd name="T4" fmla="*/ 112 w 130"/>
                    <a:gd name="T5" fmla="*/ 28 h 106"/>
                    <a:gd name="T6" fmla="*/ 24 w 130"/>
                    <a:gd name="T7" fmla="*/ 0 h 106"/>
                    <a:gd name="T8" fmla="*/ 0 w 130"/>
                    <a:gd name="T9" fmla="*/ 40 h 106"/>
                    <a:gd name="T10" fmla="*/ 30 w 130"/>
                    <a:gd name="T11" fmla="*/ 102 h 106"/>
                    <a:gd name="T12" fmla="*/ 58 w 130"/>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0" h="106">
                      <a:moveTo>
                        <a:pt x="58" y="106"/>
                      </a:moveTo>
                      <a:lnTo>
                        <a:pt x="130" y="68"/>
                      </a:lnTo>
                      <a:lnTo>
                        <a:pt x="112" y="28"/>
                      </a:lnTo>
                      <a:lnTo>
                        <a:pt x="24" y="0"/>
                      </a:lnTo>
                      <a:lnTo>
                        <a:pt x="0" y="40"/>
                      </a:lnTo>
                      <a:lnTo>
                        <a:pt x="30" y="102"/>
                      </a:lnTo>
                      <a:lnTo>
                        <a:pt x="58" y="10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8" name="Freeform 590"/>
                <p:cNvSpPr>
                  <a:spLocks/>
                </p:cNvSpPr>
                <p:nvPr/>
              </p:nvSpPr>
              <p:spPr bwMode="auto">
                <a:xfrm>
                  <a:off x="1996" y="2124"/>
                  <a:ext cx="130" cy="106"/>
                </a:xfrm>
                <a:custGeom>
                  <a:avLst/>
                  <a:gdLst>
                    <a:gd name="T0" fmla="*/ 58 w 130"/>
                    <a:gd name="T1" fmla="*/ 106 h 106"/>
                    <a:gd name="T2" fmla="*/ 130 w 130"/>
                    <a:gd name="T3" fmla="*/ 68 h 106"/>
                    <a:gd name="T4" fmla="*/ 112 w 130"/>
                    <a:gd name="T5" fmla="*/ 28 h 106"/>
                    <a:gd name="T6" fmla="*/ 24 w 130"/>
                    <a:gd name="T7" fmla="*/ 0 h 106"/>
                    <a:gd name="T8" fmla="*/ 0 w 130"/>
                    <a:gd name="T9" fmla="*/ 40 h 106"/>
                    <a:gd name="T10" fmla="*/ 30 w 130"/>
                    <a:gd name="T11" fmla="*/ 102 h 106"/>
                    <a:gd name="T12" fmla="*/ 58 w 130"/>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0" h="106">
                      <a:moveTo>
                        <a:pt x="58" y="106"/>
                      </a:moveTo>
                      <a:lnTo>
                        <a:pt x="130" y="68"/>
                      </a:lnTo>
                      <a:lnTo>
                        <a:pt x="112" y="28"/>
                      </a:lnTo>
                      <a:lnTo>
                        <a:pt x="24" y="0"/>
                      </a:lnTo>
                      <a:lnTo>
                        <a:pt x="0" y="40"/>
                      </a:lnTo>
                      <a:lnTo>
                        <a:pt x="30" y="102"/>
                      </a:lnTo>
                      <a:lnTo>
                        <a:pt x="58" y="10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9" name="Freeform 591"/>
                <p:cNvSpPr>
                  <a:spLocks/>
                </p:cNvSpPr>
                <p:nvPr/>
              </p:nvSpPr>
              <p:spPr bwMode="auto">
                <a:xfrm>
                  <a:off x="2088" y="2010"/>
                  <a:ext cx="64" cy="100"/>
                </a:xfrm>
                <a:custGeom>
                  <a:avLst/>
                  <a:gdLst>
                    <a:gd name="T0" fmla="*/ 28 w 64"/>
                    <a:gd name="T1" fmla="*/ 100 h 100"/>
                    <a:gd name="T2" fmla="*/ 64 w 64"/>
                    <a:gd name="T3" fmla="*/ 64 h 100"/>
                    <a:gd name="T4" fmla="*/ 54 w 64"/>
                    <a:gd name="T5" fmla="*/ 28 h 100"/>
                    <a:gd name="T6" fmla="*/ 12 w 64"/>
                    <a:gd name="T7" fmla="*/ 0 h 100"/>
                    <a:gd name="T8" fmla="*/ 0 w 64"/>
                    <a:gd name="T9" fmla="*/ 40 h 100"/>
                    <a:gd name="T10" fmla="*/ 14 w 64"/>
                    <a:gd name="T11" fmla="*/ 96 h 100"/>
                    <a:gd name="T12" fmla="*/ 28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28" y="100"/>
                      </a:moveTo>
                      <a:lnTo>
                        <a:pt x="64" y="64"/>
                      </a:lnTo>
                      <a:lnTo>
                        <a:pt x="54" y="28"/>
                      </a:lnTo>
                      <a:lnTo>
                        <a:pt x="12" y="0"/>
                      </a:lnTo>
                      <a:lnTo>
                        <a:pt x="0" y="40"/>
                      </a:lnTo>
                      <a:lnTo>
                        <a:pt x="14" y="96"/>
                      </a:lnTo>
                      <a:lnTo>
                        <a:pt x="28" y="10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0" name="Freeform 592"/>
                <p:cNvSpPr>
                  <a:spLocks/>
                </p:cNvSpPr>
                <p:nvPr/>
              </p:nvSpPr>
              <p:spPr bwMode="auto">
                <a:xfrm>
                  <a:off x="2088" y="2010"/>
                  <a:ext cx="64" cy="100"/>
                </a:xfrm>
                <a:custGeom>
                  <a:avLst/>
                  <a:gdLst>
                    <a:gd name="T0" fmla="*/ 28 w 64"/>
                    <a:gd name="T1" fmla="*/ 100 h 100"/>
                    <a:gd name="T2" fmla="*/ 64 w 64"/>
                    <a:gd name="T3" fmla="*/ 64 h 100"/>
                    <a:gd name="T4" fmla="*/ 54 w 64"/>
                    <a:gd name="T5" fmla="*/ 28 h 100"/>
                    <a:gd name="T6" fmla="*/ 12 w 64"/>
                    <a:gd name="T7" fmla="*/ 0 h 100"/>
                    <a:gd name="T8" fmla="*/ 0 w 64"/>
                    <a:gd name="T9" fmla="*/ 40 h 100"/>
                    <a:gd name="T10" fmla="*/ 14 w 64"/>
                    <a:gd name="T11" fmla="*/ 96 h 100"/>
                    <a:gd name="T12" fmla="*/ 28 w 6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28" y="100"/>
                      </a:moveTo>
                      <a:lnTo>
                        <a:pt x="64" y="64"/>
                      </a:lnTo>
                      <a:lnTo>
                        <a:pt x="54" y="28"/>
                      </a:lnTo>
                      <a:lnTo>
                        <a:pt x="12" y="0"/>
                      </a:lnTo>
                      <a:lnTo>
                        <a:pt x="0" y="40"/>
                      </a:lnTo>
                      <a:lnTo>
                        <a:pt x="14" y="96"/>
                      </a:lnTo>
                      <a:lnTo>
                        <a:pt x="28" y="10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1" name="Freeform 593"/>
                <p:cNvSpPr>
                  <a:spLocks/>
                </p:cNvSpPr>
                <p:nvPr/>
              </p:nvSpPr>
              <p:spPr bwMode="auto">
                <a:xfrm>
                  <a:off x="2176" y="2202"/>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2" name="Freeform 594"/>
                <p:cNvSpPr>
                  <a:spLocks/>
                </p:cNvSpPr>
                <p:nvPr/>
              </p:nvSpPr>
              <p:spPr bwMode="auto">
                <a:xfrm>
                  <a:off x="2176" y="2202"/>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3" name="Freeform 595"/>
                <p:cNvSpPr>
                  <a:spLocks/>
                </p:cNvSpPr>
                <p:nvPr/>
              </p:nvSpPr>
              <p:spPr bwMode="auto">
                <a:xfrm>
                  <a:off x="1768" y="2164"/>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4" name="Freeform 596"/>
                <p:cNvSpPr>
                  <a:spLocks/>
                </p:cNvSpPr>
                <p:nvPr/>
              </p:nvSpPr>
              <p:spPr bwMode="auto">
                <a:xfrm>
                  <a:off x="1768" y="2164"/>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5" name="Freeform 597"/>
                <p:cNvSpPr>
                  <a:spLocks/>
                </p:cNvSpPr>
                <p:nvPr/>
              </p:nvSpPr>
              <p:spPr bwMode="auto">
                <a:xfrm>
                  <a:off x="1560" y="2102"/>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6" name="Freeform 598"/>
                <p:cNvSpPr>
                  <a:spLocks/>
                </p:cNvSpPr>
                <p:nvPr/>
              </p:nvSpPr>
              <p:spPr bwMode="auto">
                <a:xfrm>
                  <a:off x="1560" y="2102"/>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7" name="Freeform 599"/>
                <p:cNvSpPr>
                  <a:spLocks/>
                </p:cNvSpPr>
                <p:nvPr/>
              </p:nvSpPr>
              <p:spPr bwMode="auto">
                <a:xfrm>
                  <a:off x="4030" y="2116"/>
                  <a:ext cx="80" cy="78"/>
                </a:xfrm>
                <a:custGeom>
                  <a:avLst/>
                  <a:gdLst>
                    <a:gd name="T0" fmla="*/ 4 w 80"/>
                    <a:gd name="T1" fmla="*/ 66 h 78"/>
                    <a:gd name="T2" fmla="*/ 54 w 80"/>
                    <a:gd name="T3" fmla="*/ 78 h 78"/>
                    <a:gd name="T4" fmla="*/ 78 w 80"/>
                    <a:gd name="T5" fmla="*/ 52 h 78"/>
                    <a:gd name="T6" fmla="*/ 80 w 80"/>
                    <a:gd name="T7" fmla="*/ 0 h 78"/>
                    <a:gd name="T8" fmla="*/ 42 w 80"/>
                    <a:gd name="T9" fmla="*/ 12 h 78"/>
                    <a:gd name="T10" fmla="*/ 0 w 80"/>
                    <a:gd name="T11" fmla="*/ 54 h 78"/>
                    <a:gd name="T12" fmla="*/ 4 w 80"/>
                    <a:gd name="T13" fmla="*/ 66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4" y="66"/>
                      </a:moveTo>
                      <a:lnTo>
                        <a:pt x="54" y="78"/>
                      </a:lnTo>
                      <a:lnTo>
                        <a:pt x="78" y="52"/>
                      </a:lnTo>
                      <a:lnTo>
                        <a:pt x="80" y="0"/>
                      </a:lnTo>
                      <a:lnTo>
                        <a:pt x="42" y="12"/>
                      </a:lnTo>
                      <a:lnTo>
                        <a:pt x="0" y="54"/>
                      </a:lnTo>
                      <a:lnTo>
                        <a:pt x="4" y="6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8" name="Freeform 600"/>
                <p:cNvSpPr>
                  <a:spLocks/>
                </p:cNvSpPr>
                <p:nvPr/>
              </p:nvSpPr>
              <p:spPr bwMode="auto">
                <a:xfrm>
                  <a:off x="4030" y="2116"/>
                  <a:ext cx="80" cy="78"/>
                </a:xfrm>
                <a:custGeom>
                  <a:avLst/>
                  <a:gdLst>
                    <a:gd name="T0" fmla="*/ 4 w 80"/>
                    <a:gd name="T1" fmla="*/ 66 h 78"/>
                    <a:gd name="T2" fmla="*/ 54 w 80"/>
                    <a:gd name="T3" fmla="*/ 78 h 78"/>
                    <a:gd name="T4" fmla="*/ 78 w 80"/>
                    <a:gd name="T5" fmla="*/ 52 h 78"/>
                    <a:gd name="T6" fmla="*/ 80 w 80"/>
                    <a:gd name="T7" fmla="*/ 0 h 78"/>
                    <a:gd name="T8" fmla="*/ 42 w 80"/>
                    <a:gd name="T9" fmla="*/ 12 h 78"/>
                    <a:gd name="T10" fmla="*/ 0 w 80"/>
                    <a:gd name="T11" fmla="*/ 54 h 78"/>
                    <a:gd name="T12" fmla="*/ 4 w 80"/>
                    <a:gd name="T13" fmla="*/ 66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4" y="66"/>
                      </a:moveTo>
                      <a:lnTo>
                        <a:pt x="54" y="78"/>
                      </a:lnTo>
                      <a:lnTo>
                        <a:pt x="78" y="52"/>
                      </a:lnTo>
                      <a:lnTo>
                        <a:pt x="80" y="0"/>
                      </a:lnTo>
                      <a:lnTo>
                        <a:pt x="42" y="12"/>
                      </a:lnTo>
                      <a:lnTo>
                        <a:pt x="0" y="54"/>
                      </a:lnTo>
                      <a:lnTo>
                        <a:pt x="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9" name="Freeform 601"/>
                <p:cNvSpPr>
                  <a:spLocks/>
                </p:cNvSpPr>
                <p:nvPr/>
              </p:nvSpPr>
              <p:spPr bwMode="auto">
                <a:xfrm>
                  <a:off x="3744" y="2096"/>
                  <a:ext cx="130" cy="104"/>
                </a:xfrm>
                <a:custGeom>
                  <a:avLst/>
                  <a:gdLst>
                    <a:gd name="T0" fmla="*/ 58 w 130"/>
                    <a:gd name="T1" fmla="*/ 104 h 104"/>
                    <a:gd name="T2" fmla="*/ 130 w 130"/>
                    <a:gd name="T3" fmla="*/ 66 h 104"/>
                    <a:gd name="T4" fmla="*/ 112 w 130"/>
                    <a:gd name="T5" fmla="*/ 28 h 104"/>
                    <a:gd name="T6" fmla="*/ 24 w 130"/>
                    <a:gd name="T7" fmla="*/ 0 h 104"/>
                    <a:gd name="T8" fmla="*/ 0 w 130"/>
                    <a:gd name="T9" fmla="*/ 40 h 104"/>
                    <a:gd name="T10" fmla="*/ 30 w 130"/>
                    <a:gd name="T11" fmla="*/ 102 h 104"/>
                    <a:gd name="T12" fmla="*/ 58 w 130"/>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0" h="104">
                      <a:moveTo>
                        <a:pt x="58" y="104"/>
                      </a:moveTo>
                      <a:lnTo>
                        <a:pt x="130" y="66"/>
                      </a:lnTo>
                      <a:lnTo>
                        <a:pt x="112" y="28"/>
                      </a:lnTo>
                      <a:lnTo>
                        <a:pt x="24" y="0"/>
                      </a:lnTo>
                      <a:lnTo>
                        <a:pt x="0" y="40"/>
                      </a:lnTo>
                      <a:lnTo>
                        <a:pt x="30" y="102"/>
                      </a:lnTo>
                      <a:lnTo>
                        <a:pt x="58" y="10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0" name="Freeform 602"/>
                <p:cNvSpPr>
                  <a:spLocks/>
                </p:cNvSpPr>
                <p:nvPr/>
              </p:nvSpPr>
              <p:spPr bwMode="auto">
                <a:xfrm>
                  <a:off x="3744" y="2096"/>
                  <a:ext cx="130" cy="104"/>
                </a:xfrm>
                <a:custGeom>
                  <a:avLst/>
                  <a:gdLst>
                    <a:gd name="T0" fmla="*/ 58 w 130"/>
                    <a:gd name="T1" fmla="*/ 104 h 104"/>
                    <a:gd name="T2" fmla="*/ 130 w 130"/>
                    <a:gd name="T3" fmla="*/ 66 h 104"/>
                    <a:gd name="T4" fmla="*/ 112 w 130"/>
                    <a:gd name="T5" fmla="*/ 28 h 104"/>
                    <a:gd name="T6" fmla="*/ 24 w 130"/>
                    <a:gd name="T7" fmla="*/ 0 h 104"/>
                    <a:gd name="T8" fmla="*/ 0 w 130"/>
                    <a:gd name="T9" fmla="*/ 40 h 104"/>
                    <a:gd name="T10" fmla="*/ 30 w 130"/>
                    <a:gd name="T11" fmla="*/ 102 h 104"/>
                    <a:gd name="T12" fmla="*/ 58 w 130"/>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0" h="104">
                      <a:moveTo>
                        <a:pt x="58" y="104"/>
                      </a:moveTo>
                      <a:lnTo>
                        <a:pt x="130" y="66"/>
                      </a:lnTo>
                      <a:lnTo>
                        <a:pt x="112" y="28"/>
                      </a:lnTo>
                      <a:lnTo>
                        <a:pt x="24" y="0"/>
                      </a:lnTo>
                      <a:lnTo>
                        <a:pt x="0" y="40"/>
                      </a:lnTo>
                      <a:lnTo>
                        <a:pt x="30" y="102"/>
                      </a:lnTo>
                      <a:lnTo>
                        <a:pt x="58"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1" name="Freeform 603"/>
                <p:cNvSpPr>
                  <a:spLocks/>
                </p:cNvSpPr>
                <p:nvPr/>
              </p:nvSpPr>
              <p:spPr bwMode="auto">
                <a:xfrm>
                  <a:off x="3824" y="2226"/>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2" name="Freeform 604"/>
                <p:cNvSpPr>
                  <a:spLocks/>
                </p:cNvSpPr>
                <p:nvPr/>
              </p:nvSpPr>
              <p:spPr bwMode="auto">
                <a:xfrm>
                  <a:off x="3824" y="2226"/>
                  <a:ext cx="54" cy="64"/>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3" name="Freeform 605"/>
                <p:cNvSpPr>
                  <a:spLocks/>
                </p:cNvSpPr>
                <p:nvPr/>
              </p:nvSpPr>
              <p:spPr bwMode="auto">
                <a:xfrm>
                  <a:off x="3528" y="2140"/>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4" name="Freeform 606"/>
                <p:cNvSpPr>
                  <a:spLocks/>
                </p:cNvSpPr>
                <p:nvPr/>
              </p:nvSpPr>
              <p:spPr bwMode="auto">
                <a:xfrm>
                  <a:off x="3528" y="2140"/>
                  <a:ext cx="158" cy="142"/>
                </a:xfrm>
                <a:custGeom>
                  <a:avLst/>
                  <a:gdLst>
                    <a:gd name="T0" fmla="*/ 110 w 158"/>
                    <a:gd name="T1" fmla="*/ 132 h 142"/>
                    <a:gd name="T2" fmla="*/ 158 w 158"/>
                    <a:gd name="T3" fmla="*/ 42 h 142"/>
                    <a:gd name="T4" fmla="*/ 112 w 158"/>
                    <a:gd name="T5" fmla="*/ 0 h 142"/>
                    <a:gd name="T6" fmla="*/ 0 w 158"/>
                    <a:gd name="T7" fmla="*/ 8 h 142"/>
                    <a:gd name="T8" fmla="*/ 6 w 158"/>
                    <a:gd name="T9" fmla="*/ 76 h 142"/>
                    <a:gd name="T10" fmla="*/ 80 w 158"/>
                    <a:gd name="T11" fmla="*/ 142 h 142"/>
                    <a:gd name="T12" fmla="*/ 110 w 158"/>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110" y="132"/>
                      </a:moveTo>
                      <a:lnTo>
                        <a:pt x="158" y="42"/>
                      </a:lnTo>
                      <a:lnTo>
                        <a:pt x="112" y="0"/>
                      </a:lnTo>
                      <a:lnTo>
                        <a:pt x="0" y="8"/>
                      </a:lnTo>
                      <a:lnTo>
                        <a:pt x="6" y="76"/>
                      </a:lnTo>
                      <a:lnTo>
                        <a:pt x="80" y="142"/>
                      </a:lnTo>
                      <a:lnTo>
                        <a:pt x="110"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5" name="Freeform 607"/>
                <p:cNvSpPr>
                  <a:spLocks/>
                </p:cNvSpPr>
                <p:nvPr/>
              </p:nvSpPr>
              <p:spPr bwMode="auto">
                <a:xfrm>
                  <a:off x="3344" y="2078"/>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6" name="Freeform 608"/>
                <p:cNvSpPr>
                  <a:spLocks/>
                </p:cNvSpPr>
                <p:nvPr/>
              </p:nvSpPr>
              <p:spPr bwMode="auto">
                <a:xfrm>
                  <a:off x="3344" y="2078"/>
                  <a:ext cx="60" cy="56"/>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7" name="Freeform 609"/>
                <p:cNvSpPr>
                  <a:spLocks/>
                </p:cNvSpPr>
                <p:nvPr/>
              </p:nvSpPr>
              <p:spPr bwMode="auto">
                <a:xfrm>
                  <a:off x="2836" y="2084"/>
                  <a:ext cx="146" cy="162"/>
                </a:xfrm>
                <a:custGeom>
                  <a:avLst/>
                  <a:gdLst>
                    <a:gd name="T0" fmla="*/ 16 w 146"/>
                    <a:gd name="T1" fmla="*/ 132 h 162"/>
                    <a:gd name="T2" fmla="*/ 114 w 146"/>
                    <a:gd name="T3" fmla="*/ 162 h 162"/>
                    <a:gd name="T4" fmla="*/ 146 w 146"/>
                    <a:gd name="T5" fmla="*/ 108 h 162"/>
                    <a:gd name="T6" fmla="*/ 116 w 146"/>
                    <a:gd name="T7" fmla="*/ 0 h 162"/>
                    <a:gd name="T8" fmla="*/ 50 w 146"/>
                    <a:gd name="T9" fmla="*/ 18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08"/>
                      </a:lnTo>
                      <a:lnTo>
                        <a:pt x="116" y="0"/>
                      </a:lnTo>
                      <a:lnTo>
                        <a:pt x="50" y="18"/>
                      </a:lnTo>
                      <a:lnTo>
                        <a:pt x="0" y="106"/>
                      </a:lnTo>
                      <a:lnTo>
                        <a:pt x="16" y="13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8" name="Freeform 610"/>
                <p:cNvSpPr>
                  <a:spLocks/>
                </p:cNvSpPr>
                <p:nvPr/>
              </p:nvSpPr>
              <p:spPr bwMode="auto">
                <a:xfrm>
                  <a:off x="2836" y="2084"/>
                  <a:ext cx="146" cy="162"/>
                </a:xfrm>
                <a:custGeom>
                  <a:avLst/>
                  <a:gdLst>
                    <a:gd name="T0" fmla="*/ 16 w 146"/>
                    <a:gd name="T1" fmla="*/ 132 h 162"/>
                    <a:gd name="T2" fmla="*/ 114 w 146"/>
                    <a:gd name="T3" fmla="*/ 162 h 162"/>
                    <a:gd name="T4" fmla="*/ 146 w 146"/>
                    <a:gd name="T5" fmla="*/ 108 h 162"/>
                    <a:gd name="T6" fmla="*/ 116 w 146"/>
                    <a:gd name="T7" fmla="*/ 0 h 162"/>
                    <a:gd name="T8" fmla="*/ 50 w 146"/>
                    <a:gd name="T9" fmla="*/ 18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08"/>
                      </a:lnTo>
                      <a:lnTo>
                        <a:pt x="116" y="0"/>
                      </a:lnTo>
                      <a:lnTo>
                        <a:pt x="50" y="18"/>
                      </a:lnTo>
                      <a:lnTo>
                        <a:pt x="0" y="106"/>
                      </a:lnTo>
                      <a:lnTo>
                        <a:pt x="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9" name="Freeform 611"/>
                <p:cNvSpPr>
                  <a:spLocks/>
                </p:cNvSpPr>
                <p:nvPr/>
              </p:nvSpPr>
              <p:spPr bwMode="auto">
                <a:xfrm>
                  <a:off x="3128" y="2096"/>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0" name="Freeform 612"/>
                <p:cNvSpPr>
                  <a:spLocks/>
                </p:cNvSpPr>
                <p:nvPr/>
              </p:nvSpPr>
              <p:spPr bwMode="auto">
                <a:xfrm>
                  <a:off x="3128" y="2096"/>
                  <a:ext cx="74" cy="84"/>
                </a:xfrm>
                <a:custGeom>
                  <a:avLst/>
                  <a:gdLst>
                    <a:gd name="T0" fmla="*/ 16 w 74"/>
                    <a:gd name="T1" fmla="*/ 2 h 84"/>
                    <a:gd name="T2" fmla="*/ 0 w 74"/>
                    <a:gd name="T3" fmla="*/ 50 h 84"/>
                    <a:gd name="T4" fmla="*/ 24 w 74"/>
                    <a:gd name="T5" fmla="*/ 78 h 84"/>
                    <a:gd name="T6" fmla="*/ 74 w 74"/>
                    <a:gd name="T7" fmla="*/ 84 h 84"/>
                    <a:gd name="T8" fmla="*/ 66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6" y="44"/>
                      </a:lnTo>
                      <a:lnTo>
                        <a:pt x="28" y="0"/>
                      </a:lnTo>
                      <a:lnTo>
                        <a:pt x="16" y="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1" name="Freeform 613"/>
                <p:cNvSpPr>
                  <a:spLocks/>
                </p:cNvSpPr>
                <p:nvPr/>
              </p:nvSpPr>
              <p:spPr bwMode="auto">
                <a:xfrm>
                  <a:off x="2664" y="2036"/>
                  <a:ext cx="104" cy="128"/>
                </a:xfrm>
                <a:custGeom>
                  <a:avLst/>
                  <a:gdLst>
                    <a:gd name="T0" fmla="*/ 92 w 104"/>
                    <a:gd name="T1" fmla="*/ 46 h 128"/>
                    <a:gd name="T2" fmla="*/ 24 w 104"/>
                    <a:gd name="T3" fmla="*/ 0 h 128"/>
                    <a:gd name="T4" fmla="*/ 0 w 104"/>
                    <a:gd name="T5" fmla="*/ 36 h 128"/>
                    <a:gd name="T6" fmla="*/ 18 w 104"/>
                    <a:gd name="T7" fmla="*/ 126 h 128"/>
                    <a:gd name="T8" fmla="*/ 64 w 104"/>
                    <a:gd name="T9" fmla="*/ 128 h 128"/>
                    <a:gd name="T10" fmla="*/ 104 w 104"/>
                    <a:gd name="T11" fmla="*/ 70 h 128"/>
                    <a:gd name="T12" fmla="*/ 92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6"/>
                      </a:moveTo>
                      <a:lnTo>
                        <a:pt x="24" y="0"/>
                      </a:lnTo>
                      <a:lnTo>
                        <a:pt x="0" y="36"/>
                      </a:lnTo>
                      <a:lnTo>
                        <a:pt x="18" y="126"/>
                      </a:lnTo>
                      <a:lnTo>
                        <a:pt x="64" y="128"/>
                      </a:lnTo>
                      <a:lnTo>
                        <a:pt x="104" y="70"/>
                      </a:lnTo>
                      <a:lnTo>
                        <a:pt x="92" y="4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2" name="Freeform 614"/>
                <p:cNvSpPr>
                  <a:spLocks/>
                </p:cNvSpPr>
                <p:nvPr/>
              </p:nvSpPr>
              <p:spPr bwMode="auto">
                <a:xfrm>
                  <a:off x="2664" y="2036"/>
                  <a:ext cx="104" cy="128"/>
                </a:xfrm>
                <a:custGeom>
                  <a:avLst/>
                  <a:gdLst>
                    <a:gd name="T0" fmla="*/ 92 w 104"/>
                    <a:gd name="T1" fmla="*/ 46 h 128"/>
                    <a:gd name="T2" fmla="*/ 24 w 104"/>
                    <a:gd name="T3" fmla="*/ 0 h 128"/>
                    <a:gd name="T4" fmla="*/ 0 w 104"/>
                    <a:gd name="T5" fmla="*/ 36 h 128"/>
                    <a:gd name="T6" fmla="*/ 18 w 104"/>
                    <a:gd name="T7" fmla="*/ 126 h 128"/>
                    <a:gd name="T8" fmla="*/ 64 w 104"/>
                    <a:gd name="T9" fmla="*/ 128 h 128"/>
                    <a:gd name="T10" fmla="*/ 104 w 104"/>
                    <a:gd name="T11" fmla="*/ 70 h 128"/>
                    <a:gd name="T12" fmla="*/ 92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6"/>
                      </a:moveTo>
                      <a:lnTo>
                        <a:pt x="24" y="0"/>
                      </a:lnTo>
                      <a:lnTo>
                        <a:pt x="0" y="36"/>
                      </a:lnTo>
                      <a:lnTo>
                        <a:pt x="18" y="126"/>
                      </a:lnTo>
                      <a:lnTo>
                        <a:pt x="64" y="128"/>
                      </a:lnTo>
                      <a:lnTo>
                        <a:pt x="104" y="70"/>
                      </a:lnTo>
                      <a:lnTo>
                        <a:pt x="92"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3" name="Freeform 615"/>
                <p:cNvSpPr>
                  <a:spLocks/>
                </p:cNvSpPr>
                <p:nvPr/>
              </p:nvSpPr>
              <p:spPr bwMode="auto">
                <a:xfrm>
                  <a:off x="2486" y="2144"/>
                  <a:ext cx="82" cy="76"/>
                </a:xfrm>
                <a:custGeom>
                  <a:avLst/>
                  <a:gdLst>
                    <a:gd name="T0" fmla="*/ 78 w 82"/>
                    <a:gd name="T1" fmla="*/ 14 h 76"/>
                    <a:gd name="T2" fmla="*/ 30 w 82"/>
                    <a:gd name="T3" fmla="*/ 0 h 76"/>
                    <a:gd name="T4" fmla="*/ 4 w 82"/>
                    <a:gd name="T5" fmla="*/ 26 h 76"/>
                    <a:gd name="T6" fmla="*/ 0 w 82"/>
                    <a:gd name="T7" fmla="*/ 76 h 76"/>
                    <a:gd name="T8" fmla="*/ 38 w 82"/>
                    <a:gd name="T9" fmla="*/ 68 h 76"/>
                    <a:gd name="T10" fmla="*/ 82 w 82"/>
                    <a:gd name="T11" fmla="*/ 26 h 76"/>
                    <a:gd name="T12" fmla="*/ 78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78" y="14"/>
                      </a:moveTo>
                      <a:lnTo>
                        <a:pt x="30" y="0"/>
                      </a:lnTo>
                      <a:lnTo>
                        <a:pt x="4" y="26"/>
                      </a:lnTo>
                      <a:lnTo>
                        <a:pt x="0" y="76"/>
                      </a:lnTo>
                      <a:lnTo>
                        <a:pt x="38" y="68"/>
                      </a:lnTo>
                      <a:lnTo>
                        <a:pt x="82" y="26"/>
                      </a:lnTo>
                      <a:lnTo>
                        <a:pt x="78" y="14"/>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4" name="Freeform 616"/>
                <p:cNvSpPr>
                  <a:spLocks/>
                </p:cNvSpPr>
                <p:nvPr/>
              </p:nvSpPr>
              <p:spPr bwMode="auto">
                <a:xfrm>
                  <a:off x="2486" y="2144"/>
                  <a:ext cx="82" cy="76"/>
                </a:xfrm>
                <a:custGeom>
                  <a:avLst/>
                  <a:gdLst>
                    <a:gd name="T0" fmla="*/ 78 w 82"/>
                    <a:gd name="T1" fmla="*/ 14 h 76"/>
                    <a:gd name="T2" fmla="*/ 30 w 82"/>
                    <a:gd name="T3" fmla="*/ 0 h 76"/>
                    <a:gd name="T4" fmla="*/ 4 w 82"/>
                    <a:gd name="T5" fmla="*/ 26 h 76"/>
                    <a:gd name="T6" fmla="*/ 0 w 82"/>
                    <a:gd name="T7" fmla="*/ 76 h 76"/>
                    <a:gd name="T8" fmla="*/ 38 w 82"/>
                    <a:gd name="T9" fmla="*/ 68 h 76"/>
                    <a:gd name="T10" fmla="*/ 82 w 82"/>
                    <a:gd name="T11" fmla="*/ 26 h 76"/>
                    <a:gd name="T12" fmla="*/ 78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78" y="14"/>
                      </a:moveTo>
                      <a:lnTo>
                        <a:pt x="30" y="0"/>
                      </a:lnTo>
                      <a:lnTo>
                        <a:pt x="4" y="26"/>
                      </a:lnTo>
                      <a:lnTo>
                        <a:pt x="0" y="76"/>
                      </a:lnTo>
                      <a:lnTo>
                        <a:pt x="38" y="68"/>
                      </a:lnTo>
                      <a:lnTo>
                        <a:pt x="82" y="26"/>
                      </a:lnTo>
                      <a:lnTo>
                        <a:pt x="78"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5" name="Freeform 617"/>
                <p:cNvSpPr>
                  <a:spLocks/>
                </p:cNvSpPr>
                <p:nvPr/>
              </p:nvSpPr>
              <p:spPr bwMode="auto">
                <a:xfrm>
                  <a:off x="3316" y="3288"/>
                  <a:ext cx="56" cy="60"/>
                </a:xfrm>
                <a:custGeom>
                  <a:avLst/>
                  <a:gdLst>
                    <a:gd name="T0" fmla="*/ 52 w 56"/>
                    <a:gd name="T1" fmla="*/ 16 h 60"/>
                    <a:gd name="T2" fmla="*/ 16 w 56"/>
                    <a:gd name="T3" fmla="*/ 0 h 60"/>
                    <a:gd name="T4" fmla="*/ 0 w 56"/>
                    <a:gd name="T5" fmla="*/ 20 h 60"/>
                    <a:gd name="T6" fmla="*/ 2 w 56"/>
                    <a:gd name="T7" fmla="*/ 60 h 60"/>
                    <a:gd name="T8" fmla="*/ 28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6" y="0"/>
                      </a:lnTo>
                      <a:lnTo>
                        <a:pt x="0" y="20"/>
                      </a:lnTo>
                      <a:lnTo>
                        <a:pt x="2" y="60"/>
                      </a:lnTo>
                      <a:lnTo>
                        <a:pt x="28" y="56"/>
                      </a:lnTo>
                      <a:lnTo>
                        <a:pt x="56" y="26"/>
                      </a:lnTo>
                      <a:lnTo>
                        <a:pt x="52" y="16"/>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6" name="Freeform 618"/>
                <p:cNvSpPr>
                  <a:spLocks/>
                </p:cNvSpPr>
                <p:nvPr/>
              </p:nvSpPr>
              <p:spPr bwMode="auto">
                <a:xfrm>
                  <a:off x="3316" y="3288"/>
                  <a:ext cx="56" cy="60"/>
                </a:xfrm>
                <a:custGeom>
                  <a:avLst/>
                  <a:gdLst>
                    <a:gd name="T0" fmla="*/ 52 w 56"/>
                    <a:gd name="T1" fmla="*/ 16 h 60"/>
                    <a:gd name="T2" fmla="*/ 16 w 56"/>
                    <a:gd name="T3" fmla="*/ 0 h 60"/>
                    <a:gd name="T4" fmla="*/ 0 w 56"/>
                    <a:gd name="T5" fmla="*/ 20 h 60"/>
                    <a:gd name="T6" fmla="*/ 2 w 56"/>
                    <a:gd name="T7" fmla="*/ 60 h 60"/>
                    <a:gd name="T8" fmla="*/ 28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6" y="0"/>
                      </a:lnTo>
                      <a:lnTo>
                        <a:pt x="0" y="20"/>
                      </a:lnTo>
                      <a:lnTo>
                        <a:pt x="2" y="60"/>
                      </a:lnTo>
                      <a:lnTo>
                        <a:pt x="28" y="56"/>
                      </a:lnTo>
                      <a:lnTo>
                        <a:pt x="56" y="26"/>
                      </a:lnTo>
                      <a:lnTo>
                        <a:pt x="52"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7" name="Freeform 619"/>
                <p:cNvSpPr>
                  <a:spLocks/>
                </p:cNvSpPr>
                <p:nvPr/>
              </p:nvSpPr>
              <p:spPr bwMode="auto">
                <a:xfrm>
                  <a:off x="3366" y="2970"/>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8" name="Freeform 620"/>
                <p:cNvSpPr>
                  <a:spLocks/>
                </p:cNvSpPr>
                <p:nvPr/>
              </p:nvSpPr>
              <p:spPr bwMode="auto">
                <a:xfrm>
                  <a:off x="3366" y="2970"/>
                  <a:ext cx="132" cy="102"/>
                </a:xfrm>
                <a:custGeom>
                  <a:avLst/>
                  <a:gdLst>
                    <a:gd name="T0" fmla="*/ 70 w 132"/>
                    <a:gd name="T1" fmla="*/ 0 h 102"/>
                    <a:gd name="T2" fmla="*/ 0 w 132"/>
                    <a:gd name="T3" fmla="*/ 40 h 102"/>
                    <a:gd name="T4" fmla="*/ 20 w 132"/>
                    <a:gd name="T5" fmla="*/ 78 h 102"/>
                    <a:gd name="T6" fmla="*/ 110 w 132"/>
                    <a:gd name="T7" fmla="*/ 102 h 102"/>
                    <a:gd name="T8" fmla="*/ 132 w 132"/>
                    <a:gd name="T9" fmla="*/ 60 h 102"/>
                    <a:gd name="T10" fmla="*/ 98 w 132"/>
                    <a:gd name="T11" fmla="*/ 0 h 102"/>
                    <a:gd name="T12" fmla="*/ 70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0" y="0"/>
                      </a:moveTo>
                      <a:lnTo>
                        <a:pt x="0" y="40"/>
                      </a:lnTo>
                      <a:lnTo>
                        <a:pt x="20" y="78"/>
                      </a:lnTo>
                      <a:lnTo>
                        <a:pt x="110" y="102"/>
                      </a:lnTo>
                      <a:lnTo>
                        <a:pt x="132" y="60"/>
                      </a:lnTo>
                      <a:lnTo>
                        <a:pt x="98" y="0"/>
                      </a:lnTo>
                      <a:lnTo>
                        <a:pt x="7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 name="Freeform 621"/>
                <p:cNvSpPr>
                  <a:spLocks/>
                </p:cNvSpPr>
                <p:nvPr/>
              </p:nvSpPr>
              <p:spPr bwMode="auto">
                <a:xfrm>
                  <a:off x="3306" y="3126"/>
                  <a:ext cx="64" cy="98"/>
                </a:xfrm>
                <a:custGeom>
                  <a:avLst/>
                  <a:gdLst>
                    <a:gd name="T0" fmla="*/ 32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2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0"/>
                      </a:moveTo>
                      <a:lnTo>
                        <a:pt x="0" y="38"/>
                      </a:lnTo>
                      <a:lnTo>
                        <a:pt x="10" y="74"/>
                      </a:lnTo>
                      <a:lnTo>
                        <a:pt x="54" y="98"/>
                      </a:lnTo>
                      <a:lnTo>
                        <a:pt x="64" y="60"/>
                      </a:lnTo>
                      <a:lnTo>
                        <a:pt x="46" y="2"/>
                      </a:lnTo>
                      <a:lnTo>
                        <a:pt x="32" y="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 name="Freeform 622"/>
                <p:cNvSpPr>
                  <a:spLocks/>
                </p:cNvSpPr>
                <p:nvPr/>
              </p:nvSpPr>
              <p:spPr bwMode="auto">
                <a:xfrm>
                  <a:off x="3306" y="3126"/>
                  <a:ext cx="64" cy="98"/>
                </a:xfrm>
                <a:custGeom>
                  <a:avLst/>
                  <a:gdLst>
                    <a:gd name="T0" fmla="*/ 32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2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0"/>
                      </a:moveTo>
                      <a:lnTo>
                        <a:pt x="0" y="38"/>
                      </a:lnTo>
                      <a:lnTo>
                        <a:pt x="10" y="74"/>
                      </a:lnTo>
                      <a:lnTo>
                        <a:pt x="54" y="98"/>
                      </a:lnTo>
                      <a:lnTo>
                        <a:pt x="64" y="60"/>
                      </a:lnTo>
                      <a:lnTo>
                        <a:pt x="46" y="2"/>
                      </a:lnTo>
                      <a:lnTo>
                        <a:pt x="3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 name="Freeform 623"/>
                <p:cNvSpPr>
                  <a:spLocks/>
                </p:cNvSpPr>
                <p:nvPr/>
              </p:nvSpPr>
              <p:spPr bwMode="auto">
                <a:xfrm>
                  <a:off x="3522" y="3088"/>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2" name="Freeform 624"/>
                <p:cNvSpPr>
                  <a:spLocks/>
                </p:cNvSpPr>
                <p:nvPr/>
              </p:nvSpPr>
              <p:spPr bwMode="auto">
                <a:xfrm>
                  <a:off x="3522" y="3088"/>
                  <a:ext cx="128" cy="102"/>
                </a:xfrm>
                <a:custGeom>
                  <a:avLst/>
                  <a:gdLst>
                    <a:gd name="T0" fmla="*/ 82 w 128"/>
                    <a:gd name="T1" fmla="*/ 92 h 102"/>
                    <a:gd name="T2" fmla="*/ 128 w 128"/>
                    <a:gd name="T3" fmla="*/ 24 h 102"/>
                    <a:gd name="T4" fmla="*/ 92 w 128"/>
                    <a:gd name="T5" fmla="*/ 0 h 102"/>
                    <a:gd name="T6" fmla="*/ 0 w 128"/>
                    <a:gd name="T7" fmla="*/ 16 h 102"/>
                    <a:gd name="T8" fmla="*/ 0 w 128"/>
                    <a:gd name="T9" fmla="*/ 64 h 102"/>
                    <a:gd name="T10" fmla="*/ 56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0" y="16"/>
                      </a:lnTo>
                      <a:lnTo>
                        <a:pt x="0" y="64"/>
                      </a:lnTo>
                      <a:lnTo>
                        <a:pt x="56"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 name="Freeform 625"/>
                <p:cNvSpPr>
                  <a:spLocks/>
                </p:cNvSpPr>
                <p:nvPr/>
              </p:nvSpPr>
              <p:spPr bwMode="auto">
                <a:xfrm>
                  <a:off x="3218" y="2940"/>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 name="Freeform 626"/>
                <p:cNvSpPr>
                  <a:spLocks/>
                </p:cNvSpPr>
                <p:nvPr/>
              </p:nvSpPr>
              <p:spPr bwMode="auto">
                <a:xfrm>
                  <a:off x="3218" y="2940"/>
                  <a:ext cx="76" cy="84"/>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48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48"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5" name="Freeform 627"/>
                <p:cNvSpPr>
                  <a:spLocks/>
                </p:cNvSpPr>
                <p:nvPr/>
              </p:nvSpPr>
              <p:spPr bwMode="auto">
                <a:xfrm>
                  <a:off x="3736" y="3058"/>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 name="Freeform 628"/>
                <p:cNvSpPr>
                  <a:spLocks/>
                </p:cNvSpPr>
                <p:nvPr/>
              </p:nvSpPr>
              <p:spPr bwMode="auto">
                <a:xfrm>
                  <a:off x="3736" y="3058"/>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 name="Freeform 629"/>
                <p:cNvSpPr>
                  <a:spLocks/>
                </p:cNvSpPr>
                <p:nvPr/>
              </p:nvSpPr>
              <p:spPr bwMode="auto">
                <a:xfrm>
                  <a:off x="2976" y="237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solidFill>
                  <a:srgbClr val="884D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 name="Freeform 630"/>
                <p:cNvSpPr>
                  <a:spLocks/>
                </p:cNvSpPr>
                <p:nvPr/>
              </p:nvSpPr>
              <p:spPr bwMode="auto">
                <a:xfrm>
                  <a:off x="2976" y="2370"/>
                  <a:ext cx="58" cy="54"/>
                </a:xfrm>
                <a:custGeom>
                  <a:avLst/>
                  <a:gdLst>
                    <a:gd name="T0" fmla="*/ 44 w 58"/>
                    <a:gd name="T1" fmla="*/ 50 h 54"/>
                    <a:gd name="T2" fmla="*/ 58 w 58"/>
                    <a:gd name="T3" fmla="*/ 16 h 54"/>
                    <a:gd name="T4" fmla="*/ 40 w 58"/>
                    <a:gd name="T5" fmla="*/ 0 h 54"/>
                    <a:gd name="T6" fmla="*/ 0 w 58"/>
                    <a:gd name="T7" fmla="*/ 2 h 54"/>
                    <a:gd name="T8" fmla="*/ 4 w 58"/>
                    <a:gd name="T9" fmla="*/ 28 h 54"/>
                    <a:gd name="T10" fmla="*/ 32 w 58"/>
                    <a:gd name="T11" fmla="*/ 54 h 54"/>
                    <a:gd name="T12" fmla="*/ 44 w 58"/>
                    <a:gd name="T13" fmla="*/ 50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4" y="50"/>
                      </a:moveTo>
                      <a:lnTo>
                        <a:pt x="58" y="16"/>
                      </a:lnTo>
                      <a:lnTo>
                        <a:pt x="40" y="0"/>
                      </a:lnTo>
                      <a:lnTo>
                        <a:pt x="0" y="2"/>
                      </a:lnTo>
                      <a:lnTo>
                        <a:pt x="4" y="28"/>
                      </a:lnTo>
                      <a:lnTo>
                        <a:pt x="32" y="54"/>
                      </a:lnTo>
                      <a:lnTo>
                        <a:pt x="44" y="5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 name="Freeform 631"/>
                <p:cNvSpPr>
                  <a:spLocks/>
                </p:cNvSpPr>
                <p:nvPr/>
              </p:nvSpPr>
              <p:spPr bwMode="auto">
                <a:xfrm>
                  <a:off x="1590" y="2158"/>
                  <a:ext cx="52" cy="80"/>
                </a:xfrm>
                <a:custGeom>
                  <a:avLst/>
                  <a:gdLst>
                    <a:gd name="T0" fmla="*/ 34 w 52"/>
                    <a:gd name="T1" fmla="*/ 28 h 80"/>
                    <a:gd name="T2" fmla="*/ 34 w 52"/>
                    <a:gd name="T3" fmla="*/ 28 h 80"/>
                    <a:gd name="T4" fmla="*/ 38 w 52"/>
                    <a:gd name="T5" fmla="*/ 34 h 80"/>
                    <a:gd name="T6" fmla="*/ 46 w 52"/>
                    <a:gd name="T7" fmla="*/ 40 h 80"/>
                    <a:gd name="T8" fmla="*/ 50 w 52"/>
                    <a:gd name="T9" fmla="*/ 48 h 80"/>
                    <a:gd name="T10" fmla="*/ 52 w 52"/>
                    <a:gd name="T11" fmla="*/ 54 h 80"/>
                    <a:gd name="T12" fmla="*/ 52 w 52"/>
                    <a:gd name="T13" fmla="*/ 60 h 80"/>
                    <a:gd name="T14" fmla="*/ 52 w 52"/>
                    <a:gd name="T15" fmla="*/ 60 h 80"/>
                    <a:gd name="T16" fmla="*/ 50 w 52"/>
                    <a:gd name="T17" fmla="*/ 64 h 80"/>
                    <a:gd name="T18" fmla="*/ 48 w 52"/>
                    <a:gd name="T19" fmla="*/ 70 h 80"/>
                    <a:gd name="T20" fmla="*/ 44 w 52"/>
                    <a:gd name="T21" fmla="*/ 74 h 80"/>
                    <a:gd name="T22" fmla="*/ 40 w 52"/>
                    <a:gd name="T23" fmla="*/ 78 h 80"/>
                    <a:gd name="T24" fmla="*/ 28 w 52"/>
                    <a:gd name="T25" fmla="*/ 80 h 80"/>
                    <a:gd name="T26" fmla="*/ 18 w 52"/>
                    <a:gd name="T27" fmla="*/ 80 h 80"/>
                    <a:gd name="T28" fmla="*/ 18 w 52"/>
                    <a:gd name="T29" fmla="*/ 80 h 80"/>
                    <a:gd name="T30" fmla="*/ 14 w 52"/>
                    <a:gd name="T31" fmla="*/ 78 h 80"/>
                    <a:gd name="T32" fmla="*/ 8 w 52"/>
                    <a:gd name="T33" fmla="*/ 76 h 80"/>
                    <a:gd name="T34" fmla="*/ 2 w 52"/>
                    <a:gd name="T35" fmla="*/ 66 h 80"/>
                    <a:gd name="T36" fmla="*/ 0 w 52"/>
                    <a:gd name="T37" fmla="*/ 56 h 80"/>
                    <a:gd name="T38" fmla="*/ 0 w 52"/>
                    <a:gd name="T39" fmla="*/ 44 h 80"/>
                    <a:gd name="T40" fmla="*/ 0 w 52"/>
                    <a:gd name="T41" fmla="*/ 44 h 80"/>
                    <a:gd name="T42" fmla="*/ 4 w 52"/>
                    <a:gd name="T43" fmla="*/ 38 h 80"/>
                    <a:gd name="T44" fmla="*/ 8 w 52"/>
                    <a:gd name="T45" fmla="*/ 32 h 80"/>
                    <a:gd name="T46" fmla="*/ 22 w 52"/>
                    <a:gd name="T47" fmla="*/ 16 h 80"/>
                    <a:gd name="T48" fmla="*/ 40 w 52"/>
                    <a:gd name="T49" fmla="*/ 0 h 80"/>
                    <a:gd name="T50" fmla="*/ 40 w 52"/>
                    <a:gd name="T51" fmla="*/ 0 h 80"/>
                    <a:gd name="T52" fmla="*/ 36 w 52"/>
                    <a:gd name="T53" fmla="*/ 10 h 80"/>
                    <a:gd name="T54" fmla="*/ 34 w 52"/>
                    <a:gd name="T55" fmla="*/ 18 h 80"/>
                    <a:gd name="T56" fmla="*/ 34 w 52"/>
                    <a:gd name="T57" fmla="*/ 28 h 80"/>
                    <a:gd name="T58" fmla="*/ 34 w 52"/>
                    <a:gd name="T59"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0">
                      <a:moveTo>
                        <a:pt x="34" y="28"/>
                      </a:moveTo>
                      <a:lnTo>
                        <a:pt x="34" y="28"/>
                      </a:lnTo>
                      <a:lnTo>
                        <a:pt x="38" y="34"/>
                      </a:lnTo>
                      <a:lnTo>
                        <a:pt x="46" y="40"/>
                      </a:lnTo>
                      <a:lnTo>
                        <a:pt x="50" y="48"/>
                      </a:lnTo>
                      <a:lnTo>
                        <a:pt x="52" y="54"/>
                      </a:lnTo>
                      <a:lnTo>
                        <a:pt x="52" y="60"/>
                      </a:lnTo>
                      <a:lnTo>
                        <a:pt x="52" y="60"/>
                      </a:lnTo>
                      <a:lnTo>
                        <a:pt x="50" y="64"/>
                      </a:lnTo>
                      <a:lnTo>
                        <a:pt x="48" y="70"/>
                      </a:lnTo>
                      <a:lnTo>
                        <a:pt x="44" y="74"/>
                      </a:lnTo>
                      <a:lnTo>
                        <a:pt x="40" y="78"/>
                      </a:lnTo>
                      <a:lnTo>
                        <a:pt x="28" y="80"/>
                      </a:lnTo>
                      <a:lnTo>
                        <a:pt x="18" y="80"/>
                      </a:lnTo>
                      <a:lnTo>
                        <a:pt x="18" y="80"/>
                      </a:lnTo>
                      <a:lnTo>
                        <a:pt x="14" y="78"/>
                      </a:lnTo>
                      <a:lnTo>
                        <a:pt x="8" y="76"/>
                      </a:lnTo>
                      <a:lnTo>
                        <a:pt x="2" y="66"/>
                      </a:lnTo>
                      <a:lnTo>
                        <a:pt x="0" y="56"/>
                      </a:lnTo>
                      <a:lnTo>
                        <a:pt x="0" y="44"/>
                      </a:lnTo>
                      <a:lnTo>
                        <a:pt x="0" y="44"/>
                      </a:lnTo>
                      <a:lnTo>
                        <a:pt x="4" y="38"/>
                      </a:lnTo>
                      <a:lnTo>
                        <a:pt x="8" y="32"/>
                      </a:lnTo>
                      <a:lnTo>
                        <a:pt x="22" y="16"/>
                      </a:lnTo>
                      <a:lnTo>
                        <a:pt x="40" y="0"/>
                      </a:lnTo>
                      <a:lnTo>
                        <a:pt x="40" y="0"/>
                      </a:lnTo>
                      <a:lnTo>
                        <a:pt x="36" y="10"/>
                      </a:lnTo>
                      <a:lnTo>
                        <a:pt x="34" y="18"/>
                      </a:lnTo>
                      <a:lnTo>
                        <a:pt x="34" y="28"/>
                      </a:lnTo>
                      <a:lnTo>
                        <a:pt x="34" y="28"/>
                      </a:lnTo>
                      <a:close/>
                    </a:path>
                  </a:pathLst>
                </a:custGeom>
                <a:solidFill>
                  <a:srgbClr val="003300"/>
                </a:solidFill>
                <a:ln w="3175">
                  <a:solidFill>
                    <a:srgbClr val="FFFFFF"/>
                  </a:solidFill>
                  <a:prstDash val="solid"/>
                  <a:round/>
                  <a:headEnd/>
                  <a:tailEnd/>
                </a:ln>
              </p:spPr>
              <p:txBody>
                <a:bodyPr/>
                <a:lstStyle/>
                <a:p>
                  <a:endParaRPr lang="en-US"/>
                </a:p>
              </p:txBody>
            </p:sp>
            <p:sp>
              <p:nvSpPr>
                <p:cNvPr id="1650" name="Freeform 632"/>
                <p:cNvSpPr>
                  <a:spLocks/>
                </p:cNvSpPr>
                <p:nvPr/>
              </p:nvSpPr>
              <p:spPr bwMode="auto">
                <a:xfrm>
                  <a:off x="1674" y="2300"/>
                  <a:ext cx="68" cy="62"/>
                </a:xfrm>
                <a:custGeom>
                  <a:avLst/>
                  <a:gdLst>
                    <a:gd name="T0" fmla="*/ 22 w 68"/>
                    <a:gd name="T1" fmla="*/ 16 h 62"/>
                    <a:gd name="T2" fmla="*/ 22 w 68"/>
                    <a:gd name="T3" fmla="*/ 16 h 62"/>
                    <a:gd name="T4" fmla="*/ 30 w 68"/>
                    <a:gd name="T5" fmla="*/ 16 h 62"/>
                    <a:gd name="T6" fmla="*/ 38 w 68"/>
                    <a:gd name="T7" fmla="*/ 12 h 62"/>
                    <a:gd name="T8" fmla="*/ 48 w 68"/>
                    <a:gd name="T9" fmla="*/ 12 h 62"/>
                    <a:gd name="T10" fmla="*/ 52 w 68"/>
                    <a:gd name="T11" fmla="*/ 12 h 62"/>
                    <a:gd name="T12" fmla="*/ 58 w 68"/>
                    <a:gd name="T13" fmla="*/ 14 h 62"/>
                    <a:gd name="T14" fmla="*/ 58 w 68"/>
                    <a:gd name="T15" fmla="*/ 14 h 62"/>
                    <a:gd name="T16" fmla="*/ 62 w 68"/>
                    <a:gd name="T17" fmla="*/ 18 h 62"/>
                    <a:gd name="T18" fmla="*/ 66 w 68"/>
                    <a:gd name="T19" fmla="*/ 22 h 62"/>
                    <a:gd name="T20" fmla="*/ 68 w 68"/>
                    <a:gd name="T21" fmla="*/ 28 h 62"/>
                    <a:gd name="T22" fmla="*/ 68 w 68"/>
                    <a:gd name="T23" fmla="*/ 34 h 62"/>
                    <a:gd name="T24" fmla="*/ 66 w 68"/>
                    <a:gd name="T25" fmla="*/ 44 h 62"/>
                    <a:gd name="T26" fmla="*/ 62 w 68"/>
                    <a:gd name="T27" fmla="*/ 54 h 62"/>
                    <a:gd name="T28" fmla="*/ 62 w 68"/>
                    <a:gd name="T29" fmla="*/ 54 h 62"/>
                    <a:gd name="T30" fmla="*/ 58 w 68"/>
                    <a:gd name="T31" fmla="*/ 58 h 62"/>
                    <a:gd name="T32" fmla="*/ 54 w 68"/>
                    <a:gd name="T33" fmla="*/ 60 h 62"/>
                    <a:gd name="T34" fmla="*/ 42 w 68"/>
                    <a:gd name="T35" fmla="*/ 62 h 62"/>
                    <a:gd name="T36" fmla="*/ 32 w 68"/>
                    <a:gd name="T37" fmla="*/ 60 h 62"/>
                    <a:gd name="T38" fmla="*/ 22 w 68"/>
                    <a:gd name="T39" fmla="*/ 54 h 62"/>
                    <a:gd name="T40" fmla="*/ 22 w 68"/>
                    <a:gd name="T41" fmla="*/ 54 h 62"/>
                    <a:gd name="T42" fmla="*/ 18 w 68"/>
                    <a:gd name="T43" fmla="*/ 50 h 62"/>
                    <a:gd name="T44" fmla="*/ 14 w 68"/>
                    <a:gd name="T45" fmla="*/ 42 h 62"/>
                    <a:gd name="T46" fmla="*/ 6 w 68"/>
                    <a:gd name="T47" fmla="*/ 22 h 62"/>
                    <a:gd name="T48" fmla="*/ 0 w 68"/>
                    <a:gd name="T49" fmla="*/ 0 h 62"/>
                    <a:gd name="T50" fmla="*/ 0 w 68"/>
                    <a:gd name="T51" fmla="*/ 0 h 62"/>
                    <a:gd name="T52" fmla="*/ 6 w 68"/>
                    <a:gd name="T53" fmla="*/ 6 h 62"/>
                    <a:gd name="T54" fmla="*/ 12 w 68"/>
                    <a:gd name="T55" fmla="*/ 12 h 62"/>
                    <a:gd name="T56" fmla="*/ 22 w 68"/>
                    <a:gd name="T57" fmla="*/ 16 h 62"/>
                    <a:gd name="T58" fmla="*/ 22 w 68"/>
                    <a:gd name="T59"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62">
                      <a:moveTo>
                        <a:pt x="22" y="16"/>
                      </a:moveTo>
                      <a:lnTo>
                        <a:pt x="22" y="16"/>
                      </a:lnTo>
                      <a:lnTo>
                        <a:pt x="30" y="16"/>
                      </a:lnTo>
                      <a:lnTo>
                        <a:pt x="38" y="12"/>
                      </a:lnTo>
                      <a:lnTo>
                        <a:pt x="48" y="12"/>
                      </a:lnTo>
                      <a:lnTo>
                        <a:pt x="52" y="12"/>
                      </a:lnTo>
                      <a:lnTo>
                        <a:pt x="58" y="14"/>
                      </a:lnTo>
                      <a:lnTo>
                        <a:pt x="58" y="14"/>
                      </a:lnTo>
                      <a:lnTo>
                        <a:pt x="62" y="18"/>
                      </a:lnTo>
                      <a:lnTo>
                        <a:pt x="66" y="22"/>
                      </a:lnTo>
                      <a:lnTo>
                        <a:pt x="68" y="28"/>
                      </a:lnTo>
                      <a:lnTo>
                        <a:pt x="68" y="34"/>
                      </a:lnTo>
                      <a:lnTo>
                        <a:pt x="66" y="44"/>
                      </a:lnTo>
                      <a:lnTo>
                        <a:pt x="62" y="54"/>
                      </a:lnTo>
                      <a:lnTo>
                        <a:pt x="62" y="54"/>
                      </a:lnTo>
                      <a:lnTo>
                        <a:pt x="58" y="58"/>
                      </a:lnTo>
                      <a:lnTo>
                        <a:pt x="54" y="60"/>
                      </a:lnTo>
                      <a:lnTo>
                        <a:pt x="42" y="62"/>
                      </a:lnTo>
                      <a:lnTo>
                        <a:pt x="32" y="60"/>
                      </a:lnTo>
                      <a:lnTo>
                        <a:pt x="22" y="54"/>
                      </a:lnTo>
                      <a:lnTo>
                        <a:pt x="22" y="54"/>
                      </a:lnTo>
                      <a:lnTo>
                        <a:pt x="18" y="50"/>
                      </a:lnTo>
                      <a:lnTo>
                        <a:pt x="14" y="42"/>
                      </a:lnTo>
                      <a:lnTo>
                        <a:pt x="6" y="22"/>
                      </a:lnTo>
                      <a:lnTo>
                        <a:pt x="0" y="0"/>
                      </a:lnTo>
                      <a:lnTo>
                        <a:pt x="0" y="0"/>
                      </a:lnTo>
                      <a:lnTo>
                        <a:pt x="6" y="6"/>
                      </a:lnTo>
                      <a:lnTo>
                        <a:pt x="12" y="12"/>
                      </a:lnTo>
                      <a:lnTo>
                        <a:pt x="22" y="16"/>
                      </a:lnTo>
                      <a:lnTo>
                        <a:pt x="22" y="16"/>
                      </a:lnTo>
                      <a:close/>
                    </a:path>
                  </a:pathLst>
                </a:custGeom>
                <a:solidFill>
                  <a:srgbClr val="003300"/>
                </a:solidFill>
                <a:ln w="3175">
                  <a:solidFill>
                    <a:srgbClr val="FFFFFF"/>
                  </a:solidFill>
                  <a:prstDash val="solid"/>
                  <a:round/>
                  <a:headEnd/>
                  <a:tailEnd/>
                </a:ln>
              </p:spPr>
              <p:txBody>
                <a:bodyPr/>
                <a:lstStyle/>
                <a:p>
                  <a:endParaRPr lang="en-US"/>
                </a:p>
              </p:txBody>
            </p:sp>
            <p:sp>
              <p:nvSpPr>
                <p:cNvPr id="1651" name="Freeform 633"/>
                <p:cNvSpPr>
                  <a:spLocks/>
                </p:cNvSpPr>
                <p:nvPr/>
              </p:nvSpPr>
              <p:spPr bwMode="auto">
                <a:xfrm>
                  <a:off x="1638" y="2426"/>
                  <a:ext cx="52" cy="78"/>
                </a:xfrm>
                <a:custGeom>
                  <a:avLst/>
                  <a:gdLst>
                    <a:gd name="T0" fmla="*/ 16 w 52"/>
                    <a:gd name="T1" fmla="*/ 52 h 78"/>
                    <a:gd name="T2" fmla="*/ 16 w 52"/>
                    <a:gd name="T3" fmla="*/ 52 h 78"/>
                    <a:gd name="T4" fmla="*/ 12 w 52"/>
                    <a:gd name="T5" fmla="*/ 44 h 78"/>
                    <a:gd name="T6" fmla="*/ 6 w 52"/>
                    <a:gd name="T7" fmla="*/ 38 h 78"/>
                    <a:gd name="T8" fmla="*/ 2 w 52"/>
                    <a:gd name="T9" fmla="*/ 30 h 78"/>
                    <a:gd name="T10" fmla="*/ 0 w 52"/>
                    <a:gd name="T11" fmla="*/ 24 h 78"/>
                    <a:gd name="T12" fmla="*/ 0 w 52"/>
                    <a:gd name="T13" fmla="*/ 20 h 78"/>
                    <a:gd name="T14" fmla="*/ 0 w 52"/>
                    <a:gd name="T15" fmla="*/ 20 h 78"/>
                    <a:gd name="T16" fmla="*/ 2 w 52"/>
                    <a:gd name="T17" fmla="*/ 14 h 78"/>
                    <a:gd name="T18" fmla="*/ 6 w 52"/>
                    <a:gd name="T19" fmla="*/ 8 h 78"/>
                    <a:gd name="T20" fmla="*/ 10 w 52"/>
                    <a:gd name="T21" fmla="*/ 4 h 78"/>
                    <a:gd name="T22" fmla="*/ 14 w 52"/>
                    <a:gd name="T23" fmla="*/ 2 h 78"/>
                    <a:gd name="T24" fmla="*/ 24 w 52"/>
                    <a:gd name="T25" fmla="*/ 0 h 78"/>
                    <a:gd name="T26" fmla="*/ 36 w 52"/>
                    <a:gd name="T27" fmla="*/ 0 h 78"/>
                    <a:gd name="T28" fmla="*/ 36 w 52"/>
                    <a:gd name="T29" fmla="*/ 0 h 78"/>
                    <a:gd name="T30" fmla="*/ 40 w 52"/>
                    <a:gd name="T31" fmla="*/ 2 h 78"/>
                    <a:gd name="T32" fmla="*/ 44 w 52"/>
                    <a:gd name="T33" fmla="*/ 6 h 78"/>
                    <a:gd name="T34" fmla="*/ 50 w 52"/>
                    <a:gd name="T35" fmla="*/ 16 h 78"/>
                    <a:gd name="T36" fmla="*/ 52 w 52"/>
                    <a:gd name="T37" fmla="*/ 26 h 78"/>
                    <a:gd name="T38" fmla="*/ 50 w 52"/>
                    <a:gd name="T39" fmla="*/ 38 h 78"/>
                    <a:gd name="T40" fmla="*/ 50 w 52"/>
                    <a:gd name="T41" fmla="*/ 38 h 78"/>
                    <a:gd name="T42" fmla="*/ 48 w 52"/>
                    <a:gd name="T43" fmla="*/ 44 h 78"/>
                    <a:gd name="T44" fmla="*/ 42 w 52"/>
                    <a:gd name="T45" fmla="*/ 50 h 78"/>
                    <a:gd name="T46" fmla="*/ 28 w 52"/>
                    <a:gd name="T47" fmla="*/ 64 h 78"/>
                    <a:gd name="T48" fmla="*/ 8 w 52"/>
                    <a:gd name="T49" fmla="*/ 78 h 78"/>
                    <a:gd name="T50" fmla="*/ 8 w 52"/>
                    <a:gd name="T51" fmla="*/ 78 h 78"/>
                    <a:gd name="T52" fmla="*/ 12 w 52"/>
                    <a:gd name="T53" fmla="*/ 70 h 78"/>
                    <a:gd name="T54" fmla="*/ 14 w 52"/>
                    <a:gd name="T55" fmla="*/ 62 h 78"/>
                    <a:gd name="T56" fmla="*/ 16 w 52"/>
                    <a:gd name="T57" fmla="*/ 52 h 78"/>
                    <a:gd name="T58" fmla="*/ 16 w 52"/>
                    <a:gd name="T59"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78">
                      <a:moveTo>
                        <a:pt x="16" y="52"/>
                      </a:moveTo>
                      <a:lnTo>
                        <a:pt x="16" y="52"/>
                      </a:lnTo>
                      <a:lnTo>
                        <a:pt x="12" y="44"/>
                      </a:lnTo>
                      <a:lnTo>
                        <a:pt x="6" y="38"/>
                      </a:lnTo>
                      <a:lnTo>
                        <a:pt x="2" y="30"/>
                      </a:lnTo>
                      <a:lnTo>
                        <a:pt x="0" y="24"/>
                      </a:lnTo>
                      <a:lnTo>
                        <a:pt x="0" y="20"/>
                      </a:lnTo>
                      <a:lnTo>
                        <a:pt x="0" y="20"/>
                      </a:lnTo>
                      <a:lnTo>
                        <a:pt x="2" y="14"/>
                      </a:lnTo>
                      <a:lnTo>
                        <a:pt x="6" y="8"/>
                      </a:lnTo>
                      <a:lnTo>
                        <a:pt x="10" y="4"/>
                      </a:lnTo>
                      <a:lnTo>
                        <a:pt x="14" y="2"/>
                      </a:lnTo>
                      <a:lnTo>
                        <a:pt x="24" y="0"/>
                      </a:lnTo>
                      <a:lnTo>
                        <a:pt x="36" y="0"/>
                      </a:lnTo>
                      <a:lnTo>
                        <a:pt x="36" y="0"/>
                      </a:lnTo>
                      <a:lnTo>
                        <a:pt x="40" y="2"/>
                      </a:lnTo>
                      <a:lnTo>
                        <a:pt x="44" y="6"/>
                      </a:lnTo>
                      <a:lnTo>
                        <a:pt x="50" y="16"/>
                      </a:lnTo>
                      <a:lnTo>
                        <a:pt x="52" y="26"/>
                      </a:lnTo>
                      <a:lnTo>
                        <a:pt x="50" y="38"/>
                      </a:lnTo>
                      <a:lnTo>
                        <a:pt x="50" y="38"/>
                      </a:lnTo>
                      <a:lnTo>
                        <a:pt x="48" y="44"/>
                      </a:lnTo>
                      <a:lnTo>
                        <a:pt x="42" y="50"/>
                      </a:lnTo>
                      <a:lnTo>
                        <a:pt x="28" y="64"/>
                      </a:lnTo>
                      <a:lnTo>
                        <a:pt x="8" y="78"/>
                      </a:lnTo>
                      <a:lnTo>
                        <a:pt x="8" y="78"/>
                      </a:lnTo>
                      <a:lnTo>
                        <a:pt x="12" y="70"/>
                      </a:lnTo>
                      <a:lnTo>
                        <a:pt x="14" y="62"/>
                      </a:lnTo>
                      <a:lnTo>
                        <a:pt x="16" y="52"/>
                      </a:lnTo>
                      <a:lnTo>
                        <a:pt x="16" y="52"/>
                      </a:lnTo>
                      <a:close/>
                    </a:path>
                  </a:pathLst>
                </a:custGeom>
                <a:solidFill>
                  <a:srgbClr val="003300"/>
                </a:solidFill>
                <a:ln w="3175">
                  <a:solidFill>
                    <a:srgbClr val="FFFFFF"/>
                  </a:solidFill>
                  <a:prstDash val="solid"/>
                  <a:round/>
                  <a:headEnd/>
                  <a:tailEnd/>
                </a:ln>
              </p:spPr>
              <p:txBody>
                <a:bodyPr/>
                <a:lstStyle/>
                <a:p>
                  <a:endParaRPr lang="en-US"/>
                </a:p>
              </p:txBody>
            </p:sp>
            <p:sp>
              <p:nvSpPr>
                <p:cNvPr id="1652" name="Freeform 634"/>
                <p:cNvSpPr>
                  <a:spLocks/>
                </p:cNvSpPr>
                <p:nvPr/>
              </p:nvSpPr>
              <p:spPr bwMode="auto">
                <a:xfrm>
                  <a:off x="1750" y="2688"/>
                  <a:ext cx="54" cy="82"/>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4"/>
                      </a:lnTo>
                      <a:lnTo>
                        <a:pt x="54" y="54"/>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53" name="Freeform 635"/>
                <p:cNvSpPr>
                  <a:spLocks/>
                </p:cNvSpPr>
                <p:nvPr/>
              </p:nvSpPr>
              <p:spPr bwMode="auto">
                <a:xfrm>
                  <a:off x="2228" y="3112"/>
                  <a:ext cx="66" cy="66"/>
                </a:xfrm>
                <a:custGeom>
                  <a:avLst/>
                  <a:gdLst>
                    <a:gd name="T0" fmla="*/ 22 w 66"/>
                    <a:gd name="T1" fmla="*/ 18 h 66"/>
                    <a:gd name="T2" fmla="*/ 22 w 66"/>
                    <a:gd name="T3" fmla="*/ 18 h 66"/>
                    <a:gd name="T4" fmla="*/ 28 w 66"/>
                    <a:gd name="T5" fmla="*/ 18 h 66"/>
                    <a:gd name="T6" fmla="*/ 38 w 66"/>
                    <a:gd name="T7" fmla="*/ 16 h 66"/>
                    <a:gd name="T8" fmla="*/ 46 w 66"/>
                    <a:gd name="T9" fmla="*/ 14 h 66"/>
                    <a:gd name="T10" fmla="*/ 52 w 66"/>
                    <a:gd name="T11" fmla="*/ 16 h 66"/>
                    <a:gd name="T12" fmla="*/ 56 w 66"/>
                    <a:gd name="T13" fmla="*/ 18 h 66"/>
                    <a:gd name="T14" fmla="*/ 56 w 66"/>
                    <a:gd name="T15" fmla="*/ 18 h 66"/>
                    <a:gd name="T16" fmla="*/ 62 w 66"/>
                    <a:gd name="T17" fmla="*/ 22 h 66"/>
                    <a:gd name="T18" fmla="*/ 64 w 66"/>
                    <a:gd name="T19" fmla="*/ 28 h 66"/>
                    <a:gd name="T20" fmla="*/ 66 w 66"/>
                    <a:gd name="T21" fmla="*/ 32 h 66"/>
                    <a:gd name="T22" fmla="*/ 66 w 66"/>
                    <a:gd name="T23" fmla="*/ 38 h 66"/>
                    <a:gd name="T24" fmla="*/ 64 w 66"/>
                    <a:gd name="T25" fmla="*/ 50 h 66"/>
                    <a:gd name="T26" fmla="*/ 58 w 66"/>
                    <a:gd name="T27" fmla="*/ 58 h 66"/>
                    <a:gd name="T28" fmla="*/ 58 w 66"/>
                    <a:gd name="T29" fmla="*/ 58 h 66"/>
                    <a:gd name="T30" fmla="*/ 54 w 66"/>
                    <a:gd name="T31" fmla="*/ 62 h 66"/>
                    <a:gd name="T32" fmla="*/ 50 w 66"/>
                    <a:gd name="T33" fmla="*/ 64 h 66"/>
                    <a:gd name="T34" fmla="*/ 40 w 66"/>
                    <a:gd name="T35" fmla="*/ 66 h 66"/>
                    <a:gd name="T36" fmla="*/ 28 w 66"/>
                    <a:gd name="T37" fmla="*/ 64 h 66"/>
                    <a:gd name="T38" fmla="*/ 20 w 66"/>
                    <a:gd name="T39" fmla="*/ 56 h 66"/>
                    <a:gd name="T40" fmla="*/ 20 w 66"/>
                    <a:gd name="T41" fmla="*/ 56 h 66"/>
                    <a:gd name="T42" fmla="*/ 14 w 66"/>
                    <a:gd name="T43" fmla="*/ 50 h 66"/>
                    <a:gd name="T44" fmla="*/ 12 w 66"/>
                    <a:gd name="T45" fmla="*/ 42 h 66"/>
                    <a:gd name="T46" fmla="*/ 6 w 66"/>
                    <a:gd name="T47" fmla="*/ 24 h 66"/>
                    <a:gd name="T48" fmla="*/ 0 w 66"/>
                    <a:gd name="T49" fmla="*/ 0 h 66"/>
                    <a:gd name="T50" fmla="*/ 0 w 66"/>
                    <a:gd name="T51" fmla="*/ 0 h 66"/>
                    <a:gd name="T52" fmla="*/ 6 w 66"/>
                    <a:gd name="T53" fmla="*/ 8 h 66"/>
                    <a:gd name="T54" fmla="*/ 12 w 66"/>
                    <a:gd name="T55" fmla="*/ 14 h 66"/>
                    <a:gd name="T56" fmla="*/ 22 w 66"/>
                    <a:gd name="T57" fmla="*/ 18 h 66"/>
                    <a:gd name="T58" fmla="*/ 22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2" y="18"/>
                      </a:moveTo>
                      <a:lnTo>
                        <a:pt x="22" y="18"/>
                      </a:lnTo>
                      <a:lnTo>
                        <a:pt x="28" y="18"/>
                      </a:lnTo>
                      <a:lnTo>
                        <a:pt x="38" y="16"/>
                      </a:lnTo>
                      <a:lnTo>
                        <a:pt x="46" y="14"/>
                      </a:lnTo>
                      <a:lnTo>
                        <a:pt x="52" y="16"/>
                      </a:lnTo>
                      <a:lnTo>
                        <a:pt x="56" y="18"/>
                      </a:lnTo>
                      <a:lnTo>
                        <a:pt x="56" y="18"/>
                      </a:lnTo>
                      <a:lnTo>
                        <a:pt x="62" y="22"/>
                      </a:lnTo>
                      <a:lnTo>
                        <a:pt x="64" y="28"/>
                      </a:lnTo>
                      <a:lnTo>
                        <a:pt x="66" y="32"/>
                      </a:lnTo>
                      <a:lnTo>
                        <a:pt x="66" y="38"/>
                      </a:lnTo>
                      <a:lnTo>
                        <a:pt x="64" y="50"/>
                      </a:lnTo>
                      <a:lnTo>
                        <a:pt x="58" y="58"/>
                      </a:lnTo>
                      <a:lnTo>
                        <a:pt x="58" y="58"/>
                      </a:lnTo>
                      <a:lnTo>
                        <a:pt x="54" y="62"/>
                      </a:lnTo>
                      <a:lnTo>
                        <a:pt x="50" y="64"/>
                      </a:lnTo>
                      <a:lnTo>
                        <a:pt x="40" y="66"/>
                      </a:lnTo>
                      <a:lnTo>
                        <a:pt x="28" y="64"/>
                      </a:lnTo>
                      <a:lnTo>
                        <a:pt x="20" y="56"/>
                      </a:lnTo>
                      <a:lnTo>
                        <a:pt x="20" y="56"/>
                      </a:lnTo>
                      <a:lnTo>
                        <a:pt x="14" y="50"/>
                      </a:lnTo>
                      <a:lnTo>
                        <a:pt x="12" y="42"/>
                      </a:lnTo>
                      <a:lnTo>
                        <a:pt x="6"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654" name="Freeform 636"/>
                <p:cNvSpPr>
                  <a:spLocks/>
                </p:cNvSpPr>
                <p:nvPr/>
              </p:nvSpPr>
              <p:spPr bwMode="auto">
                <a:xfrm>
                  <a:off x="2044" y="3072"/>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8"/>
                      </a:lnTo>
                      <a:lnTo>
                        <a:pt x="48" y="44"/>
                      </a:lnTo>
                      <a:lnTo>
                        <a:pt x="52" y="48"/>
                      </a:lnTo>
                      <a:lnTo>
                        <a:pt x="52" y="54"/>
                      </a:lnTo>
                      <a:lnTo>
                        <a:pt x="52" y="54"/>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55" name="Freeform 637"/>
                <p:cNvSpPr>
                  <a:spLocks/>
                </p:cNvSpPr>
                <p:nvPr/>
              </p:nvSpPr>
              <p:spPr bwMode="auto">
                <a:xfrm>
                  <a:off x="2192" y="3002"/>
                  <a:ext cx="54" cy="84"/>
                </a:xfrm>
                <a:custGeom>
                  <a:avLst/>
                  <a:gdLst>
                    <a:gd name="T0" fmla="*/ 30 w 54"/>
                    <a:gd name="T1" fmla="*/ 28 h 84"/>
                    <a:gd name="T2" fmla="*/ 30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8 w 54"/>
                    <a:gd name="T23" fmla="*/ 74 h 84"/>
                    <a:gd name="T24" fmla="*/ 38 w 54"/>
                    <a:gd name="T25" fmla="*/ 80 h 84"/>
                    <a:gd name="T26" fmla="*/ 28 w 54"/>
                    <a:gd name="T27" fmla="*/ 84 h 84"/>
                    <a:gd name="T28" fmla="*/ 28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8 w 54"/>
                    <a:gd name="T49" fmla="*/ 0 h 84"/>
                    <a:gd name="T50" fmla="*/ 28 w 54"/>
                    <a:gd name="T51" fmla="*/ 0 h 84"/>
                    <a:gd name="T52" fmla="*/ 26 w 54"/>
                    <a:gd name="T53" fmla="*/ 10 h 84"/>
                    <a:gd name="T54" fmla="*/ 26 w 54"/>
                    <a:gd name="T55" fmla="*/ 20 h 84"/>
                    <a:gd name="T56" fmla="*/ 30 w 54"/>
                    <a:gd name="T57" fmla="*/ 28 h 84"/>
                    <a:gd name="T58" fmla="*/ 30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30" y="28"/>
                      </a:moveTo>
                      <a:lnTo>
                        <a:pt x="30" y="28"/>
                      </a:lnTo>
                      <a:lnTo>
                        <a:pt x="34" y="34"/>
                      </a:lnTo>
                      <a:lnTo>
                        <a:pt x="42" y="38"/>
                      </a:lnTo>
                      <a:lnTo>
                        <a:pt x="50" y="44"/>
                      </a:lnTo>
                      <a:lnTo>
                        <a:pt x="52" y="48"/>
                      </a:lnTo>
                      <a:lnTo>
                        <a:pt x="54" y="54"/>
                      </a:lnTo>
                      <a:lnTo>
                        <a:pt x="54" y="54"/>
                      </a:lnTo>
                      <a:lnTo>
                        <a:pt x="54" y="60"/>
                      </a:lnTo>
                      <a:lnTo>
                        <a:pt x="52" y="66"/>
                      </a:lnTo>
                      <a:lnTo>
                        <a:pt x="50" y="70"/>
                      </a:lnTo>
                      <a:lnTo>
                        <a:pt x="48" y="74"/>
                      </a:lnTo>
                      <a:lnTo>
                        <a:pt x="38" y="80"/>
                      </a:lnTo>
                      <a:lnTo>
                        <a:pt x="28" y="84"/>
                      </a:lnTo>
                      <a:lnTo>
                        <a:pt x="28" y="84"/>
                      </a:lnTo>
                      <a:lnTo>
                        <a:pt x="22" y="82"/>
                      </a:lnTo>
                      <a:lnTo>
                        <a:pt x="16" y="80"/>
                      </a:lnTo>
                      <a:lnTo>
                        <a:pt x="8" y="74"/>
                      </a:lnTo>
                      <a:lnTo>
                        <a:pt x="2" y="66"/>
                      </a:lnTo>
                      <a:lnTo>
                        <a:pt x="0" y="54"/>
                      </a:lnTo>
                      <a:lnTo>
                        <a:pt x="0" y="54"/>
                      </a:lnTo>
                      <a:lnTo>
                        <a:pt x="2" y="46"/>
                      </a:lnTo>
                      <a:lnTo>
                        <a:pt x="4" y="38"/>
                      </a:lnTo>
                      <a:lnTo>
                        <a:pt x="14" y="22"/>
                      </a:lnTo>
                      <a:lnTo>
                        <a:pt x="28" y="0"/>
                      </a:lnTo>
                      <a:lnTo>
                        <a:pt x="28" y="0"/>
                      </a:lnTo>
                      <a:lnTo>
                        <a:pt x="26" y="10"/>
                      </a:lnTo>
                      <a:lnTo>
                        <a:pt x="26" y="20"/>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56" name="Freeform 638"/>
                <p:cNvSpPr>
                  <a:spLocks/>
                </p:cNvSpPr>
                <p:nvPr/>
              </p:nvSpPr>
              <p:spPr bwMode="auto">
                <a:xfrm>
                  <a:off x="2294" y="2940"/>
                  <a:ext cx="66" cy="66"/>
                </a:xfrm>
                <a:custGeom>
                  <a:avLst/>
                  <a:gdLst>
                    <a:gd name="T0" fmla="*/ 22 w 66"/>
                    <a:gd name="T1" fmla="*/ 18 h 66"/>
                    <a:gd name="T2" fmla="*/ 22 w 66"/>
                    <a:gd name="T3" fmla="*/ 18 h 66"/>
                    <a:gd name="T4" fmla="*/ 28 w 66"/>
                    <a:gd name="T5" fmla="*/ 18 h 66"/>
                    <a:gd name="T6" fmla="*/ 38 w 66"/>
                    <a:gd name="T7" fmla="*/ 16 h 66"/>
                    <a:gd name="T8" fmla="*/ 46 w 66"/>
                    <a:gd name="T9" fmla="*/ 16 h 66"/>
                    <a:gd name="T10" fmla="*/ 52 w 66"/>
                    <a:gd name="T11" fmla="*/ 16 h 66"/>
                    <a:gd name="T12" fmla="*/ 56 w 66"/>
                    <a:gd name="T13" fmla="*/ 20 h 66"/>
                    <a:gd name="T14" fmla="*/ 56 w 66"/>
                    <a:gd name="T15" fmla="*/ 20 h 66"/>
                    <a:gd name="T16" fmla="*/ 62 w 66"/>
                    <a:gd name="T17" fmla="*/ 24 h 66"/>
                    <a:gd name="T18" fmla="*/ 64 w 66"/>
                    <a:gd name="T19" fmla="*/ 28 h 66"/>
                    <a:gd name="T20" fmla="*/ 66 w 66"/>
                    <a:gd name="T21" fmla="*/ 34 h 66"/>
                    <a:gd name="T22" fmla="*/ 66 w 66"/>
                    <a:gd name="T23" fmla="*/ 38 h 66"/>
                    <a:gd name="T24" fmla="*/ 64 w 66"/>
                    <a:gd name="T25" fmla="*/ 50 h 66"/>
                    <a:gd name="T26" fmla="*/ 58 w 66"/>
                    <a:gd name="T27" fmla="*/ 58 h 66"/>
                    <a:gd name="T28" fmla="*/ 58 w 66"/>
                    <a:gd name="T29" fmla="*/ 58 h 66"/>
                    <a:gd name="T30" fmla="*/ 54 w 66"/>
                    <a:gd name="T31" fmla="*/ 62 h 66"/>
                    <a:gd name="T32" fmla="*/ 50 w 66"/>
                    <a:gd name="T33" fmla="*/ 64 h 66"/>
                    <a:gd name="T34" fmla="*/ 40 w 66"/>
                    <a:gd name="T35" fmla="*/ 66 h 66"/>
                    <a:gd name="T36" fmla="*/ 28 w 66"/>
                    <a:gd name="T37" fmla="*/ 64 h 66"/>
                    <a:gd name="T38" fmla="*/ 20 w 66"/>
                    <a:gd name="T39" fmla="*/ 56 h 66"/>
                    <a:gd name="T40" fmla="*/ 20 w 66"/>
                    <a:gd name="T41" fmla="*/ 56 h 66"/>
                    <a:gd name="T42" fmla="*/ 14 w 66"/>
                    <a:gd name="T43" fmla="*/ 52 h 66"/>
                    <a:gd name="T44" fmla="*/ 12 w 66"/>
                    <a:gd name="T45" fmla="*/ 44 h 66"/>
                    <a:gd name="T46" fmla="*/ 6 w 66"/>
                    <a:gd name="T47" fmla="*/ 24 h 66"/>
                    <a:gd name="T48" fmla="*/ 0 w 66"/>
                    <a:gd name="T49" fmla="*/ 0 h 66"/>
                    <a:gd name="T50" fmla="*/ 0 w 66"/>
                    <a:gd name="T51" fmla="*/ 0 h 66"/>
                    <a:gd name="T52" fmla="*/ 6 w 66"/>
                    <a:gd name="T53" fmla="*/ 8 h 66"/>
                    <a:gd name="T54" fmla="*/ 12 w 66"/>
                    <a:gd name="T55" fmla="*/ 14 h 66"/>
                    <a:gd name="T56" fmla="*/ 22 w 66"/>
                    <a:gd name="T57" fmla="*/ 18 h 66"/>
                    <a:gd name="T58" fmla="*/ 22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2" y="18"/>
                      </a:moveTo>
                      <a:lnTo>
                        <a:pt x="22" y="18"/>
                      </a:lnTo>
                      <a:lnTo>
                        <a:pt x="28" y="18"/>
                      </a:lnTo>
                      <a:lnTo>
                        <a:pt x="38" y="16"/>
                      </a:lnTo>
                      <a:lnTo>
                        <a:pt x="46" y="16"/>
                      </a:lnTo>
                      <a:lnTo>
                        <a:pt x="52" y="16"/>
                      </a:lnTo>
                      <a:lnTo>
                        <a:pt x="56" y="20"/>
                      </a:lnTo>
                      <a:lnTo>
                        <a:pt x="56" y="20"/>
                      </a:lnTo>
                      <a:lnTo>
                        <a:pt x="62" y="24"/>
                      </a:lnTo>
                      <a:lnTo>
                        <a:pt x="64" y="28"/>
                      </a:lnTo>
                      <a:lnTo>
                        <a:pt x="66" y="34"/>
                      </a:lnTo>
                      <a:lnTo>
                        <a:pt x="66" y="38"/>
                      </a:lnTo>
                      <a:lnTo>
                        <a:pt x="64" y="50"/>
                      </a:lnTo>
                      <a:lnTo>
                        <a:pt x="58" y="58"/>
                      </a:lnTo>
                      <a:lnTo>
                        <a:pt x="58" y="58"/>
                      </a:lnTo>
                      <a:lnTo>
                        <a:pt x="54" y="62"/>
                      </a:lnTo>
                      <a:lnTo>
                        <a:pt x="50" y="64"/>
                      </a:lnTo>
                      <a:lnTo>
                        <a:pt x="40" y="66"/>
                      </a:lnTo>
                      <a:lnTo>
                        <a:pt x="28" y="64"/>
                      </a:lnTo>
                      <a:lnTo>
                        <a:pt x="20" y="56"/>
                      </a:lnTo>
                      <a:lnTo>
                        <a:pt x="20" y="56"/>
                      </a:lnTo>
                      <a:lnTo>
                        <a:pt x="14" y="52"/>
                      </a:lnTo>
                      <a:lnTo>
                        <a:pt x="12" y="44"/>
                      </a:lnTo>
                      <a:lnTo>
                        <a:pt x="6"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657" name="Freeform 639"/>
                <p:cNvSpPr>
                  <a:spLocks/>
                </p:cNvSpPr>
                <p:nvPr/>
              </p:nvSpPr>
              <p:spPr bwMode="auto">
                <a:xfrm>
                  <a:off x="2096" y="3002"/>
                  <a:ext cx="66" cy="66"/>
                </a:xfrm>
                <a:custGeom>
                  <a:avLst/>
                  <a:gdLst>
                    <a:gd name="T0" fmla="*/ 22 w 66"/>
                    <a:gd name="T1" fmla="*/ 20 h 66"/>
                    <a:gd name="T2" fmla="*/ 22 w 66"/>
                    <a:gd name="T3" fmla="*/ 20 h 66"/>
                    <a:gd name="T4" fmla="*/ 28 w 66"/>
                    <a:gd name="T5" fmla="*/ 18 h 66"/>
                    <a:gd name="T6" fmla="*/ 38 w 66"/>
                    <a:gd name="T7" fmla="*/ 16 h 66"/>
                    <a:gd name="T8" fmla="*/ 46 w 66"/>
                    <a:gd name="T9" fmla="*/ 16 h 66"/>
                    <a:gd name="T10" fmla="*/ 52 w 66"/>
                    <a:gd name="T11" fmla="*/ 16 h 66"/>
                    <a:gd name="T12" fmla="*/ 56 w 66"/>
                    <a:gd name="T13" fmla="*/ 20 h 66"/>
                    <a:gd name="T14" fmla="*/ 56 w 66"/>
                    <a:gd name="T15" fmla="*/ 20 h 66"/>
                    <a:gd name="T16" fmla="*/ 62 w 66"/>
                    <a:gd name="T17" fmla="*/ 24 h 66"/>
                    <a:gd name="T18" fmla="*/ 64 w 66"/>
                    <a:gd name="T19" fmla="*/ 28 h 66"/>
                    <a:gd name="T20" fmla="*/ 66 w 66"/>
                    <a:gd name="T21" fmla="*/ 40 h 66"/>
                    <a:gd name="T22" fmla="*/ 64 w 66"/>
                    <a:gd name="T23" fmla="*/ 50 h 66"/>
                    <a:gd name="T24" fmla="*/ 58 w 66"/>
                    <a:gd name="T25" fmla="*/ 60 h 66"/>
                    <a:gd name="T26" fmla="*/ 58 w 66"/>
                    <a:gd name="T27" fmla="*/ 60 h 66"/>
                    <a:gd name="T28" fmla="*/ 54 w 66"/>
                    <a:gd name="T29" fmla="*/ 62 h 66"/>
                    <a:gd name="T30" fmla="*/ 50 w 66"/>
                    <a:gd name="T31" fmla="*/ 64 h 66"/>
                    <a:gd name="T32" fmla="*/ 40 w 66"/>
                    <a:gd name="T33" fmla="*/ 66 h 66"/>
                    <a:gd name="T34" fmla="*/ 28 w 66"/>
                    <a:gd name="T35" fmla="*/ 64 h 66"/>
                    <a:gd name="T36" fmla="*/ 20 w 66"/>
                    <a:gd name="T37" fmla="*/ 58 h 66"/>
                    <a:gd name="T38" fmla="*/ 20 w 66"/>
                    <a:gd name="T39" fmla="*/ 58 h 66"/>
                    <a:gd name="T40" fmla="*/ 14 w 66"/>
                    <a:gd name="T41" fmla="*/ 52 h 66"/>
                    <a:gd name="T42" fmla="*/ 12 w 66"/>
                    <a:gd name="T43" fmla="*/ 44 h 66"/>
                    <a:gd name="T44" fmla="*/ 6 w 66"/>
                    <a:gd name="T45" fmla="*/ 24 h 66"/>
                    <a:gd name="T46" fmla="*/ 0 w 66"/>
                    <a:gd name="T47" fmla="*/ 0 h 66"/>
                    <a:gd name="T48" fmla="*/ 0 w 66"/>
                    <a:gd name="T49" fmla="*/ 0 h 66"/>
                    <a:gd name="T50" fmla="*/ 6 w 66"/>
                    <a:gd name="T51" fmla="*/ 8 h 66"/>
                    <a:gd name="T52" fmla="*/ 12 w 66"/>
                    <a:gd name="T53" fmla="*/ 14 h 66"/>
                    <a:gd name="T54" fmla="*/ 22 w 66"/>
                    <a:gd name="T55" fmla="*/ 20 h 66"/>
                    <a:gd name="T56" fmla="*/ 22 w 66"/>
                    <a:gd name="T57"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 h="66">
                      <a:moveTo>
                        <a:pt x="22" y="20"/>
                      </a:moveTo>
                      <a:lnTo>
                        <a:pt x="22" y="20"/>
                      </a:lnTo>
                      <a:lnTo>
                        <a:pt x="28" y="18"/>
                      </a:lnTo>
                      <a:lnTo>
                        <a:pt x="38" y="16"/>
                      </a:lnTo>
                      <a:lnTo>
                        <a:pt x="46" y="16"/>
                      </a:lnTo>
                      <a:lnTo>
                        <a:pt x="52" y="16"/>
                      </a:lnTo>
                      <a:lnTo>
                        <a:pt x="56" y="20"/>
                      </a:lnTo>
                      <a:lnTo>
                        <a:pt x="56" y="20"/>
                      </a:lnTo>
                      <a:lnTo>
                        <a:pt x="62" y="24"/>
                      </a:lnTo>
                      <a:lnTo>
                        <a:pt x="64" y="28"/>
                      </a:lnTo>
                      <a:lnTo>
                        <a:pt x="66" y="40"/>
                      </a:lnTo>
                      <a:lnTo>
                        <a:pt x="64" y="50"/>
                      </a:lnTo>
                      <a:lnTo>
                        <a:pt x="58" y="60"/>
                      </a:lnTo>
                      <a:lnTo>
                        <a:pt x="58" y="60"/>
                      </a:lnTo>
                      <a:lnTo>
                        <a:pt x="54" y="62"/>
                      </a:lnTo>
                      <a:lnTo>
                        <a:pt x="50" y="64"/>
                      </a:lnTo>
                      <a:lnTo>
                        <a:pt x="40" y="66"/>
                      </a:lnTo>
                      <a:lnTo>
                        <a:pt x="28" y="64"/>
                      </a:lnTo>
                      <a:lnTo>
                        <a:pt x="20" y="58"/>
                      </a:lnTo>
                      <a:lnTo>
                        <a:pt x="20" y="58"/>
                      </a:lnTo>
                      <a:lnTo>
                        <a:pt x="14" y="52"/>
                      </a:lnTo>
                      <a:lnTo>
                        <a:pt x="12" y="44"/>
                      </a:lnTo>
                      <a:lnTo>
                        <a:pt x="6" y="24"/>
                      </a:lnTo>
                      <a:lnTo>
                        <a:pt x="0" y="0"/>
                      </a:lnTo>
                      <a:lnTo>
                        <a:pt x="0" y="0"/>
                      </a:lnTo>
                      <a:lnTo>
                        <a:pt x="6" y="8"/>
                      </a:lnTo>
                      <a:lnTo>
                        <a:pt x="12" y="14"/>
                      </a:lnTo>
                      <a:lnTo>
                        <a:pt x="22" y="20"/>
                      </a:lnTo>
                      <a:lnTo>
                        <a:pt x="22" y="20"/>
                      </a:lnTo>
                      <a:close/>
                    </a:path>
                  </a:pathLst>
                </a:custGeom>
                <a:solidFill>
                  <a:srgbClr val="003300"/>
                </a:solidFill>
                <a:ln w="3175">
                  <a:solidFill>
                    <a:srgbClr val="FFFFFF"/>
                  </a:solidFill>
                  <a:prstDash val="solid"/>
                  <a:round/>
                  <a:headEnd/>
                  <a:tailEnd/>
                </a:ln>
              </p:spPr>
              <p:txBody>
                <a:bodyPr/>
                <a:lstStyle/>
                <a:p>
                  <a:endParaRPr lang="en-US"/>
                </a:p>
              </p:txBody>
            </p:sp>
            <p:sp>
              <p:nvSpPr>
                <p:cNvPr id="1658" name="Freeform 640"/>
                <p:cNvSpPr>
                  <a:spLocks/>
                </p:cNvSpPr>
                <p:nvPr/>
              </p:nvSpPr>
              <p:spPr bwMode="auto">
                <a:xfrm>
                  <a:off x="1804" y="2570"/>
                  <a:ext cx="52" cy="84"/>
                </a:xfrm>
                <a:custGeom>
                  <a:avLst/>
                  <a:gdLst>
                    <a:gd name="T0" fmla="*/ 28 w 52"/>
                    <a:gd name="T1" fmla="*/ 28 h 84"/>
                    <a:gd name="T2" fmla="*/ 28 w 52"/>
                    <a:gd name="T3" fmla="*/ 28 h 84"/>
                    <a:gd name="T4" fmla="*/ 34 w 52"/>
                    <a:gd name="T5" fmla="*/ 34 h 84"/>
                    <a:gd name="T6" fmla="*/ 42 w 52"/>
                    <a:gd name="T7" fmla="*/ 38 h 84"/>
                    <a:gd name="T8" fmla="*/ 48 w 52"/>
                    <a:gd name="T9" fmla="*/ 44 h 84"/>
                    <a:gd name="T10" fmla="*/ 52 w 52"/>
                    <a:gd name="T11" fmla="*/ 48 h 84"/>
                    <a:gd name="T12" fmla="*/ 52 w 52"/>
                    <a:gd name="T13" fmla="*/ 54 h 84"/>
                    <a:gd name="T14" fmla="*/ 52 w 52"/>
                    <a:gd name="T15" fmla="*/ 54 h 84"/>
                    <a:gd name="T16" fmla="*/ 52 w 52"/>
                    <a:gd name="T17" fmla="*/ 60 h 84"/>
                    <a:gd name="T18" fmla="*/ 52 w 52"/>
                    <a:gd name="T19" fmla="*/ 66 h 84"/>
                    <a:gd name="T20" fmla="*/ 50 w 52"/>
                    <a:gd name="T21" fmla="*/ 70 h 84"/>
                    <a:gd name="T22" fmla="*/ 46 w 52"/>
                    <a:gd name="T23" fmla="*/ 74 h 84"/>
                    <a:gd name="T24" fmla="*/ 36 w 52"/>
                    <a:gd name="T25" fmla="*/ 80 h 84"/>
                    <a:gd name="T26" fmla="*/ 26 w 52"/>
                    <a:gd name="T27" fmla="*/ 84 h 84"/>
                    <a:gd name="T28" fmla="*/ 26 w 52"/>
                    <a:gd name="T29" fmla="*/ 84 h 84"/>
                    <a:gd name="T30" fmla="*/ 20 w 52"/>
                    <a:gd name="T31" fmla="*/ 82 h 84"/>
                    <a:gd name="T32" fmla="*/ 16 w 52"/>
                    <a:gd name="T33" fmla="*/ 80 h 84"/>
                    <a:gd name="T34" fmla="*/ 8 w 52"/>
                    <a:gd name="T35" fmla="*/ 74 h 84"/>
                    <a:gd name="T36" fmla="*/ 2 w 52"/>
                    <a:gd name="T37" fmla="*/ 66 h 84"/>
                    <a:gd name="T38" fmla="*/ 0 w 52"/>
                    <a:gd name="T39" fmla="*/ 54 h 84"/>
                    <a:gd name="T40" fmla="*/ 0 w 52"/>
                    <a:gd name="T41" fmla="*/ 54 h 84"/>
                    <a:gd name="T42" fmla="*/ 0 w 52"/>
                    <a:gd name="T43" fmla="*/ 46 h 84"/>
                    <a:gd name="T44" fmla="*/ 4 w 52"/>
                    <a:gd name="T45" fmla="*/ 38 h 84"/>
                    <a:gd name="T46" fmla="*/ 12 w 52"/>
                    <a:gd name="T47" fmla="*/ 22 h 84"/>
                    <a:gd name="T48" fmla="*/ 26 w 52"/>
                    <a:gd name="T49" fmla="*/ 0 h 84"/>
                    <a:gd name="T50" fmla="*/ 26 w 52"/>
                    <a:gd name="T51" fmla="*/ 0 h 84"/>
                    <a:gd name="T52" fmla="*/ 24 w 52"/>
                    <a:gd name="T53" fmla="*/ 10 h 84"/>
                    <a:gd name="T54" fmla="*/ 24 w 52"/>
                    <a:gd name="T55" fmla="*/ 20 h 84"/>
                    <a:gd name="T56" fmla="*/ 28 w 52"/>
                    <a:gd name="T57" fmla="*/ 28 h 84"/>
                    <a:gd name="T58" fmla="*/ 28 w 52"/>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4">
                      <a:moveTo>
                        <a:pt x="28" y="28"/>
                      </a:moveTo>
                      <a:lnTo>
                        <a:pt x="28" y="28"/>
                      </a:lnTo>
                      <a:lnTo>
                        <a:pt x="34" y="34"/>
                      </a:lnTo>
                      <a:lnTo>
                        <a:pt x="42" y="38"/>
                      </a:lnTo>
                      <a:lnTo>
                        <a:pt x="48" y="44"/>
                      </a:lnTo>
                      <a:lnTo>
                        <a:pt x="52" y="48"/>
                      </a:lnTo>
                      <a:lnTo>
                        <a:pt x="52" y="54"/>
                      </a:lnTo>
                      <a:lnTo>
                        <a:pt x="52" y="54"/>
                      </a:lnTo>
                      <a:lnTo>
                        <a:pt x="52" y="60"/>
                      </a:lnTo>
                      <a:lnTo>
                        <a:pt x="52" y="66"/>
                      </a:lnTo>
                      <a:lnTo>
                        <a:pt x="50" y="70"/>
                      </a:lnTo>
                      <a:lnTo>
                        <a:pt x="46" y="74"/>
                      </a:lnTo>
                      <a:lnTo>
                        <a:pt x="36" y="80"/>
                      </a:lnTo>
                      <a:lnTo>
                        <a:pt x="26" y="84"/>
                      </a:lnTo>
                      <a:lnTo>
                        <a:pt x="26" y="84"/>
                      </a:lnTo>
                      <a:lnTo>
                        <a:pt x="20" y="82"/>
                      </a:lnTo>
                      <a:lnTo>
                        <a:pt x="16" y="80"/>
                      </a:lnTo>
                      <a:lnTo>
                        <a:pt x="8" y="74"/>
                      </a:lnTo>
                      <a:lnTo>
                        <a:pt x="2" y="66"/>
                      </a:lnTo>
                      <a:lnTo>
                        <a:pt x="0" y="54"/>
                      </a:lnTo>
                      <a:lnTo>
                        <a:pt x="0" y="54"/>
                      </a:lnTo>
                      <a:lnTo>
                        <a:pt x="0" y="46"/>
                      </a:lnTo>
                      <a:lnTo>
                        <a:pt x="4" y="38"/>
                      </a:lnTo>
                      <a:lnTo>
                        <a:pt x="12" y="22"/>
                      </a:lnTo>
                      <a:lnTo>
                        <a:pt x="26" y="0"/>
                      </a:lnTo>
                      <a:lnTo>
                        <a:pt x="26" y="0"/>
                      </a:lnTo>
                      <a:lnTo>
                        <a:pt x="24" y="10"/>
                      </a:lnTo>
                      <a:lnTo>
                        <a:pt x="24"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59" name="Freeform 641"/>
                <p:cNvSpPr>
                  <a:spLocks/>
                </p:cNvSpPr>
                <p:nvPr/>
              </p:nvSpPr>
              <p:spPr bwMode="auto">
                <a:xfrm>
                  <a:off x="1790" y="2804"/>
                  <a:ext cx="66" cy="66"/>
                </a:xfrm>
                <a:custGeom>
                  <a:avLst/>
                  <a:gdLst>
                    <a:gd name="T0" fmla="*/ 20 w 66"/>
                    <a:gd name="T1" fmla="*/ 20 h 66"/>
                    <a:gd name="T2" fmla="*/ 20 w 66"/>
                    <a:gd name="T3" fmla="*/ 20 h 66"/>
                    <a:gd name="T4" fmla="*/ 28 w 66"/>
                    <a:gd name="T5" fmla="*/ 18 h 66"/>
                    <a:gd name="T6" fmla="*/ 36 w 66"/>
                    <a:gd name="T7" fmla="*/ 16 h 66"/>
                    <a:gd name="T8" fmla="*/ 46 w 66"/>
                    <a:gd name="T9" fmla="*/ 16 h 66"/>
                    <a:gd name="T10" fmla="*/ 50 w 66"/>
                    <a:gd name="T11" fmla="*/ 16 h 66"/>
                    <a:gd name="T12" fmla="*/ 56 w 66"/>
                    <a:gd name="T13" fmla="*/ 20 h 66"/>
                    <a:gd name="T14" fmla="*/ 56 w 66"/>
                    <a:gd name="T15" fmla="*/ 20 h 66"/>
                    <a:gd name="T16" fmla="*/ 60 w 66"/>
                    <a:gd name="T17" fmla="*/ 24 h 66"/>
                    <a:gd name="T18" fmla="*/ 62 w 66"/>
                    <a:gd name="T19" fmla="*/ 28 h 66"/>
                    <a:gd name="T20" fmla="*/ 64 w 66"/>
                    <a:gd name="T21" fmla="*/ 34 h 66"/>
                    <a:gd name="T22" fmla="*/ 66 w 66"/>
                    <a:gd name="T23" fmla="*/ 40 h 66"/>
                    <a:gd name="T24" fmla="*/ 64 w 66"/>
                    <a:gd name="T25" fmla="*/ 50 h 66"/>
                    <a:gd name="T26" fmla="*/ 58 w 66"/>
                    <a:gd name="T27" fmla="*/ 60 h 66"/>
                    <a:gd name="T28" fmla="*/ 58 w 66"/>
                    <a:gd name="T29" fmla="*/ 60 h 66"/>
                    <a:gd name="T30" fmla="*/ 54 w 66"/>
                    <a:gd name="T31" fmla="*/ 62 h 66"/>
                    <a:gd name="T32" fmla="*/ 48 w 66"/>
                    <a:gd name="T33" fmla="*/ 64 h 66"/>
                    <a:gd name="T34" fmla="*/ 38 w 66"/>
                    <a:gd name="T35" fmla="*/ 66 h 66"/>
                    <a:gd name="T36" fmla="*/ 28 w 66"/>
                    <a:gd name="T37" fmla="*/ 64 h 66"/>
                    <a:gd name="T38" fmla="*/ 18 w 66"/>
                    <a:gd name="T39" fmla="*/ 58 h 66"/>
                    <a:gd name="T40" fmla="*/ 18 w 66"/>
                    <a:gd name="T41" fmla="*/ 58 h 66"/>
                    <a:gd name="T42" fmla="*/ 14 w 66"/>
                    <a:gd name="T43" fmla="*/ 52 h 66"/>
                    <a:gd name="T44" fmla="*/ 10 w 66"/>
                    <a:gd name="T45" fmla="*/ 44 h 66"/>
                    <a:gd name="T46" fmla="*/ 4 w 66"/>
                    <a:gd name="T47" fmla="*/ 24 h 66"/>
                    <a:gd name="T48" fmla="*/ 0 w 66"/>
                    <a:gd name="T49" fmla="*/ 0 h 66"/>
                    <a:gd name="T50" fmla="*/ 0 w 66"/>
                    <a:gd name="T51" fmla="*/ 0 h 66"/>
                    <a:gd name="T52" fmla="*/ 4 w 66"/>
                    <a:gd name="T53" fmla="*/ 8 h 66"/>
                    <a:gd name="T54" fmla="*/ 12 w 66"/>
                    <a:gd name="T55" fmla="*/ 14 h 66"/>
                    <a:gd name="T56" fmla="*/ 20 w 66"/>
                    <a:gd name="T57" fmla="*/ 20 h 66"/>
                    <a:gd name="T58" fmla="*/ 20 w 66"/>
                    <a:gd name="T59"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0" y="20"/>
                      </a:moveTo>
                      <a:lnTo>
                        <a:pt x="20" y="20"/>
                      </a:lnTo>
                      <a:lnTo>
                        <a:pt x="28" y="18"/>
                      </a:lnTo>
                      <a:lnTo>
                        <a:pt x="36" y="16"/>
                      </a:lnTo>
                      <a:lnTo>
                        <a:pt x="46" y="16"/>
                      </a:lnTo>
                      <a:lnTo>
                        <a:pt x="50" y="16"/>
                      </a:lnTo>
                      <a:lnTo>
                        <a:pt x="56" y="20"/>
                      </a:lnTo>
                      <a:lnTo>
                        <a:pt x="56" y="20"/>
                      </a:lnTo>
                      <a:lnTo>
                        <a:pt x="60" y="24"/>
                      </a:lnTo>
                      <a:lnTo>
                        <a:pt x="62" y="28"/>
                      </a:lnTo>
                      <a:lnTo>
                        <a:pt x="64" y="34"/>
                      </a:lnTo>
                      <a:lnTo>
                        <a:pt x="66" y="40"/>
                      </a:lnTo>
                      <a:lnTo>
                        <a:pt x="64" y="50"/>
                      </a:lnTo>
                      <a:lnTo>
                        <a:pt x="58" y="60"/>
                      </a:lnTo>
                      <a:lnTo>
                        <a:pt x="58" y="60"/>
                      </a:lnTo>
                      <a:lnTo>
                        <a:pt x="54" y="62"/>
                      </a:lnTo>
                      <a:lnTo>
                        <a:pt x="48" y="64"/>
                      </a:lnTo>
                      <a:lnTo>
                        <a:pt x="38" y="66"/>
                      </a:lnTo>
                      <a:lnTo>
                        <a:pt x="28" y="64"/>
                      </a:lnTo>
                      <a:lnTo>
                        <a:pt x="18" y="58"/>
                      </a:lnTo>
                      <a:lnTo>
                        <a:pt x="18" y="58"/>
                      </a:lnTo>
                      <a:lnTo>
                        <a:pt x="14" y="52"/>
                      </a:lnTo>
                      <a:lnTo>
                        <a:pt x="10" y="44"/>
                      </a:lnTo>
                      <a:lnTo>
                        <a:pt x="4" y="24"/>
                      </a:lnTo>
                      <a:lnTo>
                        <a:pt x="0" y="0"/>
                      </a:lnTo>
                      <a:lnTo>
                        <a:pt x="0" y="0"/>
                      </a:lnTo>
                      <a:lnTo>
                        <a:pt x="4" y="8"/>
                      </a:lnTo>
                      <a:lnTo>
                        <a:pt x="12" y="14"/>
                      </a:lnTo>
                      <a:lnTo>
                        <a:pt x="20" y="20"/>
                      </a:lnTo>
                      <a:lnTo>
                        <a:pt x="20" y="20"/>
                      </a:lnTo>
                      <a:close/>
                    </a:path>
                  </a:pathLst>
                </a:custGeom>
                <a:solidFill>
                  <a:srgbClr val="003300"/>
                </a:solidFill>
                <a:ln w="3175">
                  <a:solidFill>
                    <a:srgbClr val="FFFFFF"/>
                  </a:solidFill>
                  <a:prstDash val="solid"/>
                  <a:round/>
                  <a:headEnd/>
                  <a:tailEnd/>
                </a:ln>
              </p:spPr>
              <p:txBody>
                <a:bodyPr/>
                <a:lstStyle/>
                <a:p>
                  <a:endParaRPr lang="en-US"/>
                </a:p>
              </p:txBody>
            </p:sp>
            <p:sp>
              <p:nvSpPr>
                <p:cNvPr id="1660" name="Freeform 642"/>
                <p:cNvSpPr>
                  <a:spLocks/>
                </p:cNvSpPr>
                <p:nvPr/>
              </p:nvSpPr>
              <p:spPr bwMode="auto">
                <a:xfrm>
                  <a:off x="1938" y="2686"/>
                  <a:ext cx="66" cy="66"/>
                </a:xfrm>
                <a:custGeom>
                  <a:avLst/>
                  <a:gdLst>
                    <a:gd name="T0" fmla="*/ 22 w 66"/>
                    <a:gd name="T1" fmla="*/ 18 h 66"/>
                    <a:gd name="T2" fmla="*/ 22 w 66"/>
                    <a:gd name="T3" fmla="*/ 18 h 66"/>
                    <a:gd name="T4" fmla="*/ 28 w 66"/>
                    <a:gd name="T5" fmla="*/ 18 h 66"/>
                    <a:gd name="T6" fmla="*/ 38 w 66"/>
                    <a:gd name="T7" fmla="*/ 16 h 66"/>
                    <a:gd name="T8" fmla="*/ 46 w 66"/>
                    <a:gd name="T9" fmla="*/ 14 h 66"/>
                    <a:gd name="T10" fmla="*/ 52 w 66"/>
                    <a:gd name="T11" fmla="*/ 16 h 66"/>
                    <a:gd name="T12" fmla="*/ 56 w 66"/>
                    <a:gd name="T13" fmla="*/ 18 h 66"/>
                    <a:gd name="T14" fmla="*/ 56 w 66"/>
                    <a:gd name="T15" fmla="*/ 18 h 66"/>
                    <a:gd name="T16" fmla="*/ 60 w 66"/>
                    <a:gd name="T17" fmla="*/ 22 h 66"/>
                    <a:gd name="T18" fmla="*/ 64 w 66"/>
                    <a:gd name="T19" fmla="*/ 28 h 66"/>
                    <a:gd name="T20" fmla="*/ 66 w 66"/>
                    <a:gd name="T21" fmla="*/ 32 h 66"/>
                    <a:gd name="T22" fmla="*/ 66 w 66"/>
                    <a:gd name="T23" fmla="*/ 38 h 66"/>
                    <a:gd name="T24" fmla="*/ 64 w 66"/>
                    <a:gd name="T25" fmla="*/ 50 h 66"/>
                    <a:gd name="T26" fmla="*/ 58 w 66"/>
                    <a:gd name="T27" fmla="*/ 58 h 66"/>
                    <a:gd name="T28" fmla="*/ 58 w 66"/>
                    <a:gd name="T29" fmla="*/ 58 h 66"/>
                    <a:gd name="T30" fmla="*/ 54 w 66"/>
                    <a:gd name="T31" fmla="*/ 62 h 66"/>
                    <a:gd name="T32" fmla="*/ 50 w 66"/>
                    <a:gd name="T33" fmla="*/ 64 h 66"/>
                    <a:gd name="T34" fmla="*/ 38 w 66"/>
                    <a:gd name="T35" fmla="*/ 66 h 66"/>
                    <a:gd name="T36" fmla="*/ 28 w 66"/>
                    <a:gd name="T37" fmla="*/ 64 h 66"/>
                    <a:gd name="T38" fmla="*/ 18 w 66"/>
                    <a:gd name="T39" fmla="*/ 56 h 66"/>
                    <a:gd name="T40" fmla="*/ 18 w 66"/>
                    <a:gd name="T41" fmla="*/ 56 h 66"/>
                    <a:gd name="T42" fmla="*/ 14 w 66"/>
                    <a:gd name="T43" fmla="*/ 50 h 66"/>
                    <a:gd name="T44" fmla="*/ 10 w 66"/>
                    <a:gd name="T45" fmla="*/ 42 h 66"/>
                    <a:gd name="T46" fmla="*/ 6 w 66"/>
                    <a:gd name="T47" fmla="*/ 24 h 66"/>
                    <a:gd name="T48" fmla="*/ 0 w 66"/>
                    <a:gd name="T49" fmla="*/ 0 h 66"/>
                    <a:gd name="T50" fmla="*/ 0 w 66"/>
                    <a:gd name="T51" fmla="*/ 0 h 66"/>
                    <a:gd name="T52" fmla="*/ 6 w 66"/>
                    <a:gd name="T53" fmla="*/ 8 h 66"/>
                    <a:gd name="T54" fmla="*/ 12 w 66"/>
                    <a:gd name="T55" fmla="*/ 14 h 66"/>
                    <a:gd name="T56" fmla="*/ 22 w 66"/>
                    <a:gd name="T57" fmla="*/ 18 h 66"/>
                    <a:gd name="T58" fmla="*/ 22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2" y="18"/>
                      </a:moveTo>
                      <a:lnTo>
                        <a:pt x="22" y="18"/>
                      </a:lnTo>
                      <a:lnTo>
                        <a:pt x="28" y="18"/>
                      </a:lnTo>
                      <a:lnTo>
                        <a:pt x="38" y="16"/>
                      </a:lnTo>
                      <a:lnTo>
                        <a:pt x="46" y="14"/>
                      </a:lnTo>
                      <a:lnTo>
                        <a:pt x="52" y="16"/>
                      </a:lnTo>
                      <a:lnTo>
                        <a:pt x="56" y="18"/>
                      </a:lnTo>
                      <a:lnTo>
                        <a:pt x="56" y="18"/>
                      </a:lnTo>
                      <a:lnTo>
                        <a:pt x="60" y="22"/>
                      </a:lnTo>
                      <a:lnTo>
                        <a:pt x="64" y="28"/>
                      </a:lnTo>
                      <a:lnTo>
                        <a:pt x="66" y="32"/>
                      </a:lnTo>
                      <a:lnTo>
                        <a:pt x="66" y="38"/>
                      </a:lnTo>
                      <a:lnTo>
                        <a:pt x="64" y="50"/>
                      </a:lnTo>
                      <a:lnTo>
                        <a:pt x="58" y="58"/>
                      </a:lnTo>
                      <a:lnTo>
                        <a:pt x="58" y="58"/>
                      </a:lnTo>
                      <a:lnTo>
                        <a:pt x="54" y="62"/>
                      </a:lnTo>
                      <a:lnTo>
                        <a:pt x="50" y="64"/>
                      </a:lnTo>
                      <a:lnTo>
                        <a:pt x="38" y="66"/>
                      </a:lnTo>
                      <a:lnTo>
                        <a:pt x="28" y="64"/>
                      </a:lnTo>
                      <a:lnTo>
                        <a:pt x="18" y="56"/>
                      </a:lnTo>
                      <a:lnTo>
                        <a:pt x="18" y="56"/>
                      </a:lnTo>
                      <a:lnTo>
                        <a:pt x="14" y="50"/>
                      </a:lnTo>
                      <a:lnTo>
                        <a:pt x="10" y="42"/>
                      </a:lnTo>
                      <a:lnTo>
                        <a:pt x="6"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661" name="Freeform 643"/>
                <p:cNvSpPr>
                  <a:spLocks/>
                </p:cNvSpPr>
                <p:nvPr/>
              </p:nvSpPr>
              <p:spPr bwMode="auto">
                <a:xfrm>
                  <a:off x="2024" y="2258"/>
                  <a:ext cx="54" cy="84"/>
                </a:xfrm>
                <a:custGeom>
                  <a:avLst/>
                  <a:gdLst>
                    <a:gd name="T0" fmla="*/ 30 w 54"/>
                    <a:gd name="T1" fmla="*/ 28 h 84"/>
                    <a:gd name="T2" fmla="*/ 30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8 w 54"/>
                    <a:gd name="T23" fmla="*/ 74 h 84"/>
                    <a:gd name="T24" fmla="*/ 38 w 54"/>
                    <a:gd name="T25" fmla="*/ 80 h 84"/>
                    <a:gd name="T26" fmla="*/ 28 w 54"/>
                    <a:gd name="T27" fmla="*/ 84 h 84"/>
                    <a:gd name="T28" fmla="*/ 28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8 w 54"/>
                    <a:gd name="T49" fmla="*/ 0 h 84"/>
                    <a:gd name="T50" fmla="*/ 28 w 54"/>
                    <a:gd name="T51" fmla="*/ 0 h 84"/>
                    <a:gd name="T52" fmla="*/ 26 w 54"/>
                    <a:gd name="T53" fmla="*/ 10 h 84"/>
                    <a:gd name="T54" fmla="*/ 26 w 54"/>
                    <a:gd name="T55" fmla="*/ 20 h 84"/>
                    <a:gd name="T56" fmla="*/ 30 w 54"/>
                    <a:gd name="T57" fmla="*/ 28 h 84"/>
                    <a:gd name="T58" fmla="*/ 30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30" y="28"/>
                      </a:moveTo>
                      <a:lnTo>
                        <a:pt x="30" y="28"/>
                      </a:lnTo>
                      <a:lnTo>
                        <a:pt x="34" y="34"/>
                      </a:lnTo>
                      <a:lnTo>
                        <a:pt x="42" y="38"/>
                      </a:lnTo>
                      <a:lnTo>
                        <a:pt x="50" y="44"/>
                      </a:lnTo>
                      <a:lnTo>
                        <a:pt x="52" y="48"/>
                      </a:lnTo>
                      <a:lnTo>
                        <a:pt x="54" y="54"/>
                      </a:lnTo>
                      <a:lnTo>
                        <a:pt x="54" y="54"/>
                      </a:lnTo>
                      <a:lnTo>
                        <a:pt x="54" y="60"/>
                      </a:lnTo>
                      <a:lnTo>
                        <a:pt x="52" y="66"/>
                      </a:lnTo>
                      <a:lnTo>
                        <a:pt x="50" y="70"/>
                      </a:lnTo>
                      <a:lnTo>
                        <a:pt x="48" y="74"/>
                      </a:lnTo>
                      <a:lnTo>
                        <a:pt x="38" y="80"/>
                      </a:lnTo>
                      <a:lnTo>
                        <a:pt x="28" y="84"/>
                      </a:lnTo>
                      <a:lnTo>
                        <a:pt x="28" y="84"/>
                      </a:lnTo>
                      <a:lnTo>
                        <a:pt x="22" y="82"/>
                      </a:lnTo>
                      <a:lnTo>
                        <a:pt x="16" y="80"/>
                      </a:lnTo>
                      <a:lnTo>
                        <a:pt x="8" y="74"/>
                      </a:lnTo>
                      <a:lnTo>
                        <a:pt x="2" y="66"/>
                      </a:lnTo>
                      <a:lnTo>
                        <a:pt x="0" y="54"/>
                      </a:lnTo>
                      <a:lnTo>
                        <a:pt x="0" y="54"/>
                      </a:lnTo>
                      <a:lnTo>
                        <a:pt x="2" y="46"/>
                      </a:lnTo>
                      <a:lnTo>
                        <a:pt x="4" y="38"/>
                      </a:lnTo>
                      <a:lnTo>
                        <a:pt x="14" y="22"/>
                      </a:lnTo>
                      <a:lnTo>
                        <a:pt x="28" y="0"/>
                      </a:lnTo>
                      <a:lnTo>
                        <a:pt x="28" y="0"/>
                      </a:lnTo>
                      <a:lnTo>
                        <a:pt x="26" y="10"/>
                      </a:lnTo>
                      <a:lnTo>
                        <a:pt x="26" y="20"/>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62" name="Freeform 644"/>
                <p:cNvSpPr>
                  <a:spLocks/>
                </p:cNvSpPr>
                <p:nvPr/>
              </p:nvSpPr>
              <p:spPr bwMode="auto">
                <a:xfrm>
                  <a:off x="1884" y="2224"/>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8"/>
                      </a:lnTo>
                      <a:lnTo>
                        <a:pt x="48" y="44"/>
                      </a:lnTo>
                      <a:lnTo>
                        <a:pt x="52" y="48"/>
                      </a:lnTo>
                      <a:lnTo>
                        <a:pt x="52" y="54"/>
                      </a:lnTo>
                      <a:lnTo>
                        <a:pt x="52" y="54"/>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63" name="Freeform 645"/>
                <p:cNvSpPr>
                  <a:spLocks/>
                </p:cNvSpPr>
                <p:nvPr/>
              </p:nvSpPr>
              <p:spPr bwMode="auto">
                <a:xfrm>
                  <a:off x="1870" y="2034"/>
                  <a:ext cx="54" cy="84"/>
                </a:xfrm>
                <a:custGeom>
                  <a:avLst/>
                  <a:gdLst>
                    <a:gd name="T0" fmla="*/ 28 w 54"/>
                    <a:gd name="T1" fmla="*/ 28 h 84"/>
                    <a:gd name="T2" fmla="*/ 28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6 w 54"/>
                    <a:gd name="T49" fmla="*/ 0 h 84"/>
                    <a:gd name="T50" fmla="*/ 26 w 54"/>
                    <a:gd name="T51" fmla="*/ 0 h 84"/>
                    <a:gd name="T52" fmla="*/ 26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50" y="44"/>
                      </a:lnTo>
                      <a:lnTo>
                        <a:pt x="52" y="48"/>
                      </a:lnTo>
                      <a:lnTo>
                        <a:pt x="54" y="54"/>
                      </a:lnTo>
                      <a:lnTo>
                        <a:pt x="54" y="54"/>
                      </a:lnTo>
                      <a:lnTo>
                        <a:pt x="54" y="60"/>
                      </a:lnTo>
                      <a:lnTo>
                        <a:pt x="52" y="66"/>
                      </a:lnTo>
                      <a:lnTo>
                        <a:pt x="50" y="70"/>
                      </a:lnTo>
                      <a:lnTo>
                        <a:pt x="46" y="74"/>
                      </a:lnTo>
                      <a:lnTo>
                        <a:pt x="38" y="80"/>
                      </a:lnTo>
                      <a:lnTo>
                        <a:pt x="26" y="84"/>
                      </a:lnTo>
                      <a:lnTo>
                        <a:pt x="26" y="84"/>
                      </a:lnTo>
                      <a:lnTo>
                        <a:pt x="22" y="82"/>
                      </a:lnTo>
                      <a:lnTo>
                        <a:pt x="16" y="80"/>
                      </a:lnTo>
                      <a:lnTo>
                        <a:pt x="8" y="74"/>
                      </a:lnTo>
                      <a:lnTo>
                        <a:pt x="2" y="66"/>
                      </a:lnTo>
                      <a:lnTo>
                        <a:pt x="0" y="54"/>
                      </a:lnTo>
                      <a:lnTo>
                        <a:pt x="0" y="54"/>
                      </a:lnTo>
                      <a:lnTo>
                        <a:pt x="2" y="46"/>
                      </a:lnTo>
                      <a:lnTo>
                        <a:pt x="4" y="38"/>
                      </a:lnTo>
                      <a:lnTo>
                        <a:pt x="14" y="22"/>
                      </a:lnTo>
                      <a:lnTo>
                        <a:pt x="26" y="0"/>
                      </a:lnTo>
                      <a:lnTo>
                        <a:pt x="26" y="0"/>
                      </a:lnTo>
                      <a:lnTo>
                        <a:pt x="26"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64" name="Freeform 646"/>
                <p:cNvSpPr>
                  <a:spLocks/>
                </p:cNvSpPr>
                <p:nvPr/>
              </p:nvSpPr>
              <p:spPr bwMode="auto">
                <a:xfrm>
                  <a:off x="1678" y="2028"/>
                  <a:ext cx="76" cy="52"/>
                </a:xfrm>
                <a:custGeom>
                  <a:avLst/>
                  <a:gdLst>
                    <a:gd name="T0" fmla="*/ 50 w 76"/>
                    <a:gd name="T1" fmla="*/ 40 h 52"/>
                    <a:gd name="T2" fmla="*/ 50 w 76"/>
                    <a:gd name="T3" fmla="*/ 40 h 52"/>
                    <a:gd name="T4" fmla="*/ 44 w 76"/>
                    <a:gd name="T5" fmla="*/ 42 h 52"/>
                    <a:gd name="T6" fmla="*/ 36 w 76"/>
                    <a:gd name="T7" fmla="*/ 48 h 52"/>
                    <a:gd name="T8" fmla="*/ 28 w 76"/>
                    <a:gd name="T9" fmla="*/ 50 h 52"/>
                    <a:gd name="T10" fmla="*/ 22 w 76"/>
                    <a:gd name="T11" fmla="*/ 50 h 52"/>
                    <a:gd name="T12" fmla="*/ 18 w 76"/>
                    <a:gd name="T13" fmla="*/ 50 h 52"/>
                    <a:gd name="T14" fmla="*/ 18 w 76"/>
                    <a:gd name="T15" fmla="*/ 50 h 52"/>
                    <a:gd name="T16" fmla="*/ 12 w 76"/>
                    <a:gd name="T17" fmla="*/ 46 h 52"/>
                    <a:gd name="T18" fmla="*/ 8 w 76"/>
                    <a:gd name="T19" fmla="*/ 44 h 52"/>
                    <a:gd name="T20" fmla="*/ 4 w 76"/>
                    <a:gd name="T21" fmla="*/ 38 h 52"/>
                    <a:gd name="T22" fmla="*/ 2 w 76"/>
                    <a:gd name="T23" fmla="*/ 34 h 52"/>
                    <a:gd name="T24" fmla="*/ 0 w 76"/>
                    <a:gd name="T25" fmla="*/ 22 h 52"/>
                    <a:gd name="T26" fmla="*/ 4 w 76"/>
                    <a:gd name="T27" fmla="*/ 12 h 52"/>
                    <a:gd name="T28" fmla="*/ 4 w 76"/>
                    <a:gd name="T29" fmla="*/ 12 h 52"/>
                    <a:gd name="T30" fmla="*/ 8 w 76"/>
                    <a:gd name="T31" fmla="*/ 8 h 52"/>
                    <a:gd name="T32" fmla="*/ 12 w 76"/>
                    <a:gd name="T33" fmla="*/ 4 h 52"/>
                    <a:gd name="T34" fmla="*/ 20 w 76"/>
                    <a:gd name="T35" fmla="*/ 0 h 52"/>
                    <a:gd name="T36" fmla="*/ 32 w 76"/>
                    <a:gd name="T37" fmla="*/ 0 h 52"/>
                    <a:gd name="T38" fmla="*/ 42 w 76"/>
                    <a:gd name="T39" fmla="*/ 2 h 52"/>
                    <a:gd name="T40" fmla="*/ 42 w 76"/>
                    <a:gd name="T41" fmla="*/ 2 h 52"/>
                    <a:gd name="T42" fmla="*/ 48 w 76"/>
                    <a:gd name="T43" fmla="*/ 8 h 52"/>
                    <a:gd name="T44" fmla="*/ 54 w 76"/>
                    <a:gd name="T45" fmla="*/ 14 h 52"/>
                    <a:gd name="T46" fmla="*/ 64 w 76"/>
                    <a:gd name="T47" fmla="*/ 30 h 52"/>
                    <a:gd name="T48" fmla="*/ 76 w 76"/>
                    <a:gd name="T49" fmla="*/ 52 h 52"/>
                    <a:gd name="T50" fmla="*/ 76 w 76"/>
                    <a:gd name="T51" fmla="*/ 52 h 52"/>
                    <a:gd name="T52" fmla="*/ 68 w 76"/>
                    <a:gd name="T53" fmla="*/ 46 h 52"/>
                    <a:gd name="T54" fmla="*/ 60 w 76"/>
                    <a:gd name="T55" fmla="*/ 42 h 52"/>
                    <a:gd name="T56" fmla="*/ 50 w 76"/>
                    <a:gd name="T57" fmla="*/ 40 h 52"/>
                    <a:gd name="T58" fmla="*/ 50 w 76"/>
                    <a:gd name="T5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52">
                      <a:moveTo>
                        <a:pt x="50" y="40"/>
                      </a:moveTo>
                      <a:lnTo>
                        <a:pt x="50" y="40"/>
                      </a:lnTo>
                      <a:lnTo>
                        <a:pt x="44" y="42"/>
                      </a:lnTo>
                      <a:lnTo>
                        <a:pt x="36" y="48"/>
                      </a:lnTo>
                      <a:lnTo>
                        <a:pt x="28" y="50"/>
                      </a:lnTo>
                      <a:lnTo>
                        <a:pt x="22" y="50"/>
                      </a:lnTo>
                      <a:lnTo>
                        <a:pt x="18" y="50"/>
                      </a:lnTo>
                      <a:lnTo>
                        <a:pt x="18" y="50"/>
                      </a:lnTo>
                      <a:lnTo>
                        <a:pt x="12" y="46"/>
                      </a:lnTo>
                      <a:lnTo>
                        <a:pt x="8" y="44"/>
                      </a:lnTo>
                      <a:lnTo>
                        <a:pt x="4" y="38"/>
                      </a:lnTo>
                      <a:lnTo>
                        <a:pt x="2" y="34"/>
                      </a:lnTo>
                      <a:lnTo>
                        <a:pt x="0" y="22"/>
                      </a:lnTo>
                      <a:lnTo>
                        <a:pt x="4" y="12"/>
                      </a:lnTo>
                      <a:lnTo>
                        <a:pt x="4" y="12"/>
                      </a:lnTo>
                      <a:lnTo>
                        <a:pt x="8" y="8"/>
                      </a:lnTo>
                      <a:lnTo>
                        <a:pt x="12" y="4"/>
                      </a:lnTo>
                      <a:lnTo>
                        <a:pt x="20" y="0"/>
                      </a:lnTo>
                      <a:lnTo>
                        <a:pt x="32" y="0"/>
                      </a:lnTo>
                      <a:lnTo>
                        <a:pt x="42" y="2"/>
                      </a:lnTo>
                      <a:lnTo>
                        <a:pt x="42" y="2"/>
                      </a:lnTo>
                      <a:lnTo>
                        <a:pt x="48" y="8"/>
                      </a:lnTo>
                      <a:lnTo>
                        <a:pt x="54" y="14"/>
                      </a:lnTo>
                      <a:lnTo>
                        <a:pt x="64" y="30"/>
                      </a:lnTo>
                      <a:lnTo>
                        <a:pt x="76" y="52"/>
                      </a:lnTo>
                      <a:lnTo>
                        <a:pt x="76" y="52"/>
                      </a:lnTo>
                      <a:lnTo>
                        <a:pt x="68" y="46"/>
                      </a:lnTo>
                      <a:lnTo>
                        <a:pt x="60" y="42"/>
                      </a:lnTo>
                      <a:lnTo>
                        <a:pt x="50" y="40"/>
                      </a:lnTo>
                      <a:lnTo>
                        <a:pt x="50" y="40"/>
                      </a:lnTo>
                      <a:close/>
                    </a:path>
                  </a:pathLst>
                </a:custGeom>
                <a:solidFill>
                  <a:srgbClr val="003300"/>
                </a:solidFill>
                <a:ln w="3175">
                  <a:solidFill>
                    <a:srgbClr val="FFFFFF"/>
                  </a:solidFill>
                  <a:prstDash val="solid"/>
                  <a:round/>
                  <a:headEnd/>
                  <a:tailEnd/>
                </a:ln>
              </p:spPr>
              <p:txBody>
                <a:bodyPr/>
                <a:lstStyle/>
                <a:p>
                  <a:endParaRPr lang="en-US"/>
                </a:p>
              </p:txBody>
            </p:sp>
            <p:sp>
              <p:nvSpPr>
                <p:cNvPr id="1665" name="Freeform 647"/>
                <p:cNvSpPr>
                  <a:spLocks/>
                </p:cNvSpPr>
                <p:nvPr/>
              </p:nvSpPr>
              <p:spPr bwMode="auto">
                <a:xfrm>
                  <a:off x="1714" y="1868"/>
                  <a:ext cx="58" cy="74"/>
                </a:xfrm>
                <a:custGeom>
                  <a:avLst/>
                  <a:gdLst>
                    <a:gd name="T0" fmla="*/ 18 w 58"/>
                    <a:gd name="T1" fmla="*/ 22 h 74"/>
                    <a:gd name="T2" fmla="*/ 18 w 58"/>
                    <a:gd name="T3" fmla="*/ 22 h 74"/>
                    <a:gd name="T4" fmla="*/ 24 w 58"/>
                    <a:gd name="T5" fmla="*/ 24 h 74"/>
                    <a:gd name="T6" fmla="*/ 34 w 58"/>
                    <a:gd name="T7" fmla="*/ 24 h 74"/>
                    <a:gd name="T8" fmla="*/ 42 w 58"/>
                    <a:gd name="T9" fmla="*/ 24 h 74"/>
                    <a:gd name="T10" fmla="*/ 48 w 58"/>
                    <a:gd name="T11" fmla="*/ 26 h 74"/>
                    <a:gd name="T12" fmla="*/ 52 w 58"/>
                    <a:gd name="T13" fmla="*/ 30 h 74"/>
                    <a:gd name="T14" fmla="*/ 52 w 58"/>
                    <a:gd name="T15" fmla="*/ 30 h 74"/>
                    <a:gd name="T16" fmla="*/ 54 w 58"/>
                    <a:gd name="T17" fmla="*/ 36 h 74"/>
                    <a:gd name="T18" fmla="*/ 56 w 58"/>
                    <a:gd name="T19" fmla="*/ 40 h 74"/>
                    <a:gd name="T20" fmla="*/ 58 w 58"/>
                    <a:gd name="T21" fmla="*/ 46 h 74"/>
                    <a:gd name="T22" fmla="*/ 56 w 58"/>
                    <a:gd name="T23" fmla="*/ 52 h 74"/>
                    <a:gd name="T24" fmla="*/ 52 w 58"/>
                    <a:gd name="T25" fmla="*/ 62 h 74"/>
                    <a:gd name="T26" fmla="*/ 44 w 58"/>
                    <a:gd name="T27" fmla="*/ 70 h 74"/>
                    <a:gd name="T28" fmla="*/ 44 w 58"/>
                    <a:gd name="T29" fmla="*/ 70 h 74"/>
                    <a:gd name="T30" fmla="*/ 40 w 58"/>
                    <a:gd name="T31" fmla="*/ 72 h 74"/>
                    <a:gd name="T32" fmla="*/ 34 w 58"/>
                    <a:gd name="T33" fmla="*/ 74 h 74"/>
                    <a:gd name="T34" fmla="*/ 24 w 58"/>
                    <a:gd name="T35" fmla="*/ 72 h 74"/>
                    <a:gd name="T36" fmla="*/ 14 w 58"/>
                    <a:gd name="T37" fmla="*/ 68 h 74"/>
                    <a:gd name="T38" fmla="*/ 6 w 58"/>
                    <a:gd name="T39" fmla="*/ 58 h 74"/>
                    <a:gd name="T40" fmla="*/ 6 w 58"/>
                    <a:gd name="T41" fmla="*/ 58 h 74"/>
                    <a:gd name="T42" fmla="*/ 4 w 58"/>
                    <a:gd name="T43" fmla="*/ 52 h 74"/>
                    <a:gd name="T44" fmla="*/ 2 w 58"/>
                    <a:gd name="T45" fmla="*/ 44 h 74"/>
                    <a:gd name="T46" fmla="*/ 0 w 58"/>
                    <a:gd name="T47" fmla="*/ 24 h 74"/>
                    <a:gd name="T48" fmla="*/ 2 w 58"/>
                    <a:gd name="T49" fmla="*/ 0 h 74"/>
                    <a:gd name="T50" fmla="*/ 2 w 58"/>
                    <a:gd name="T51" fmla="*/ 0 h 74"/>
                    <a:gd name="T52" fmla="*/ 4 w 58"/>
                    <a:gd name="T53" fmla="*/ 8 h 74"/>
                    <a:gd name="T54" fmla="*/ 10 w 58"/>
                    <a:gd name="T55" fmla="*/ 16 h 74"/>
                    <a:gd name="T56" fmla="*/ 18 w 58"/>
                    <a:gd name="T57" fmla="*/ 22 h 74"/>
                    <a:gd name="T58" fmla="*/ 18 w 58"/>
                    <a:gd name="T5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74">
                      <a:moveTo>
                        <a:pt x="18" y="22"/>
                      </a:moveTo>
                      <a:lnTo>
                        <a:pt x="18" y="22"/>
                      </a:lnTo>
                      <a:lnTo>
                        <a:pt x="24" y="24"/>
                      </a:lnTo>
                      <a:lnTo>
                        <a:pt x="34" y="24"/>
                      </a:lnTo>
                      <a:lnTo>
                        <a:pt x="42" y="24"/>
                      </a:lnTo>
                      <a:lnTo>
                        <a:pt x="48" y="26"/>
                      </a:lnTo>
                      <a:lnTo>
                        <a:pt x="52" y="30"/>
                      </a:lnTo>
                      <a:lnTo>
                        <a:pt x="52" y="30"/>
                      </a:lnTo>
                      <a:lnTo>
                        <a:pt x="54" y="36"/>
                      </a:lnTo>
                      <a:lnTo>
                        <a:pt x="56" y="40"/>
                      </a:lnTo>
                      <a:lnTo>
                        <a:pt x="58" y="46"/>
                      </a:lnTo>
                      <a:lnTo>
                        <a:pt x="56" y="52"/>
                      </a:lnTo>
                      <a:lnTo>
                        <a:pt x="52" y="62"/>
                      </a:lnTo>
                      <a:lnTo>
                        <a:pt x="44" y="70"/>
                      </a:lnTo>
                      <a:lnTo>
                        <a:pt x="44" y="70"/>
                      </a:lnTo>
                      <a:lnTo>
                        <a:pt x="40" y="72"/>
                      </a:lnTo>
                      <a:lnTo>
                        <a:pt x="34" y="74"/>
                      </a:lnTo>
                      <a:lnTo>
                        <a:pt x="24" y="72"/>
                      </a:lnTo>
                      <a:lnTo>
                        <a:pt x="14" y="68"/>
                      </a:lnTo>
                      <a:lnTo>
                        <a:pt x="6" y="58"/>
                      </a:lnTo>
                      <a:lnTo>
                        <a:pt x="6" y="58"/>
                      </a:lnTo>
                      <a:lnTo>
                        <a:pt x="4" y="52"/>
                      </a:lnTo>
                      <a:lnTo>
                        <a:pt x="2" y="44"/>
                      </a:lnTo>
                      <a:lnTo>
                        <a:pt x="0" y="24"/>
                      </a:lnTo>
                      <a:lnTo>
                        <a:pt x="2" y="0"/>
                      </a:lnTo>
                      <a:lnTo>
                        <a:pt x="2" y="0"/>
                      </a:lnTo>
                      <a:lnTo>
                        <a:pt x="4" y="8"/>
                      </a:lnTo>
                      <a:lnTo>
                        <a:pt x="10" y="16"/>
                      </a:lnTo>
                      <a:lnTo>
                        <a:pt x="18" y="22"/>
                      </a:lnTo>
                      <a:lnTo>
                        <a:pt x="18" y="22"/>
                      </a:lnTo>
                      <a:close/>
                    </a:path>
                  </a:pathLst>
                </a:custGeom>
                <a:solidFill>
                  <a:srgbClr val="003300"/>
                </a:solidFill>
                <a:ln w="3175">
                  <a:solidFill>
                    <a:srgbClr val="FFFFFF"/>
                  </a:solidFill>
                  <a:prstDash val="solid"/>
                  <a:round/>
                  <a:headEnd/>
                  <a:tailEnd/>
                </a:ln>
              </p:spPr>
              <p:txBody>
                <a:bodyPr/>
                <a:lstStyle/>
                <a:p>
                  <a:endParaRPr lang="en-US"/>
                </a:p>
              </p:txBody>
            </p:sp>
            <p:sp>
              <p:nvSpPr>
                <p:cNvPr id="1666" name="Freeform 648"/>
                <p:cNvSpPr>
                  <a:spLocks/>
                </p:cNvSpPr>
                <p:nvPr/>
              </p:nvSpPr>
              <p:spPr bwMode="auto">
                <a:xfrm>
                  <a:off x="1612" y="1832"/>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8"/>
                      </a:lnTo>
                      <a:lnTo>
                        <a:pt x="48" y="44"/>
                      </a:lnTo>
                      <a:lnTo>
                        <a:pt x="52" y="48"/>
                      </a:lnTo>
                      <a:lnTo>
                        <a:pt x="52" y="54"/>
                      </a:lnTo>
                      <a:lnTo>
                        <a:pt x="52" y="54"/>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67" name="Freeform 649"/>
                <p:cNvSpPr>
                  <a:spLocks/>
                </p:cNvSpPr>
                <p:nvPr/>
              </p:nvSpPr>
              <p:spPr bwMode="auto">
                <a:xfrm>
                  <a:off x="1942" y="1824"/>
                  <a:ext cx="54" cy="82"/>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4"/>
                      </a:lnTo>
                      <a:lnTo>
                        <a:pt x="54" y="54"/>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68" name="Freeform 650"/>
                <p:cNvSpPr>
                  <a:spLocks/>
                </p:cNvSpPr>
                <p:nvPr/>
              </p:nvSpPr>
              <p:spPr bwMode="auto">
                <a:xfrm>
                  <a:off x="1816" y="1656"/>
                  <a:ext cx="80" cy="54"/>
                </a:xfrm>
                <a:custGeom>
                  <a:avLst/>
                  <a:gdLst>
                    <a:gd name="T0" fmla="*/ 54 w 80"/>
                    <a:gd name="T1" fmla="*/ 20 h 54"/>
                    <a:gd name="T2" fmla="*/ 54 w 80"/>
                    <a:gd name="T3" fmla="*/ 20 h 54"/>
                    <a:gd name="T4" fmla="*/ 52 w 80"/>
                    <a:gd name="T5" fmla="*/ 26 h 54"/>
                    <a:gd name="T6" fmla="*/ 50 w 80"/>
                    <a:gd name="T7" fmla="*/ 36 h 54"/>
                    <a:gd name="T8" fmla="*/ 46 w 80"/>
                    <a:gd name="T9" fmla="*/ 44 h 54"/>
                    <a:gd name="T10" fmla="*/ 42 w 80"/>
                    <a:gd name="T11" fmla="*/ 48 h 54"/>
                    <a:gd name="T12" fmla="*/ 38 w 80"/>
                    <a:gd name="T13" fmla="*/ 52 h 54"/>
                    <a:gd name="T14" fmla="*/ 38 w 80"/>
                    <a:gd name="T15" fmla="*/ 52 h 54"/>
                    <a:gd name="T16" fmla="*/ 32 w 80"/>
                    <a:gd name="T17" fmla="*/ 54 h 54"/>
                    <a:gd name="T18" fmla="*/ 26 w 80"/>
                    <a:gd name="T19" fmla="*/ 54 h 54"/>
                    <a:gd name="T20" fmla="*/ 22 w 80"/>
                    <a:gd name="T21" fmla="*/ 54 h 54"/>
                    <a:gd name="T22" fmla="*/ 16 w 80"/>
                    <a:gd name="T23" fmla="*/ 52 h 54"/>
                    <a:gd name="T24" fmla="*/ 8 w 80"/>
                    <a:gd name="T25" fmla="*/ 44 h 54"/>
                    <a:gd name="T26" fmla="*/ 2 w 80"/>
                    <a:gd name="T27" fmla="*/ 36 h 54"/>
                    <a:gd name="T28" fmla="*/ 2 w 80"/>
                    <a:gd name="T29" fmla="*/ 36 h 54"/>
                    <a:gd name="T30" fmla="*/ 0 w 80"/>
                    <a:gd name="T31" fmla="*/ 30 h 54"/>
                    <a:gd name="T32" fmla="*/ 0 w 80"/>
                    <a:gd name="T33" fmla="*/ 24 h 54"/>
                    <a:gd name="T34" fmla="*/ 4 w 80"/>
                    <a:gd name="T35" fmla="*/ 14 h 54"/>
                    <a:gd name="T36" fmla="*/ 10 w 80"/>
                    <a:gd name="T37" fmla="*/ 6 h 54"/>
                    <a:gd name="T38" fmla="*/ 22 w 80"/>
                    <a:gd name="T39" fmla="*/ 0 h 54"/>
                    <a:gd name="T40" fmla="*/ 22 w 80"/>
                    <a:gd name="T41" fmla="*/ 0 h 54"/>
                    <a:gd name="T42" fmla="*/ 28 w 80"/>
                    <a:gd name="T43" fmla="*/ 0 h 54"/>
                    <a:gd name="T44" fmla="*/ 36 w 80"/>
                    <a:gd name="T45" fmla="*/ 0 h 54"/>
                    <a:gd name="T46" fmla="*/ 56 w 80"/>
                    <a:gd name="T47" fmla="*/ 4 h 54"/>
                    <a:gd name="T48" fmla="*/ 80 w 80"/>
                    <a:gd name="T49" fmla="*/ 10 h 54"/>
                    <a:gd name="T50" fmla="*/ 80 w 80"/>
                    <a:gd name="T51" fmla="*/ 10 h 54"/>
                    <a:gd name="T52" fmla="*/ 70 w 80"/>
                    <a:gd name="T53" fmla="*/ 12 h 54"/>
                    <a:gd name="T54" fmla="*/ 62 w 80"/>
                    <a:gd name="T55" fmla="*/ 14 h 54"/>
                    <a:gd name="T56" fmla="*/ 54 w 80"/>
                    <a:gd name="T57" fmla="*/ 20 h 54"/>
                    <a:gd name="T58" fmla="*/ 54 w 80"/>
                    <a:gd name="T5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54">
                      <a:moveTo>
                        <a:pt x="54" y="20"/>
                      </a:moveTo>
                      <a:lnTo>
                        <a:pt x="54" y="20"/>
                      </a:lnTo>
                      <a:lnTo>
                        <a:pt x="52" y="26"/>
                      </a:lnTo>
                      <a:lnTo>
                        <a:pt x="50" y="36"/>
                      </a:lnTo>
                      <a:lnTo>
                        <a:pt x="46" y="44"/>
                      </a:lnTo>
                      <a:lnTo>
                        <a:pt x="42" y="48"/>
                      </a:lnTo>
                      <a:lnTo>
                        <a:pt x="38" y="52"/>
                      </a:lnTo>
                      <a:lnTo>
                        <a:pt x="38" y="52"/>
                      </a:lnTo>
                      <a:lnTo>
                        <a:pt x="32" y="54"/>
                      </a:lnTo>
                      <a:lnTo>
                        <a:pt x="26" y="54"/>
                      </a:lnTo>
                      <a:lnTo>
                        <a:pt x="22" y="54"/>
                      </a:lnTo>
                      <a:lnTo>
                        <a:pt x="16" y="52"/>
                      </a:lnTo>
                      <a:lnTo>
                        <a:pt x="8" y="44"/>
                      </a:lnTo>
                      <a:lnTo>
                        <a:pt x="2" y="36"/>
                      </a:lnTo>
                      <a:lnTo>
                        <a:pt x="2" y="36"/>
                      </a:lnTo>
                      <a:lnTo>
                        <a:pt x="0" y="30"/>
                      </a:lnTo>
                      <a:lnTo>
                        <a:pt x="0" y="24"/>
                      </a:lnTo>
                      <a:lnTo>
                        <a:pt x="4" y="14"/>
                      </a:lnTo>
                      <a:lnTo>
                        <a:pt x="10" y="6"/>
                      </a:lnTo>
                      <a:lnTo>
                        <a:pt x="22" y="0"/>
                      </a:lnTo>
                      <a:lnTo>
                        <a:pt x="22" y="0"/>
                      </a:lnTo>
                      <a:lnTo>
                        <a:pt x="28" y="0"/>
                      </a:lnTo>
                      <a:lnTo>
                        <a:pt x="36" y="0"/>
                      </a:lnTo>
                      <a:lnTo>
                        <a:pt x="56" y="4"/>
                      </a:lnTo>
                      <a:lnTo>
                        <a:pt x="80" y="10"/>
                      </a:lnTo>
                      <a:lnTo>
                        <a:pt x="80" y="10"/>
                      </a:lnTo>
                      <a:lnTo>
                        <a:pt x="70" y="12"/>
                      </a:lnTo>
                      <a:lnTo>
                        <a:pt x="62" y="14"/>
                      </a:lnTo>
                      <a:lnTo>
                        <a:pt x="54" y="20"/>
                      </a:lnTo>
                      <a:lnTo>
                        <a:pt x="54" y="20"/>
                      </a:lnTo>
                      <a:close/>
                    </a:path>
                  </a:pathLst>
                </a:custGeom>
                <a:solidFill>
                  <a:srgbClr val="003300"/>
                </a:solidFill>
                <a:ln w="3175">
                  <a:solidFill>
                    <a:srgbClr val="FFFFFF"/>
                  </a:solidFill>
                  <a:prstDash val="solid"/>
                  <a:round/>
                  <a:headEnd/>
                  <a:tailEnd/>
                </a:ln>
              </p:spPr>
              <p:txBody>
                <a:bodyPr/>
                <a:lstStyle/>
                <a:p>
                  <a:endParaRPr lang="en-US"/>
                </a:p>
              </p:txBody>
            </p:sp>
            <p:sp>
              <p:nvSpPr>
                <p:cNvPr id="1669" name="Freeform 651"/>
                <p:cNvSpPr>
                  <a:spLocks/>
                </p:cNvSpPr>
                <p:nvPr/>
              </p:nvSpPr>
              <p:spPr bwMode="auto">
                <a:xfrm>
                  <a:off x="1902" y="1490"/>
                  <a:ext cx="74" cy="58"/>
                </a:xfrm>
                <a:custGeom>
                  <a:avLst/>
                  <a:gdLst>
                    <a:gd name="T0" fmla="*/ 24 w 74"/>
                    <a:gd name="T1" fmla="*/ 14 h 58"/>
                    <a:gd name="T2" fmla="*/ 24 w 74"/>
                    <a:gd name="T3" fmla="*/ 14 h 58"/>
                    <a:gd name="T4" fmla="*/ 32 w 74"/>
                    <a:gd name="T5" fmla="*/ 12 h 58"/>
                    <a:gd name="T6" fmla="*/ 40 w 74"/>
                    <a:gd name="T7" fmla="*/ 8 h 58"/>
                    <a:gd name="T8" fmla="*/ 48 w 74"/>
                    <a:gd name="T9" fmla="*/ 6 h 58"/>
                    <a:gd name="T10" fmla="*/ 54 w 74"/>
                    <a:gd name="T11" fmla="*/ 6 h 58"/>
                    <a:gd name="T12" fmla="*/ 60 w 74"/>
                    <a:gd name="T13" fmla="*/ 8 h 58"/>
                    <a:gd name="T14" fmla="*/ 60 w 74"/>
                    <a:gd name="T15" fmla="*/ 8 h 58"/>
                    <a:gd name="T16" fmla="*/ 64 w 74"/>
                    <a:gd name="T17" fmla="*/ 10 h 58"/>
                    <a:gd name="T18" fmla="*/ 68 w 74"/>
                    <a:gd name="T19" fmla="*/ 14 h 58"/>
                    <a:gd name="T20" fmla="*/ 70 w 74"/>
                    <a:gd name="T21" fmla="*/ 20 h 58"/>
                    <a:gd name="T22" fmla="*/ 72 w 74"/>
                    <a:gd name="T23" fmla="*/ 24 h 58"/>
                    <a:gd name="T24" fmla="*/ 74 w 74"/>
                    <a:gd name="T25" fmla="*/ 36 h 58"/>
                    <a:gd name="T26" fmla="*/ 70 w 74"/>
                    <a:gd name="T27" fmla="*/ 46 h 58"/>
                    <a:gd name="T28" fmla="*/ 70 w 74"/>
                    <a:gd name="T29" fmla="*/ 46 h 58"/>
                    <a:gd name="T30" fmla="*/ 66 w 74"/>
                    <a:gd name="T31" fmla="*/ 50 h 58"/>
                    <a:gd name="T32" fmla="*/ 62 w 74"/>
                    <a:gd name="T33" fmla="*/ 54 h 58"/>
                    <a:gd name="T34" fmla="*/ 52 w 74"/>
                    <a:gd name="T35" fmla="*/ 58 h 58"/>
                    <a:gd name="T36" fmla="*/ 40 w 74"/>
                    <a:gd name="T37" fmla="*/ 56 h 58"/>
                    <a:gd name="T38" fmla="*/ 30 w 74"/>
                    <a:gd name="T39" fmla="*/ 52 h 58"/>
                    <a:gd name="T40" fmla="*/ 30 w 74"/>
                    <a:gd name="T41" fmla="*/ 52 h 58"/>
                    <a:gd name="T42" fmla="*/ 24 w 74"/>
                    <a:gd name="T43" fmla="*/ 48 h 58"/>
                    <a:gd name="T44" fmla="*/ 20 w 74"/>
                    <a:gd name="T45" fmla="*/ 40 h 58"/>
                    <a:gd name="T46" fmla="*/ 10 w 74"/>
                    <a:gd name="T47" fmla="*/ 22 h 58"/>
                    <a:gd name="T48" fmla="*/ 0 w 74"/>
                    <a:gd name="T49" fmla="*/ 0 h 58"/>
                    <a:gd name="T50" fmla="*/ 0 w 74"/>
                    <a:gd name="T51" fmla="*/ 0 h 58"/>
                    <a:gd name="T52" fmla="*/ 8 w 74"/>
                    <a:gd name="T53" fmla="*/ 8 h 58"/>
                    <a:gd name="T54" fmla="*/ 16 w 74"/>
                    <a:gd name="T55" fmla="*/ 12 h 58"/>
                    <a:gd name="T56" fmla="*/ 24 w 74"/>
                    <a:gd name="T57" fmla="*/ 14 h 58"/>
                    <a:gd name="T58" fmla="*/ 24 w 74"/>
                    <a:gd name="T59"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 h="58">
                      <a:moveTo>
                        <a:pt x="24" y="14"/>
                      </a:moveTo>
                      <a:lnTo>
                        <a:pt x="24" y="14"/>
                      </a:lnTo>
                      <a:lnTo>
                        <a:pt x="32" y="12"/>
                      </a:lnTo>
                      <a:lnTo>
                        <a:pt x="40" y="8"/>
                      </a:lnTo>
                      <a:lnTo>
                        <a:pt x="48" y="6"/>
                      </a:lnTo>
                      <a:lnTo>
                        <a:pt x="54" y="6"/>
                      </a:lnTo>
                      <a:lnTo>
                        <a:pt x="60" y="8"/>
                      </a:lnTo>
                      <a:lnTo>
                        <a:pt x="60" y="8"/>
                      </a:lnTo>
                      <a:lnTo>
                        <a:pt x="64" y="10"/>
                      </a:lnTo>
                      <a:lnTo>
                        <a:pt x="68" y="14"/>
                      </a:lnTo>
                      <a:lnTo>
                        <a:pt x="70" y="20"/>
                      </a:lnTo>
                      <a:lnTo>
                        <a:pt x="72" y="24"/>
                      </a:lnTo>
                      <a:lnTo>
                        <a:pt x="74" y="36"/>
                      </a:lnTo>
                      <a:lnTo>
                        <a:pt x="70" y="46"/>
                      </a:lnTo>
                      <a:lnTo>
                        <a:pt x="70" y="46"/>
                      </a:lnTo>
                      <a:lnTo>
                        <a:pt x="66" y="50"/>
                      </a:lnTo>
                      <a:lnTo>
                        <a:pt x="62" y="54"/>
                      </a:lnTo>
                      <a:lnTo>
                        <a:pt x="52" y="58"/>
                      </a:lnTo>
                      <a:lnTo>
                        <a:pt x="40" y="56"/>
                      </a:lnTo>
                      <a:lnTo>
                        <a:pt x="30" y="52"/>
                      </a:lnTo>
                      <a:lnTo>
                        <a:pt x="30" y="52"/>
                      </a:lnTo>
                      <a:lnTo>
                        <a:pt x="24" y="48"/>
                      </a:lnTo>
                      <a:lnTo>
                        <a:pt x="20" y="40"/>
                      </a:lnTo>
                      <a:lnTo>
                        <a:pt x="10" y="22"/>
                      </a:lnTo>
                      <a:lnTo>
                        <a:pt x="0" y="0"/>
                      </a:lnTo>
                      <a:lnTo>
                        <a:pt x="0" y="0"/>
                      </a:lnTo>
                      <a:lnTo>
                        <a:pt x="8" y="8"/>
                      </a:lnTo>
                      <a:lnTo>
                        <a:pt x="16" y="12"/>
                      </a:lnTo>
                      <a:lnTo>
                        <a:pt x="24" y="14"/>
                      </a:lnTo>
                      <a:lnTo>
                        <a:pt x="24" y="14"/>
                      </a:lnTo>
                      <a:close/>
                    </a:path>
                  </a:pathLst>
                </a:custGeom>
                <a:solidFill>
                  <a:srgbClr val="003300"/>
                </a:solidFill>
                <a:ln w="3175">
                  <a:solidFill>
                    <a:srgbClr val="FFFFFF"/>
                  </a:solidFill>
                  <a:prstDash val="solid"/>
                  <a:round/>
                  <a:headEnd/>
                  <a:tailEnd/>
                </a:ln>
              </p:spPr>
              <p:txBody>
                <a:bodyPr/>
                <a:lstStyle/>
                <a:p>
                  <a:endParaRPr lang="en-US"/>
                </a:p>
              </p:txBody>
            </p:sp>
            <p:sp>
              <p:nvSpPr>
                <p:cNvPr id="1670" name="Freeform 652"/>
                <p:cNvSpPr>
                  <a:spLocks/>
                </p:cNvSpPr>
                <p:nvPr/>
              </p:nvSpPr>
              <p:spPr bwMode="auto">
                <a:xfrm>
                  <a:off x="2118" y="1190"/>
                  <a:ext cx="78" cy="52"/>
                </a:xfrm>
                <a:custGeom>
                  <a:avLst/>
                  <a:gdLst>
                    <a:gd name="T0" fmla="*/ 26 w 78"/>
                    <a:gd name="T1" fmla="*/ 12 h 52"/>
                    <a:gd name="T2" fmla="*/ 26 w 78"/>
                    <a:gd name="T3" fmla="*/ 12 h 52"/>
                    <a:gd name="T4" fmla="*/ 32 w 78"/>
                    <a:gd name="T5" fmla="*/ 10 h 52"/>
                    <a:gd name="T6" fmla="*/ 40 w 78"/>
                    <a:gd name="T7" fmla="*/ 4 h 52"/>
                    <a:gd name="T8" fmla="*/ 48 w 78"/>
                    <a:gd name="T9" fmla="*/ 0 h 52"/>
                    <a:gd name="T10" fmla="*/ 54 w 78"/>
                    <a:gd name="T11" fmla="*/ 0 h 52"/>
                    <a:gd name="T12" fmla="*/ 60 w 78"/>
                    <a:gd name="T13" fmla="*/ 0 h 52"/>
                    <a:gd name="T14" fmla="*/ 60 w 78"/>
                    <a:gd name="T15" fmla="*/ 0 h 52"/>
                    <a:gd name="T16" fmla="*/ 64 w 78"/>
                    <a:gd name="T17" fmla="*/ 2 h 52"/>
                    <a:gd name="T18" fmla="*/ 70 w 78"/>
                    <a:gd name="T19" fmla="*/ 6 h 52"/>
                    <a:gd name="T20" fmla="*/ 72 w 78"/>
                    <a:gd name="T21" fmla="*/ 10 h 52"/>
                    <a:gd name="T22" fmla="*/ 76 w 78"/>
                    <a:gd name="T23" fmla="*/ 14 h 52"/>
                    <a:gd name="T24" fmla="*/ 78 w 78"/>
                    <a:gd name="T25" fmla="*/ 26 h 52"/>
                    <a:gd name="T26" fmla="*/ 74 w 78"/>
                    <a:gd name="T27" fmla="*/ 36 h 52"/>
                    <a:gd name="T28" fmla="*/ 74 w 78"/>
                    <a:gd name="T29" fmla="*/ 36 h 52"/>
                    <a:gd name="T30" fmla="*/ 72 w 78"/>
                    <a:gd name="T31" fmla="*/ 42 h 52"/>
                    <a:gd name="T32" fmla="*/ 68 w 78"/>
                    <a:gd name="T33" fmla="*/ 46 h 52"/>
                    <a:gd name="T34" fmla="*/ 60 w 78"/>
                    <a:gd name="T35" fmla="*/ 50 h 52"/>
                    <a:gd name="T36" fmla="*/ 48 w 78"/>
                    <a:gd name="T37" fmla="*/ 52 h 52"/>
                    <a:gd name="T38" fmla="*/ 36 w 78"/>
                    <a:gd name="T39" fmla="*/ 48 h 52"/>
                    <a:gd name="T40" fmla="*/ 36 w 78"/>
                    <a:gd name="T41" fmla="*/ 48 h 52"/>
                    <a:gd name="T42" fmla="*/ 32 w 78"/>
                    <a:gd name="T43" fmla="*/ 44 h 52"/>
                    <a:gd name="T44" fmla="*/ 24 w 78"/>
                    <a:gd name="T45" fmla="*/ 38 h 52"/>
                    <a:gd name="T46" fmla="*/ 12 w 78"/>
                    <a:gd name="T47" fmla="*/ 22 h 52"/>
                    <a:gd name="T48" fmla="*/ 0 w 78"/>
                    <a:gd name="T49" fmla="*/ 2 h 52"/>
                    <a:gd name="T50" fmla="*/ 0 w 78"/>
                    <a:gd name="T51" fmla="*/ 2 h 52"/>
                    <a:gd name="T52" fmla="*/ 8 w 78"/>
                    <a:gd name="T53" fmla="*/ 8 h 52"/>
                    <a:gd name="T54" fmla="*/ 16 w 78"/>
                    <a:gd name="T55" fmla="*/ 10 h 52"/>
                    <a:gd name="T56" fmla="*/ 26 w 78"/>
                    <a:gd name="T5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52">
                      <a:moveTo>
                        <a:pt x="26" y="12"/>
                      </a:moveTo>
                      <a:lnTo>
                        <a:pt x="26" y="12"/>
                      </a:lnTo>
                      <a:lnTo>
                        <a:pt x="32" y="10"/>
                      </a:lnTo>
                      <a:lnTo>
                        <a:pt x="40" y="4"/>
                      </a:lnTo>
                      <a:lnTo>
                        <a:pt x="48" y="0"/>
                      </a:lnTo>
                      <a:lnTo>
                        <a:pt x="54" y="0"/>
                      </a:lnTo>
                      <a:lnTo>
                        <a:pt x="60" y="0"/>
                      </a:lnTo>
                      <a:lnTo>
                        <a:pt x="60" y="0"/>
                      </a:lnTo>
                      <a:lnTo>
                        <a:pt x="64" y="2"/>
                      </a:lnTo>
                      <a:lnTo>
                        <a:pt x="70" y="6"/>
                      </a:lnTo>
                      <a:lnTo>
                        <a:pt x="72" y="10"/>
                      </a:lnTo>
                      <a:lnTo>
                        <a:pt x="76" y="14"/>
                      </a:lnTo>
                      <a:lnTo>
                        <a:pt x="78" y="26"/>
                      </a:lnTo>
                      <a:lnTo>
                        <a:pt x="74" y="36"/>
                      </a:lnTo>
                      <a:lnTo>
                        <a:pt x="74" y="36"/>
                      </a:lnTo>
                      <a:lnTo>
                        <a:pt x="72" y="42"/>
                      </a:lnTo>
                      <a:lnTo>
                        <a:pt x="68" y="46"/>
                      </a:lnTo>
                      <a:lnTo>
                        <a:pt x="60" y="50"/>
                      </a:lnTo>
                      <a:lnTo>
                        <a:pt x="48" y="52"/>
                      </a:lnTo>
                      <a:lnTo>
                        <a:pt x="36" y="48"/>
                      </a:lnTo>
                      <a:lnTo>
                        <a:pt x="36" y="48"/>
                      </a:lnTo>
                      <a:lnTo>
                        <a:pt x="32" y="44"/>
                      </a:lnTo>
                      <a:lnTo>
                        <a:pt x="24" y="38"/>
                      </a:lnTo>
                      <a:lnTo>
                        <a:pt x="12" y="22"/>
                      </a:lnTo>
                      <a:lnTo>
                        <a:pt x="0" y="2"/>
                      </a:lnTo>
                      <a:lnTo>
                        <a:pt x="0" y="2"/>
                      </a:lnTo>
                      <a:lnTo>
                        <a:pt x="8" y="8"/>
                      </a:lnTo>
                      <a:lnTo>
                        <a:pt x="16" y="10"/>
                      </a:lnTo>
                      <a:lnTo>
                        <a:pt x="26" y="12"/>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1" name="Freeform 653"/>
                <p:cNvSpPr>
                  <a:spLocks/>
                </p:cNvSpPr>
                <p:nvPr/>
              </p:nvSpPr>
              <p:spPr bwMode="auto">
                <a:xfrm>
                  <a:off x="2118" y="1190"/>
                  <a:ext cx="78" cy="52"/>
                </a:xfrm>
                <a:custGeom>
                  <a:avLst/>
                  <a:gdLst>
                    <a:gd name="T0" fmla="*/ 26 w 78"/>
                    <a:gd name="T1" fmla="*/ 12 h 52"/>
                    <a:gd name="T2" fmla="*/ 26 w 78"/>
                    <a:gd name="T3" fmla="*/ 12 h 52"/>
                    <a:gd name="T4" fmla="*/ 32 w 78"/>
                    <a:gd name="T5" fmla="*/ 10 h 52"/>
                    <a:gd name="T6" fmla="*/ 40 w 78"/>
                    <a:gd name="T7" fmla="*/ 4 h 52"/>
                    <a:gd name="T8" fmla="*/ 48 w 78"/>
                    <a:gd name="T9" fmla="*/ 0 h 52"/>
                    <a:gd name="T10" fmla="*/ 54 w 78"/>
                    <a:gd name="T11" fmla="*/ 0 h 52"/>
                    <a:gd name="T12" fmla="*/ 60 w 78"/>
                    <a:gd name="T13" fmla="*/ 0 h 52"/>
                    <a:gd name="T14" fmla="*/ 60 w 78"/>
                    <a:gd name="T15" fmla="*/ 0 h 52"/>
                    <a:gd name="T16" fmla="*/ 64 w 78"/>
                    <a:gd name="T17" fmla="*/ 2 h 52"/>
                    <a:gd name="T18" fmla="*/ 70 w 78"/>
                    <a:gd name="T19" fmla="*/ 6 h 52"/>
                    <a:gd name="T20" fmla="*/ 72 w 78"/>
                    <a:gd name="T21" fmla="*/ 10 h 52"/>
                    <a:gd name="T22" fmla="*/ 76 w 78"/>
                    <a:gd name="T23" fmla="*/ 14 h 52"/>
                    <a:gd name="T24" fmla="*/ 78 w 78"/>
                    <a:gd name="T25" fmla="*/ 26 h 52"/>
                    <a:gd name="T26" fmla="*/ 74 w 78"/>
                    <a:gd name="T27" fmla="*/ 36 h 52"/>
                    <a:gd name="T28" fmla="*/ 74 w 78"/>
                    <a:gd name="T29" fmla="*/ 36 h 52"/>
                    <a:gd name="T30" fmla="*/ 72 w 78"/>
                    <a:gd name="T31" fmla="*/ 42 h 52"/>
                    <a:gd name="T32" fmla="*/ 68 w 78"/>
                    <a:gd name="T33" fmla="*/ 46 h 52"/>
                    <a:gd name="T34" fmla="*/ 60 w 78"/>
                    <a:gd name="T35" fmla="*/ 50 h 52"/>
                    <a:gd name="T36" fmla="*/ 48 w 78"/>
                    <a:gd name="T37" fmla="*/ 52 h 52"/>
                    <a:gd name="T38" fmla="*/ 36 w 78"/>
                    <a:gd name="T39" fmla="*/ 48 h 52"/>
                    <a:gd name="T40" fmla="*/ 36 w 78"/>
                    <a:gd name="T41" fmla="*/ 48 h 52"/>
                    <a:gd name="T42" fmla="*/ 32 w 78"/>
                    <a:gd name="T43" fmla="*/ 44 h 52"/>
                    <a:gd name="T44" fmla="*/ 24 w 78"/>
                    <a:gd name="T45" fmla="*/ 38 h 52"/>
                    <a:gd name="T46" fmla="*/ 12 w 78"/>
                    <a:gd name="T47" fmla="*/ 22 h 52"/>
                    <a:gd name="T48" fmla="*/ 0 w 78"/>
                    <a:gd name="T49" fmla="*/ 2 h 52"/>
                    <a:gd name="T50" fmla="*/ 0 w 78"/>
                    <a:gd name="T51" fmla="*/ 2 h 52"/>
                    <a:gd name="T52" fmla="*/ 8 w 78"/>
                    <a:gd name="T53" fmla="*/ 8 h 52"/>
                    <a:gd name="T54" fmla="*/ 16 w 78"/>
                    <a:gd name="T55" fmla="*/ 10 h 52"/>
                    <a:gd name="T56" fmla="*/ 26 w 78"/>
                    <a:gd name="T5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52">
                      <a:moveTo>
                        <a:pt x="26" y="12"/>
                      </a:moveTo>
                      <a:lnTo>
                        <a:pt x="26" y="12"/>
                      </a:lnTo>
                      <a:lnTo>
                        <a:pt x="32" y="10"/>
                      </a:lnTo>
                      <a:lnTo>
                        <a:pt x="40" y="4"/>
                      </a:lnTo>
                      <a:lnTo>
                        <a:pt x="48" y="0"/>
                      </a:lnTo>
                      <a:lnTo>
                        <a:pt x="54" y="0"/>
                      </a:lnTo>
                      <a:lnTo>
                        <a:pt x="60" y="0"/>
                      </a:lnTo>
                      <a:lnTo>
                        <a:pt x="60" y="0"/>
                      </a:lnTo>
                      <a:lnTo>
                        <a:pt x="64" y="2"/>
                      </a:lnTo>
                      <a:lnTo>
                        <a:pt x="70" y="6"/>
                      </a:lnTo>
                      <a:lnTo>
                        <a:pt x="72" y="10"/>
                      </a:lnTo>
                      <a:lnTo>
                        <a:pt x="76" y="14"/>
                      </a:lnTo>
                      <a:lnTo>
                        <a:pt x="78" y="26"/>
                      </a:lnTo>
                      <a:lnTo>
                        <a:pt x="74" y="36"/>
                      </a:lnTo>
                      <a:lnTo>
                        <a:pt x="74" y="36"/>
                      </a:lnTo>
                      <a:lnTo>
                        <a:pt x="72" y="42"/>
                      </a:lnTo>
                      <a:lnTo>
                        <a:pt x="68" y="46"/>
                      </a:lnTo>
                      <a:lnTo>
                        <a:pt x="60" y="50"/>
                      </a:lnTo>
                      <a:lnTo>
                        <a:pt x="48" y="52"/>
                      </a:lnTo>
                      <a:lnTo>
                        <a:pt x="36" y="48"/>
                      </a:lnTo>
                      <a:lnTo>
                        <a:pt x="36" y="48"/>
                      </a:lnTo>
                      <a:lnTo>
                        <a:pt x="32" y="44"/>
                      </a:lnTo>
                      <a:lnTo>
                        <a:pt x="24" y="38"/>
                      </a:lnTo>
                      <a:lnTo>
                        <a:pt x="12" y="22"/>
                      </a:lnTo>
                      <a:lnTo>
                        <a:pt x="0" y="2"/>
                      </a:lnTo>
                      <a:lnTo>
                        <a:pt x="0" y="2"/>
                      </a:lnTo>
                      <a:lnTo>
                        <a:pt x="8" y="8"/>
                      </a:lnTo>
                      <a:lnTo>
                        <a:pt x="16" y="10"/>
                      </a:lnTo>
                      <a:lnTo>
                        <a:pt x="26"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2" name="Freeform 654"/>
                <p:cNvSpPr>
                  <a:spLocks/>
                </p:cNvSpPr>
                <p:nvPr/>
              </p:nvSpPr>
              <p:spPr bwMode="auto">
                <a:xfrm>
                  <a:off x="2028" y="1296"/>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82">
                      <a:moveTo>
                        <a:pt x="28" y="28"/>
                      </a:moveTo>
                      <a:lnTo>
                        <a:pt x="28" y="28"/>
                      </a:lnTo>
                      <a:lnTo>
                        <a:pt x="34" y="32"/>
                      </a:lnTo>
                      <a:lnTo>
                        <a:pt x="42" y="38"/>
                      </a:lnTo>
                      <a:lnTo>
                        <a:pt x="48" y="44"/>
                      </a:lnTo>
                      <a:lnTo>
                        <a:pt x="52" y="48"/>
                      </a:lnTo>
                      <a:lnTo>
                        <a:pt x="52" y="54"/>
                      </a:lnTo>
                      <a:lnTo>
                        <a:pt x="52" y="54"/>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4" y="18"/>
                      </a:lnTo>
                      <a:lnTo>
                        <a:pt x="28" y="28"/>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3" name="Freeform 655"/>
                <p:cNvSpPr>
                  <a:spLocks/>
                </p:cNvSpPr>
                <p:nvPr/>
              </p:nvSpPr>
              <p:spPr bwMode="auto">
                <a:xfrm>
                  <a:off x="2028" y="1296"/>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82">
                      <a:moveTo>
                        <a:pt x="28" y="28"/>
                      </a:moveTo>
                      <a:lnTo>
                        <a:pt x="28" y="28"/>
                      </a:lnTo>
                      <a:lnTo>
                        <a:pt x="34" y="32"/>
                      </a:lnTo>
                      <a:lnTo>
                        <a:pt x="42" y="38"/>
                      </a:lnTo>
                      <a:lnTo>
                        <a:pt x="48" y="44"/>
                      </a:lnTo>
                      <a:lnTo>
                        <a:pt x="52" y="48"/>
                      </a:lnTo>
                      <a:lnTo>
                        <a:pt x="52" y="54"/>
                      </a:lnTo>
                      <a:lnTo>
                        <a:pt x="52" y="54"/>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4" y="18"/>
                      </a:lnTo>
                      <a:lnTo>
                        <a:pt x="28"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4" name="Freeform 656"/>
                <p:cNvSpPr>
                  <a:spLocks/>
                </p:cNvSpPr>
                <p:nvPr/>
              </p:nvSpPr>
              <p:spPr bwMode="auto">
                <a:xfrm>
                  <a:off x="2170" y="1436"/>
                  <a:ext cx="56" cy="74"/>
                </a:xfrm>
                <a:custGeom>
                  <a:avLst/>
                  <a:gdLst>
                    <a:gd name="T0" fmla="*/ 42 w 56"/>
                    <a:gd name="T1" fmla="*/ 24 h 74"/>
                    <a:gd name="T2" fmla="*/ 42 w 56"/>
                    <a:gd name="T3" fmla="*/ 24 h 74"/>
                    <a:gd name="T4" fmla="*/ 44 w 56"/>
                    <a:gd name="T5" fmla="*/ 32 h 74"/>
                    <a:gd name="T6" fmla="*/ 48 w 56"/>
                    <a:gd name="T7" fmla="*/ 40 h 74"/>
                    <a:gd name="T8" fmla="*/ 52 w 56"/>
                    <a:gd name="T9" fmla="*/ 48 h 74"/>
                    <a:gd name="T10" fmla="*/ 52 w 56"/>
                    <a:gd name="T11" fmla="*/ 54 h 74"/>
                    <a:gd name="T12" fmla="*/ 50 w 56"/>
                    <a:gd name="T13" fmla="*/ 58 h 74"/>
                    <a:gd name="T14" fmla="*/ 50 w 56"/>
                    <a:gd name="T15" fmla="*/ 58 h 74"/>
                    <a:gd name="T16" fmla="*/ 46 w 56"/>
                    <a:gd name="T17" fmla="*/ 64 h 74"/>
                    <a:gd name="T18" fmla="*/ 42 w 56"/>
                    <a:gd name="T19" fmla="*/ 68 h 74"/>
                    <a:gd name="T20" fmla="*/ 38 w 56"/>
                    <a:gd name="T21" fmla="*/ 70 h 74"/>
                    <a:gd name="T22" fmla="*/ 32 w 56"/>
                    <a:gd name="T23" fmla="*/ 72 h 74"/>
                    <a:gd name="T24" fmla="*/ 22 w 56"/>
                    <a:gd name="T25" fmla="*/ 74 h 74"/>
                    <a:gd name="T26" fmla="*/ 10 w 56"/>
                    <a:gd name="T27" fmla="*/ 70 h 74"/>
                    <a:gd name="T28" fmla="*/ 10 w 56"/>
                    <a:gd name="T29" fmla="*/ 70 h 74"/>
                    <a:gd name="T30" fmla="*/ 6 w 56"/>
                    <a:gd name="T31" fmla="*/ 66 h 74"/>
                    <a:gd name="T32" fmla="*/ 4 w 56"/>
                    <a:gd name="T33" fmla="*/ 62 h 74"/>
                    <a:gd name="T34" fmla="*/ 0 w 56"/>
                    <a:gd name="T35" fmla="*/ 52 h 74"/>
                    <a:gd name="T36" fmla="*/ 0 w 56"/>
                    <a:gd name="T37" fmla="*/ 40 h 74"/>
                    <a:gd name="T38" fmla="*/ 4 w 56"/>
                    <a:gd name="T39" fmla="*/ 30 h 74"/>
                    <a:gd name="T40" fmla="*/ 4 w 56"/>
                    <a:gd name="T41" fmla="*/ 30 h 74"/>
                    <a:gd name="T42" fmla="*/ 10 w 56"/>
                    <a:gd name="T43" fmla="*/ 24 h 74"/>
                    <a:gd name="T44" fmla="*/ 16 w 56"/>
                    <a:gd name="T45" fmla="*/ 20 h 74"/>
                    <a:gd name="T46" fmla="*/ 34 w 56"/>
                    <a:gd name="T47" fmla="*/ 10 h 74"/>
                    <a:gd name="T48" fmla="*/ 56 w 56"/>
                    <a:gd name="T49" fmla="*/ 0 h 74"/>
                    <a:gd name="T50" fmla="*/ 56 w 56"/>
                    <a:gd name="T51" fmla="*/ 0 h 74"/>
                    <a:gd name="T52" fmla="*/ 50 w 56"/>
                    <a:gd name="T53" fmla="*/ 8 h 74"/>
                    <a:gd name="T54" fmla="*/ 44 w 56"/>
                    <a:gd name="T55" fmla="*/ 14 h 74"/>
                    <a:gd name="T56" fmla="*/ 42 w 56"/>
                    <a:gd name="T57" fmla="*/ 24 h 74"/>
                    <a:gd name="T58" fmla="*/ 42 w 56"/>
                    <a:gd name="T59"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74">
                      <a:moveTo>
                        <a:pt x="42" y="24"/>
                      </a:moveTo>
                      <a:lnTo>
                        <a:pt x="42" y="24"/>
                      </a:lnTo>
                      <a:lnTo>
                        <a:pt x="44" y="32"/>
                      </a:lnTo>
                      <a:lnTo>
                        <a:pt x="48" y="40"/>
                      </a:lnTo>
                      <a:lnTo>
                        <a:pt x="52" y="48"/>
                      </a:lnTo>
                      <a:lnTo>
                        <a:pt x="52" y="54"/>
                      </a:lnTo>
                      <a:lnTo>
                        <a:pt x="50" y="58"/>
                      </a:lnTo>
                      <a:lnTo>
                        <a:pt x="50" y="58"/>
                      </a:lnTo>
                      <a:lnTo>
                        <a:pt x="46" y="64"/>
                      </a:lnTo>
                      <a:lnTo>
                        <a:pt x="42" y="68"/>
                      </a:lnTo>
                      <a:lnTo>
                        <a:pt x="38" y="70"/>
                      </a:lnTo>
                      <a:lnTo>
                        <a:pt x="32" y="72"/>
                      </a:lnTo>
                      <a:lnTo>
                        <a:pt x="22" y="74"/>
                      </a:lnTo>
                      <a:lnTo>
                        <a:pt x="10" y="70"/>
                      </a:lnTo>
                      <a:lnTo>
                        <a:pt x="10" y="70"/>
                      </a:lnTo>
                      <a:lnTo>
                        <a:pt x="6" y="66"/>
                      </a:lnTo>
                      <a:lnTo>
                        <a:pt x="4" y="62"/>
                      </a:lnTo>
                      <a:lnTo>
                        <a:pt x="0" y="52"/>
                      </a:lnTo>
                      <a:lnTo>
                        <a:pt x="0" y="40"/>
                      </a:lnTo>
                      <a:lnTo>
                        <a:pt x="4" y="30"/>
                      </a:lnTo>
                      <a:lnTo>
                        <a:pt x="4" y="30"/>
                      </a:lnTo>
                      <a:lnTo>
                        <a:pt x="10" y="24"/>
                      </a:lnTo>
                      <a:lnTo>
                        <a:pt x="16" y="20"/>
                      </a:lnTo>
                      <a:lnTo>
                        <a:pt x="34" y="10"/>
                      </a:lnTo>
                      <a:lnTo>
                        <a:pt x="56" y="0"/>
                      </a:lnTo>
                      <a:lnTo>
                        <a:pt x="56" y="0"/>
                      </a:lnTo>
                      <a:lnTo>
                        <a:pt x="50" y="8"/>
                      </a:lnTo>
                      <a:lnTo>
                        <a:pt x="44" y="14"/>
                      </a:lnTo>
                      <a:lnTo>
                        <a:pt x="42" y="24"/>
                      </a:lnTo>
                      <a:lnTo>
                        <a:pt x="42" y="24"/>
                      </a:lnTo>
                      <a:close/>
                    </a:path>
                  </a:pathLst>
                </a:custGeom>
                <a:solidFill>
                  <a:srgbClr val="003300"/>
                </a:solidFill>
                <a:ln w="3175">
                  <a:solidFill>
                    <a:srgbClr val="FFFFFF"/>
                  </a:solidFill>
                  <a:prstDash val="solid"/>
                  <a:round/>
                  <a:headEnd/>
                  <a:tailEnd/>
                </a:ln>
              </p:spPr>
              <p:txBody>
                <a:bodyPr/>
                <a:lstStyle/>
                <a:p>
                  <a:endParaRPr lang="en-US"/>
                </a:p>
              </p:txBody>
            </p:sp>
            <p:sp>
              <p:nvSpPr>
                <p:cNvPr id="1675" name="Freeform 657"/>
                <p:cNvSpPr>
                  <a:spLocks/>
                </p:cNvSpPr>
                <p:nvPr/>
              </p:nvSpPr>
              <p:spPr bwMode="auto">
                <a:xfrm>
                  <a:off x="2208" y="1578"/>
                  <a:ext cx="54" cy="84"/>
                </a:xfrm>
                <a:custGeom>
                  <a:avLst/>
                  <a:gdLst>
                    <a:gd name="T0" fmla="*/ 30 w 54"/>
                    <a:gd name="T1" fmla="*/ 28 h 84"/>
                    <a:gd name="T2" fmla="*/ 30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8 w 54"/>
                    <a:gd name="T23" fmla="*/ 74 h 84"/>
                    <a:gd name="T24" fmla="*/ 38 w 54"/>
                    <a:gd name="T25" fmla="*/ 80 h 84"/>
                    <a:gd name="T26" fmla="*/ 28 w 54"/>
                    <a:gd name="T27" fmla="*/ 84 h 84"/>
                    <a:gd name="T28" fmla="*/ 28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8 w 54"/>
                    <a:gd name="T49" fmla="*/ 0 h 84"/>
                    <a:gd name="T50" fmla="*/ 28 w 54"/>
                    <a:gd name="T51" fmla="*/ 0 h 84"/>
                    <a:gd name="T52" fmla="*/ 26 w 54"/>
                    <a:gd name="T53" fmla="*/ 10 h 84"/>
                    <a:gd name="T54" fmla="*/ 26 w 54"/>
                    <a:gd name="T55" fmla="*/ 20 h 84"/>
                    <a:gd name="T56" fmla="*/ 30 w 54"/>
                    <a:gd name="T57" fmla="*/ 28 h 84"/>
                    <a:gd name="T58" fmla="*/ 30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30" y="28"/>
                      </a:moveTo>
                      <a:lnTo>
                        <a:pt x="30" y="28"/>
                      </a:lnTo>
                      <a:lnTo>
                        <a:pt x="34" y="34"/>
                      </a:lnTo>
                      <a:lnTo>
                        <a:pt x="42" y="38"/>
                      </a:lnTo>
                      <a:lnTo>
                        <a:pt x="50" y="44"/>
                      </a:lnTo>
                      <a:lnTo>
                        <a:pt x="52" y="48"/>
                      </a:lnTo>
                      <a:lnTo>
                        <a:pt x="54" y="54"/>
                      </a:lnTo>
                      <a:lnTo>
                        <a:pt x="54" y="54"/>
                      </a:lnTo>
                      <a:lnTo>
                        <a:pt x="54" y="60"/>
                      </a:lnTo>
                      <a:lnTo>
                        <a:pt x="52" y="66"/>
                      </a:lnTo>
                      <a:lnTo>
                        <a:pt x="50" y="70"/>
                      </a:lnTo>
                      <a:lnTo>
                        <a:pt x="48" y="74"/>
                      </a:lnTo>
                      <a:lnTo>
                        <a:pt x="38" y="80"/>
                      </a:lnTo>
                      <a:lnTo>
                        <a:pt x="28" y="84"/>
                      </a:lnTo>
                      <a:lnTo>
                        <a:pt x="28" y="84"/>
                      </a:lnTo>
                      <a:lnTo>
                        <a:pt x="22" y="82"/>
                      </a:lnTo>
                      <a:lnTo>
                        <a:pt x="16" y="80"/>
                      </a:lnTo>
                      <a:lnTo>
                        <a:pt x="8" y="74"/>
                      </a:lnTo>
                      <a:lnTo>
                        <a:pt x="2" y="66"/>
                      </a:lnTo>
                      <a:lnTo>
                        <a:pt x="0" y="54"/>
                      </a:lnTo>
                      <a:lnTo>
                        <a:pt x="0" y="54"/>
                      </a:lnTo>
                      <a:lnTo>
                        <a:pt x="2" y="46"/>
                      </a:lnTo>
                      <a:lnTo>
                        <a:pt x="4" y="38"/>
                      </a:lnTo>
                      <a:lnTo>
                        <a:pt x="14" y="22"/>
                      </a:lnTo>
                      <a:lnTo>
                        <a:pt x="28" y="0"/>
                      </a:lnTo>
                      <a:lnTo>
                        <a:pt x="28" y="0"/>
                      </a:lnTo>
                      <a:lnTo>
                        <a:pt x="26" y="10"/>
                      </a:lnTo>
                      <a:lnTo>
                        <a:pt x="26" y="20"/>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76" name="Freeform 658"/>
                <p:cNvSpPr>
                  <a:spLocks/>
                </p:cNvSpPr>
                <p:nvPr/>
              </p:nvSpPr>
              <p:spPr bwMode="auto">
                <a:xfrm>
                  <a:off x="2096" y="1776"/>
                  <a:ext cx="54" cy="82"/>
                </a:xfrm>
                <a:custGeom>
                  <a:avLst/>
                  <a:gdLst>
                    <a:gd name="T0" fmla="*/ 30 w 54"/>
                    <a:gd name="T1" fmla="*/ 28 h 82"/>
                    <a:gd name="T2" fmla="*/ 30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8"/>
                      </a:lnTo>
                      <a:lnTo>
                        <a:pt x="50" y="44"/>
                      </a:lnTo>
                      <a:lnTo>
                        <a:pt x="52" y="48"/>
                      </a:lnTo>
                      <a:lnTo>
                        <a:pt x="54" y="54"/>
                      </a:lnTo>
                      <a:lnTo>
                        <a:pt x="54" y="54"/>
                      </a:lnTo>
                      <a:lnTo>
                        <a:pt x="54" y="58"/>
                      </a:lnTo>
                      <a:lnTo>
                        <a:pt x="52" y="64"/>
                      </a:lnTo>
                      <a:lnTo>
                        <a:pt x="50" y="70"/>
                      </a:lnTo>
                      <a:lnTo>
                        <a:pt x="48" y="74"/>
                      </a:lnTo>
                      <a:lnTo>
                        <a:pt x="38" y="80"/>
                      </a:lnTo>
                      <a:lnTo>
                        <a:pt x="28" y="82"/>
                      </a:lnTo>
                      <a:lnTo>
                        <a:pt x="28" y="82"/>
                      </a:lnTo>
                      <a:lnTo>
                        <a:pt x="22" y="82"/>
                      </a:lnTo>
                      <a:lnTo>
                        <a:pt x="16" y="80"/>
                      </a:lnTo>
                      <a:lnTo>
                        <a:pt x="8" y="74"/>
                      </a:lnTo>
                      <a:lnTo>
                        <a:pt x="2" y="64"/>
                      </a:lnTo>
                      <a:lnTo>
                        <a:pt x="0" y="54"/>
                      </a:lnTo>
                      <a:lnTo>
                        <a:pt x="0" y="54"/>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77" name="Freeform 659"/>
                <p:cNvSpPr>
                  <a:spLocks/>
                </p:cNvSpPr>
                <p:nvPr/>
              </p:nvSpPr>
              <p:spPr bwMode="auto">
                <a:xfrm>
                  <a:off x="2070" y="1904"/>
                  <a:ext cx="54" cy="82"/>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4"/>
                      </a:lnTo>
                      <a:lnTo>
                        <a:pt x="54" y="54"/>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78" name="Freeform 660"/>
                <p:cNvSpPr>
                  <a:spLocks/>
                </p:cNvSpPr>
                <p:nvPr/>
              </p:nvSpPr>
              <p:spPr bwMode="auto">
                <a:xfrm>
                  <a:off x="2278" y="1882"/>
                  <a:ext cx="54" cy="84"/>
                </a:xfrm>
                <a:custGeom>
                  <a:avLst/>
                  <a:gdLst>
                    <a:gd name="T0" fmla="*/ 28 w 54"/>
                    <a:gd name="T1" fmla="*/ 28 h 84"/>
                    <a:gd name="T2" fmla="*/ 28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6 w 54"/>
                    <a:gd name="T49" fmla="*/ 0 h 84"/>
                    <a:gd name="T50" fmla="*/ 26 w 54"/>
                    <a:gd name="T51" fmla="*/ 0 h 84"/>
                    <a:gd name="T52" fmla="*/ 26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50" y="44"/>
                      </a:lnTo>
                      <a:lnTo>
                        <a:pt x="52" y="48"/>
                      </a:lnTo>
                      <a:lnTo>
                        <a:pt x="54" y="54"/>
                      </a:lnTo>
                      <a:lnTo>
                        <a:pt x="54" y="54"/>
                      </a:lnTo>
                      <a:lnTo>
                        <a:pt x="54" y="60"/>
                      </a:lnTo>
                      <a:lnTo>
                        <a:pt x="52" y="66"/>
                      </a:lnTo>
                      <a:lnTo>
                        <a:pt x="50" y="70"/>
                      </a:lnTo>
                      <a:lnTo>
                        <a:pt x="46" y="74"/>
                      </a:lnTo>
                      <a:lnTo>
                        <a:pt x="38" y="80"/>
                      </a:lnTo>
                      <a:lnTo>
                        <a:pt x="26" y="84"/>
                      </a:lnTo>
                      <a:lnTo>
                        <a:pt x="26" y="84"/>
                      </a:lnTo>
                      <a:lnTo>
                        <a:pt x="22" y="82"/>
                      </a:lnTo>
                      <a:lnTo>
                        <a:pt x="16" y="80"/>
                      </a:lnTo>
                      <a:lnTo>
                        <a:pt x="8" y="74"/>
                      </a:lnTo>
                      <a:lnTo>
                        <a:pt x="2" y="66"/>
                      </a:lnTo>
                      <a:lnTo>
                        <a:pt x="0" y="54"/>
                      </a:lnTo>
                      <a:lnTo>
                        <a:pt x="0" y="54"/>
                      </a:lnTo>
                      <a:lnTo>
                        <a:pt x="2" y="46"/>
                      </a:lnTo>
                      <a:lnTo>
                        <a:pt x="4" y="38"/>
                      </a:lnTo>
                      <a:lnTo>
                        <a:pt x="14" y="22"/>
                      </a:lnTo>
                      <a:lnTo>
                        <a:pt x="26" y="0"/>
                      </a:lnTo>
                      <a:lnTo>
                        <a:pt x="26" y="0"/>
                      </a:lnTo>
                      <a:lnTo>
                        <a:pt x="26"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79" name="Freeform 661"/>
                <p:cNvSpPr>
                  <a:spLocks/>
                </p:cNvSpPr>
                <p:nvPr/>
              </p:nvSpPr>
              <p:spPr bwMode="auto">
                <a:xfrm>
                  <a:off x="2266" y="2220"/>
                  <a:ext cx="54" cy="82"/>
                </a:xfrm>
                <a:custGeom>
                  <a:avLst/>
                  <a:gdLst>
                    <a:gd name="T0" fmla="*/ 30 w 54"/>
                    <a:gd name="T1" fmla="*/ 28 h 82"/>
                    <a:gd name="T2" fmla="*/ 30 w 54"/>
                    <a:gd name="T3" fmla="*/ 28 h 82"/>
                    <a:gd name="T4" fmla="*/ 34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4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8"/>
                      </a:lnTo>
                      <a:lnTo>
                        <a:pt x="50" y="44"/>
                      </a:lnTo>
                      <a:lnTo>
                        <a:pt x="52" y="48"/>
                      </a:lnTo>
                      <a:lnTo>
                        <a:pt x="54" y="52"/>
                      </a:lnTo>
                      <a:lnTo>
                        <a:pt x="54" y="52"/>
                      </a:lnTo>
                      <a:lnTo>
                        <a:pt x="54" y="58"/>
                      </a:lnTo>
                      <a:lnTo>
                        <a:pt x="54" y="64"/>
                      </a:lnTo>
                      <a:lnTo>
                        <a:pt x="50" y="70"/>
                      </a:lnTo>
                      <a:lnTo>
                        <a:pt x="48" y="74"/>
                      </a:lnTo>
                      <a:lnTo>
                        <a:pt x="38" y="80"/>
                      </a:lnTo>
                      <a:lnTo>
                        <a:pt x="28" y="82"/>
                      </a:lnTo>
                      <a:lnTo>
                        <a:pt x="28" y="82"/>
                      </a:lnTo>
                      <a:lnTo>
                        <a:pt x="22" y="82"/>
                      </a:lnTo>
                      <a:lnTo>
                        <a:pt x="18" y="80"/>
                      </a:lnTo>
                      <a:lnTo>
                        <a:pt x="8" y="74"/>
                      </a:lnTo>
                      <a:lnTo>
                        <a:pt x="2" y="64"/>
                      </a:lnTo>
                      <a:lnTo>
                        <a:pt x="0" y="52"/>
                      </a:lnTo>
                      <a:lnTo>
                        <a:pt x="0" y="52"/>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80" name="Freeform 662"/>
                <p:cNvSpPr>
                  <a:spLocks/>
                </p:cNvSpPr>
                <p:nvPr/>
              </p:nvSpPr>
              <p:spPr bwMode="auto">
                <a:xfrm>
                  <a:off x="2092" y="2440"/>
                  <a:ext cx="66" cy="66"/>
                </a:xfrm>
                <a:custGeom>
                  <a:avLst/>
                  <a:gdLst>
                    <a:gd name="T0" fmla="*/ 20 w 66"/>
                    <a:gd name="T1" fmla="*/ 18 h 66"/>
                    <a:gd name="T2" fmla="*/ 20 w 66"/>
                    <a:gd name="T3" fmla="*/ 18 h 66"/>
                    <a:gd name="T4" fmla="*/ 28 w 66"/>
                    <a:gd name="T5" fmla="*/ 18 h 66"/>
                    <a:gd name="T6" fmla="*/ 36 w 66"/>
                    <a:gd name="T7" fmla="*/ 16 h 66"/>
                    <a:gd name="T8" fmla="*/ 46 w 66"/>
                    <a:gd name="T9" fmla="*/ 14 h 66"/>
                    <a:gd name="T10" fmla="*/ 50 w 66"/>
                    <a:gd name="T11" fmla="*/ 16 h 66"/>
                    <a:gd name="T12" fmla="*/ 56 w 66"/>
                    <a:gd name="T13" fmla="*/ 18 h 66"/>
                    <a:gd name="T14" fmla="*/ 56 w 66"/>
                    <a:gd name="T15" fmla="*/ 18 h 66"/>
                    <a:gd name="T16" fmla="*/ 60 w 66"/>
                    <a:gd name="T17" fmla="*/ 22 h 66"/>
                    <a:gd name="T18" fmla="*/ 62 w 66"/>
                    <a:gd name="T19" fmla="*/ 28 h 66"/>
                    <a:gd name="T20" fmla="*/ 64 w 66"/>
                    <a:gd name="T21" fmla="*/ 34 h 66"/>
                    <a:gd name="T22" fmla="*/ 66 w 66"/>
                    <a:gd name="T23" fmla="*/ 38 h 66"/>
                    <a:gd name="T24" fmla="*/ 64 w 66"/>
                    <a:gd name="T25" fmla="*/ 50 h 66"/>
                    <a:gd name="T26" fmla="*/ 58 w 66"/>
                    <a:gd name="T27" fmla="*/ 58 h 66"/>
                    <a:gd name="T28" fmla="*/ 58 w 66"/>
                    <a:gd name="T29" fmla="*/ 58 h 66"/>
                    <a:gd name="T30" fmla="*/ 54 w 66"/>
                    <a:gd name="T31" fmla="*/ 62 h 66"/>
                    <a:gd name="T32" fmla="*/ 48 w 66"/>
                    <a:gd name="T33" fmla="*/ 64 h 66"/>
                    <a:gd name="T34" fmla="*/ 38 w 66"/>
                    <a:gd name="T35" fmla="*/ 66 h 66"/>
                    <a:gd name="T36" fmla="*/ 28 w 66"/>
                    <a:gd name="T37" fmla="*/ 64 h 66"/>
                    <a:gd name="T38" fmla="*/ 18 w 66"/>
                    <a:gd name="T39" fmla="*/ 56 h 66"/>
                    <a:gd name="T40" fmla="*/ 18 w 66"/>
                    <a:gd name="T41" fmla="*/ 56 h 66"/>
                    <a:gd name="T42" fmla="*/ 14 w 66"/>
                    <a:gd name="T43" fmla="*/ 50 h 66"/>
                    <a:gd name="T44" fmla="*/ 10 w 66"/>
                    <a:gd name="T45" fmla="*/ 42 h 66"/>
                    <a:gd name="T46" fmla="*/ 4 w 66"/>
                    <a:gd name="T47" fmla="*/ 24 h 66"/>
                    <a:gd name="T48" fmla="*/ 0 w 66"/>
                    <a:gd name="T49" fmla="*/ 0 h 66"/>
                    <a:gd name="T50" fmla="*/ 0 w 66"/>
                    <a:gd name="T51" fmla="*/ 0 h 66"/>
                    <a:gd name="T52" fmla="*/ 6 w 66"/>
                    <a:gd name="T53" fmla="*/ 8 h 66"/>
                    <a:gd name="T54" fmla="*/ 12 w 66"/>
                    <a:gd name="T55" fmla="*/ 14 h 66"/>
                    <a:gd name="T56" fmla="*/ 20 w 66"/>
                    <a:gd name="T57" fmla="*/ 18 h 66"/>
                    <a:gd name="T58" fmla="*/ 20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0" y="18"/>
                      </a:moveTo>
                      <a:lnTo>
                        <a:pt x="20" y="18"/>
                      </a:lnTo>
                      <a:lnTo>
                        <a:pt x="28" y="18"/>
                      </a:lnTo>
                      <a:lnTo>
                        <a:pt x="36" y="16"/>
                      </a:lnTo>
                      <a:lnTo>
                        <a:pt x="46" y="14"/>
                      </a:lnTo>
                      <a:lnTo>
                        <a:pt x="50" y="16"/>
                      </a:lnTo>
                      <a:lnTo>
                        <a:pt x="56" y="18"/>
                      </a:lnTo>
                      <a:lnTo>
                        <a:pt x="56" y="18"/>
                      </a:lnTo>
                      <a:lnTo>
                        <a:pt x="60" y="22"/>
                      </a:lnTo>
                      <a:lnTo>
                        <a:pt x="62" y="28"/>
                      </a:lnTo>
                      <a:lnTo>
                        <a:pt x="64" y="34"/>
                      </a:lnTo>
                      <a:lnTo>
                        <a:pt x="66" y="38"/>
                      </a:lnTo>
                      <a:lnTo>
                        <a:pt x="64" y="50"/>
                      </a:lnTo>
                      <a:lnTo>
                        <a:pt x="58" y="58"/>
                      </a:lnTo>
                      <a:lnTo>
                        <a:pt x="58" y="58"/>
                      </a:lnTo>
                      <a:lnTo>
                        <a:pt x="54" y="62"/>
                      </a:lnTo>
                      <a:lnTo>
                        <a:pt x="48" y="64"/>
                      </a:lnTo>
                      <a:lnTo>
                        <a:pt x="38" y="66"/>
                      </a:lnTo>
                      <a:lnTo>
                        <a:pt x="28" y="64"/>
                      </a:lnTo>
                      <a:lnTo>
                        <a:pt x="18" y="56"/>
                      </a:lnTo>
                      <a:lnTo>
                        <a:pt x="18" y="56"/>
                      </a:lnTo>
                      <a:lnTo>
                        <a:pt x="14" y="50"/>
                      </a:lnTo>
                      <a:lnTo>
                        <a:pt x="10" y="42"/>
                      </a:lnTo>
                      <a:lnTo>
                        <a:pt x="4" y="24"/>
                      </a:lnTo>
                      <a:lnTo>
                        <a:pt x="0" y="0"/>
                      </a:lnTo>
                      <a:lnTo>
                        <a:pt x="0" y="0"/>
                      </a:lnTo>
                      <a:lnTo>
                        <a:pt x="6"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681" name="Freeform 663"/>
                <p:cNvSpPr>
                  <a:spLocks/>
                </p:cNvSpPr>
                <p:nvPr/>
              </p:nvSpPr>
              <p:spPr bwMode="auto">
                <a:xfrm>
                  <a:off x="2224" y="2534"/>
                  <a:ext cx="66" cy="66"/>
                </a:xfrm>
                <a:custGeom>
                  <a:avLst/>
                  <a:gdLst>
                    <a:gd name="T0" fmla="*/ 20 w 66"/>
                    <a:gd name="T1" fmla="*/ 18 h 66"/>
                    <a:gd name="T2" fmla="*/ 20 w 66"/>
                    <a:gd name="T3" fmla="*/ 18 h 66"/>
                    <a:gd name="T4" fmla="*/ 28 w 66"/>
                    <a:gd name="T5" fmla="*/ 18 h 66"/>
                    <a:gd name="T6" fmla="*/ 36 w 66"/>
                    <a:gd name="T7" fmla="*/ 16 h 66"/>
                    <a:gd name="T8" fmla="*/ 46 w 66"/>
                    <a:gd name="T9" fmla="*/ 16 h 66"/>
                    <a:gd name="T10" fmla="*/ 50 w 66"/>
                    <a:gd name="T11" fmla="*/ 16 h 66"/>
                    <a:gd name="T12" fmla="*/ 56 w 66"/>
                    <a:gd name="T13" fmla="*/ 20 h 66"/>
                    <a:gd name="T14" fmla="*/ 56 w 66"/>
                    <a:gd name="T15" fmla="*/ 20 h 66"/>
                    <a:gd name="T16" fmla="*/ 60 w 66"/>
                    <a:gd name="T17" fmla="*/ 24 h 66"/>
                    <a:gd name="T18" fmla="*/ 62 w 66"/>
                    <a:gd name="T19" fmla="*/ 28 h 66"/>
                    <a:gd name="T20" fmla="*/ 64 w 66"/>
                    <a:gd name="T21" fmla="*/ 34 h 66"/>
                    <a:gd name="T22" fmla="*/ 66 w 66"/>
                    <a:gd name="T23" fmla="*/ 38 h 66"/>
                    <a:gd name="T24" fmla="*/ 64 w 66"/>
                    <a:gd name="T25" fmla="*/ 50 h 66"/>
                    <a:gd name="T26" fmla="*/ 58 w 66"/>
                    <a:gd name="T27" fmla="*/ 58 h 66"/>
                    <a:gd name="T28" fmla="*/ 58 w 66"/>
                    <a:gd name="T29" fmla="*/ 58 h 66"/>
                    <a:gd name="T30" fmla="*/ 54 w 66"/>
                    <a:gd name="T31" fmla="*/ 62 h 66"/>
                    <a:gd name="T32" fmla="*/ 48 w 66"/>
                    <a:gd name="T33" fmla="*/ 64 h 66"/>
                    <a:gd name="T34" fmla="*/ 38 w 66"/>
                    <a:gd name="T35" fmla="*/ 66 h 66"/>
                    <a:gd name="T36" fmla="*/ 28 w 66"/>
                    <a:gd name="T37" fmla="*/ 64 h 66"/>
                    <a:gd name="T38" fmla="*/ 18 w 66"/>
                    <a:gd name="T39" fmla="*/ 56 h 66"/>
                    <a:gd name="T40" fmla="*/ 18 w 66"/>
                    <a:gd name="T41" fmla="*/ 56 h 66"/>
                    <a:gd name="T42" fmla="*/ 14 w 66"/>
                    <a:gd name="T43" fmla="*/ 52 h 66"/>
                    <a:gd name="T44" fmla="*/ 10 w 66"/>
                    <a:gd name="T45" fmla="*/ 44 h 66"/>
                    <a:gd name="T46" fmla="*/ 4 w 66"/>
                    <a:gd name="T47" fmla="*/ 24 h 66"/>
                    <a:gd name="T48" fmla="*/ 0 w 66"/>
                    <a:gd name="T49" fmla="*/ 0 h 66"/>
                    <a:gd name="T50" fmla="*/ 0 w 66"/>
                    <a:gd name="T51" fmla="*/ 0 h 66"/>
                    <a:gd name="T52" fmla="*/ 6 w 66"/>
                    <a:gd name="T53" fmla="*/ 8 h 66"/>
                    <a:gd name="T54" fmla="*/ 12 w 66"/>
                    <a:gd name="T55" fmla="*/ 14 h 66"/>
                    <a:gd name="T56" fmla="*/ 20 w 66"/>
                    <a:gd name="T57" fmla="*/ 18 h 66"/>
                    <a:gd name="T58" fmla="*/ 20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0" y="18"/>
                      </a:moveTo>
                      <a:lnTo>
                        <a:pt x="20" y="18"/>
                      </a:lnTo>
                      <a:lnTo>
                        <a:pt x="28" y="18"/>
                      </a:lnTo>
                      <a:lnTo>
                        <a:pt x="36" y="16"/>
                      </a:lnTo>
                      <a:lnTo>
                        <a:pt x="46" y="16"/>
                      </a:lnTo>
                      <a:lnTo>
                        <a:pt x="50" y="16"/>
                      </a:lnTo>
                      <a:lnTo>
                        <a:pt x="56" y="20"/>
                      </a:lnTo>
                      <a:lnTo>
                        <a:pt x="56" y="20"/>
                      </a:lnTo>
                      <a:lnTo>
                        <a:pt x="60" y="24"/>
                      </a:lnTo>
                      <a:lnTo>
                        <a:pt x="62" y="28"/>
                      </a:lnTo>
                      <a:lnTo>
                        <a:pt x="64" y="34"/>
                      </a:lnTo>
                      <a:lnTo>
                        <a:pt x="66" y="38"/>
                      </a:lnTo>
                      <a:lnTo>
                        <a:pt x="64" y="50"/>
                      </a:lnTo>
                      <a:lnTo>
                        <a:pt x="58" y="58"/>
                      </a:lnTo>
                      <a:lnTo>
                        <a:pt x="58" y="58"/>
                      </a:lnTo>
                      <a:lnTo>
                        <a:pt x="54" y="62"/>
                      </a:lnTo>
                      <a:lnTo>
                        <a:pt x="48" y="64"/>
                      </a:lnTo>
                      <a:lnTo>
                        <a:pt x="38" y="66"/>
                      </a:lnTo>
                      <a:lnTo>
                        <a:pt x="28" y="64"/>
                      </a:lnTo>
                      <a:lnTo>
                        <a:pt x="18" y="56"/>
                      </a:lnTo>
                      <a:lnTo>
                        <a:pt x="18" y="56"/>
                      </a:lnTo>
                      <a:lnTo>
                        <a:pt x="14" y="52"/>
                      </a:lnTo>
                      <a:lnTo>
                        <a:pt x="10" y="44"/>
                      </a:lnTo>
                      <a:lnTo>
                        <a:pt x="4" y="24"/>
                      </a:lnTo>
                      <a:lnTo>
                        <a:pt x="0" y="0"/>
                      </a:lnTo>
                      <a:lnTo>
                        <a:pt x="0" y="0"/>
                      </a:lnTo>
                      <a:lnTo>
                        <a:pt x="6"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682" name="Freeform 664"/>
                <p:cNvSpPr>
                  <a:spLocks/>
                </p:cNvSpPr>
                <p:nvPr/>
              </p:nvSpPr>
              <p:spPr bwMode="auto">
                <a:xfrm>
                  <a:off x="2328" y="2686"/>
                  <a:ext cx="68" cy="66"/>
                </a:xfrm>
                <a:custGeom>
                  <a:avLst/>
                  <a:gdLst>
                    <a:gd name="T0" fmla="*/ 22 w 68"/>
                    <a:gd name="T1" fmla="*/ 18 h 66"/>
                    <a:gd name="T2" fmla="*/ 22 w 68"/>
                    <a:gd name="T3" fmla="*/ 18 h 66"/>
                    <a:gd name="T4" fmla="*/ 30 w 68"/>
                    <a:gd name="T5" fmla="*/ 18 h 66"/>
                    <a:gd name="T6" fmla="*/ 38 w 68"/>
                    <a:gd name="T7" fmla="*/ 16 h 66"/>
                    <a:gd name="T8" fmla="*/ 48 w 68"/>
                    <a:gd name="T9" fmla="*/ 14 h 66"/>
                    <a:gd name="T10" fmla="*/ 52 w 68"/>
                    <a:gd name="T11" fmla="*/ 16 h 66"/>
                    <a:gd name="T12" fmla="*/ 58 w 68"/>
                    <a:gd name="T13" fmla="*/ 18 h 66"/>
                    <a:gd name="T14" fmla="*/ 58 w 68"/>
                    <a:gd name="T15" fmla="*/ 18 h 66"/>
                    <a:gd name="T16" fmla="*/ 62 w 68"/>
                    <a:gd name="T17" fmla="*/ 22 h 66"/>
                    <a:gd name="T18" fmla="*/ 64 w 68"/>
                    <a:gd name="T19" fmla="*/ 26 h 66"/>
                    <a:gd name="T20" fmla="*/ 66 w 68"/>
                    <a:gd name="T21" fmla="*/ 32 h 66"/>
                    <a:gd name="T22" fmla="*/ 68 w 68"/>
                    <a:gd name="T23" fmla="*/ 38 h 66"/>
                    <a:gd name="T24" fmla="*/ 66 w 68"/>
                    <a:gd name="T25" fmla="*/ 48 h 66"/>
                    <a:gd name="T26" fmla="*/ 60 w 68"/>
                    <a:gd name="T27" fmla="*/ 58 h 66"/>
                    <a:gd name="T28" fmla="*/ 60 w 68"/>
                    <a:gd name="T29" fmla="*/ 58 h 66"/>
                    <a:gd name="T30" fmla="*/ 56 w 68"/>
                    <a:gd name="T31" fmla="*/ 62 h 66"/>
                    <a:gd name="T32" fmla="*/ 50 w 68"/>
                    <a:gd name="T33" fmla="*/ 64 h 66"/>
                    <a:gd name="T34" fmla="*/ 40 w 68"/>
                    <a:gd name="T35" fmla="*/ 66 h 66"/>
                    <a:gd name="T36" fmla="*/ 30 w 68"/>
                    <a:gd name="T37" fmla="*/ 62 h 66"/>
                    <a:gd name="T38" fmla="*/ 20 w 68"/>
                    <a:gd name="T39" fmla="*/ 56 h 66"/>
                    <a:gd name="T40" fmla="*/ 20 w 68"/>
                    <a:gd name="T41" fmla="*/ 56 h 66"/>
                    <a:gd name="T42" fmla="*/ 16 w 68"/>
                    <a:gd name="T43" fmla="*/ 50 h 66"/>
                    <a:gd name="T44" fmla="*/ 12 w 68"/>
                    <a:gd name="T45" fmla="*/ 42 h 66"/>
                    <a:gd name="T46" fmla="*/ 6 w 68"/>
                    <a:gd name="T47" fmla="*/ 24 h 66"/>
                    <a:gd name="T48" fmla="*/ 0 w 68"/>
                    <a:gd name="T49" fmla="*/ 0 h 66"/>
                    <a:gd name="T50" fmla="*/ 0 w 68"/>
                    <a:gd name="T51" fmla="*/ 0 h 66"/>
                    <a:gd name="T52" fmla="*/ 6 w 68"/>
                    <a:gd name="T53" fmla="*/ 8 h 66"/>
                    <a:gd name="T54" fmla="*/ 14 w 68"/>
                    <a:gd name="T55" fmla="*/ 14 h 66"/>
                    <a:gd name="T56" fmla="*/ 22 w 68"/>
                    <a:gd name="T57" fmla="*/ 18 h 66"/>
                    <a:gd name="T58" fmla="*/ 22 w 68"/>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66">
                      <a:moveTo>
                        <a:pt x="22" y="18"/>
                      </a:moveTo>
                      <a:lnTo>
                        <a:pt x="22" y="18"/>
                      </a:lnTo>
                      <a:lnTo>
                        <a:pt x="30" y="18"/>
                      </a:lnTo>
                      <a:lnTo>
                        <a:pt x="38" y="16"/>
                      </a:lnTo>
                      <a:lnTo>
                        <a:pt x="48" y="14"/>
                      </a:lnTo>
                      <a:lnTo>
                        <a:pt x="52" y="16"/>
                      </a:lnTo>
                      <a:lnTo>
                        <a:pt x="58" y="18"/>
                      </a:lnTo>
                      <a:lnTo>
                        <a:pt x="58" y="18"/>
                      </a:lnTo>
                      <a:lnTo>
                        <a:pt x="62" y="22"/>
                      </a:lnTo>
                      <a:lnTo>
                        <a:pt x="64" y="26"/>
                      </a:lnTo>
                      <a:lnTo>
                        <a:pt x="66" y="32"/>
                      </a:lnTo>
                      <a:lnTo>
                        <a:pt x="68" y="38"/>
                      </a:lnTo>
                      <a:lnTo>
                        <a:pt x="66" y="48"/>
                      </a:lnTo>
                      <a:lnTo>
                        <a:pt x="60" y="58"/>
                      </a:lnTo>
                      <a:lnTo>
                        <a:pt x="60" y="58"/>
                      </a:lnTo>
                      <a:lnTo>
                        <a:pt x="56" y="62"/>
                      </a:lnTo>
                      <a:lnTo>
                        <a:pt x="50" y="64"/>
                      </a:lnTo>
                      <a:lnTo>
                        <a:pt x="40" y="66"/>
                      </a:lnTo>
                      <a:lnTo>
                        <a:pt x="30" y="62"/>
                      </a:lnTo>
                      <a:lnTo>
                        <a:pt x="20" y="56"/>
                      </a:lnTo>
                      <a:lnTo>
                        <a:pt x="20" y="56"/>
                      </a:lnTo>
                      <a:lnTo>
                        <a:pt x="16" y="50"/>
                      </a:lnTo>
                      <a:lnTo>
                        <a:pt x="12" y="42"/>
                      </a:lnTo>
                      <a:lnTo>
                        <a:pt x="6" y="24"/>
                      </a:lnTo>
                      <a:lnTo>
                        <a:pt x="0" y="0"/>
                      </a:lnTo>
                      <a:lnTo>
                        <a:pt x="0" y="0"/>
                      </a:lnTo>
                      <a:lnTo>
                        <a:pt x="6" y="8"/>
                      </a:lnTo>
                      <a:lnTo>
                        <a:pt x="14"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683" name="Freeform 665"/>
                <p:cNvSpPr>
                  <a:spLocks/>
                </p:cNvSpPr>
                <p:nvPr/>
              </p:nvSpPr>
              <p:spPr bwMode="auto">
                <a:xfrm>
                  <a:off x="2492" y="2720"/>
                  <a:ext cx="66" cy="64"/>
                </a:xfrm>
                <a:custGeom>
                  <a:avLst/>
                  <a:gdLst>
                    <a:gd name="T0" fmla="*/ 20 w 66"/>
                    <a:gd name="T1" fmla="*/ 18 h 64"/>
                    <a:gd name="T2" fmla="*/ 20 w 66"/>
                    <a:gd name="T3" fmla="*/ 18 h 64"/>
                    <a:gd name="T4" fmla="*/ 28 w 66"/>
                    <a:gd name="T5" fmla="*/ 18 h 64"/>
                    <a:gd name="T6" fmla="*/ 36 w 66"/>
                    <a:gd name="T7" fmla="*/ 14 h 64"/>
                    <a:gd name="T8" fmla="*/ 46 w 66"/>
                    <a:gd name="T9" fmla="*/ 14 h 64"/>
                    <a:gd name="T10" fmla="*/ 50 w 66"/>
                    <a:gd name="T11" fmla="*/ 16 h 64"/>
                    <a:gd name="T12" fmla="*/ 56 w 66"/>
                    <a:gd name="T13" fmla="*/ 18 h 64"/>
                    <a:gd name="T14" fmla="*/ 56 w 66"/>
                    <a:gd name="T15" fmla="*/ 18 h 64"/>
                    <a:gd name="T16" fmla="*/ 60 w 66"/>
                    <a:gd name="T17" fmla="*/ 22 h 64"/>
                    <a:gd name="T18" fmla="*/ 62 w 66"/>
                    <a:gd name="T19" fmla="*/ 26 h 64"/>
                    <a:gd name="T20" fmla="*/ 64 w 66"/>
                    <a:gd name="T21" fmla="*/ 32 h 64"/>
                    <a:gd name="T22" fmla="*/ 66 w 66"/>
                    <a:gd name="T23" fmla="*/ 38 h 64"/>
                    <a:gd name="T24" fmla="*/ 64 w 66"/>
                    <a:gd name="T25" fmla="*/ 48 h 64"/>
                    <a:gd name="T26" fmla="*/ 58 w 66"/>
                    <a:gd name="T27" fmla="*/ 58 h 64"/>
                    <a:gd name="T28" fmla="*/ 58 w 66"/>
                    <a:gd name="T29" fmla="*/ 58 h 64"/>
                    <a:gd name="T30" fmla="*/ 54 w 66"/>
                    <a:gd name="T31" fmla="*/ 62 h 64"/>
                    <a:gd name="T32" fmla="*/ 48 w 66"/>
                    <a:gd name="T33" fmla="*/ 64 h 64"/>
                    <a:gd name="T34" fmla="*/ 38 w 66"/>
                    <a:gd name="T35" fmla="*/ 64 h 64"/>
                    <a:gd name="T36" fmla="*/ 28 w 66"/>
                    <a:gd name="T37" fmla="*/ 62 h 64"/>
                    <a:gd name="T38" fmla="*/ 18 w 66"/>
                    <a:gd name="T39" fmla="*/ 56 h 64"/>
                    <a:gd name="T40" fmla="*/ 18 w 66"/>
                    <a:gd name="T41" fmla="*/ 56 h 64"/>
                    <a:gd name="T42" fmla="*/ 14 w 66"/>
                    <a:gd name="T43" fmla="*/ 50 h 64"/>
                    <a:gd name="T44" fmla="*/ 10 w 66"/>
                    <a:gd name="T45" fmla="*/ 42 h 64"/>
                    <a:gd name="T46" fmla="*/ 4 w 66"/>
                    <a:gd name="T47" fmla="*/ 24 h 64"/>
                    <a:gd name="T48" fmla="*/ 0 w 66"/>
                    <a:gd name="T49" fmla="*/ 0 h 64"/>
                    <a:gd name="T50" fmla="*/ 0 w 66"/>
                    <a:gd name="T51" fmla="*/ 0 h 64"/>
                    <a:gd name="T52" fmla="*/ 4 w 66"/>
                    <a:gd name="T53" fmla="*/ 8 h 64"/>
                    <a:gd name="T54" fmla="*/ 12 w 66"/>
                    <a:gd name="T55" fmla="*/ 14 h 64"/>
                    <a:gd name="T56" fmla="*/ 20 w 66"/>
                    <a:gd name="T57" fmla="*/ 18 h 64"/>
                    <a:gd name="T58" fmla="*/ 20 w 66"/>
                    <a:gd name="T59"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20" y="18"/>
                      </a:moveTo>
                      <a:lnTo>
                        <a:pt x="20" y="18"/>
                      </a:lnTo>
                      <a:lnTo>
                        <a:pt x="28" y="18"/>
                      </a:lnTo>
                      <a:lnTo>
                        <a:pt x="36" y="14"/>
                      </a:lnTo>
                      <a:lnTo>
                        <a:pt x="46" y="14"/>
                      </a:lnTo>
                      <a:lnTo>
                        <a:pt x="50" y="16"/>
                      </a:lnTo>
                      <a:lnTo>
                        <a:pt x="56" y="18"/>
                      </a:lnTo>
                      <a:lnTo>
                        <a:pt x="56" y="18"/>
                      </a:lnTo>
                      <a:lnTo>
                        <a:pt x="60" y="22"/>
                      </a:lnTo>
                      <a:lnTo>
                        <a:pt x="62" y="26"/>
                      </a:lnTo>
                      <a:lnTo>
                        <a:pt x="64" y="32"/>
                      </a:lnTo>
                      <a:lnTo>
                        <a:pt x="66" y="38"/>
                      </a:lnTo>
                      <a:lnTo>
                        <a:pt x="64" y="48"/>
                      </a:lnTo>
                      <a:lnTo>
                        <a:pt x="58" y="58"/>
                      </a:lnTo>
                      <a:lnTo>
                        <a:pt x="58" y="58"/>
                      </a:lnTo>
                      <a:lnTo>
                        <a:pt x="54" y="62"/>
                      </a:lnTo>
                      <a:lnTo>
                        <a:pt x="48" y="64"/>
                      </a:lnTo>
                      <a:lnTo>
                        <a:pt x="38" y="64"/>
                      </a:lnTo>
                      <a:lnTo>
                        <a:pt x="28" y="62"/>
                      </a:lnTo>
                      <a:lnTo>
                        <a:pt x="18" y="56"/>
                      </a:lnTo>
                      <a:lnTo>
                        <a:pt x="18" y="56"/>
                      </a:lnTo>
                      <a:lnTo>
                        <a:pt x="14" y="50"/>
                      </a:lnTo>
                      <a:lnTo>
                        <a:pt x="10" y="42"/>
                      </a:lnTo>
                      <a:lnTo>
                        <a:pt x="4" y="24"/>
                      </a:lnTo>
                      <a:lnTo>
                        <a:pt x="0" y="0"/>
                      </a:lnTo>
                      <a:lnTo>
                        <a:pt x="0" y="0"/>
                      </a:lnTo>
                      <a:lnTo>
                        <a:pt x="4"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684" name="Freeform 666"/>
                <p:cNvSpPr>
                  <a:spLocks/>
                </p:cNvSpPr>
                <p:nvPr/>
              </p:nvSpPr>
              <p:spPr bwMode="auto">
                <a:xfrm>
                  <a:off x="2394" y="2998"/>
                  <a:ext cx="54" cy="84"/>
                </a:xfrm>
                <a:custGeom>
                  <a:avLst/>
                  <a:gdLst>
                    <a:gd name="T0" fmla="*/ 30 w 54"/>
                    <a:gd name="T1" fmla="*/ 28 h 84"/>
                    <a:gd name="T2" fmla="*/ 30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4 w 54"/>
                    <a:gd name="T19" fmla="*/ 66 h 84"/>
                    <a:gd name="T20" fmla="*/ 50 w 54"/>
                    <a:gd name="T21" fmla="*/ 70 h 84"/>
                    <a:gd name="T22" fmla="*/ 48 w 54"/>
                    <a:gd name="T23" fmla="*/ 74 h 84"/>
                    <a:gd name="T24" fmla="*/ 38 w 54"/>
                    <a:gd name="T25" fmla="*/ 80 h 84"/>
                    <a:gd name="T26" fmla="*/ 28 w 54"/>
                    <a:gd name="T27" fmla="*/ 84 h 84"/>
                    <a:gd name="T28" fmla="*/ 28 w 54"/>
                    <a:gd name="T29" fmla="*/ 84 h 84"/>
                    <a:gd name="T30" fmla="*/ 22 w 54"/>
                    <a:gd name="T31" fmla="*/ 82 h 84"/>
                    <a:gd name="T32" fmla="*/ 18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8 w 54"/>
                    <a:gd name="T49" fmla="*/ 0 h 84"/>
                    <a:gd name="T50" fmla="*/ 28 w 54"/>
                    <a:gd name="T51" fmla="*/ 0 h 84"/>
                    <a:gd name="T52" fmla="*/ 26 w 54"/>
                    <a:gd name="T53" fmla="*/ 10 h 84"/>
                    <a:gd name="T54" fmla="*/ 26 w 54"/>
                    <a:gd name="T55" fmla="*/ 20 h 84"/>
                    <a:gd name="T56" fmla="*/ 30 w 54"/>
                    <a:gd name="T57" fmla="*/ 28 h 84"/>
                    <a:gd name="T58" fmla="*/ 30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30" y="28"/>
                      </a:moveTo>
                      <a:lnTo>
                        <a:pt x="30" y="28"/>
                      </a:lnTo>
                      <a:lnTo>
                        <a:pt x="34" y="34"/>
                      </a:lnTo>
                      <a:lnTo>
                        <a:pt x="42" y="38"/>
                      </a:lnTo>
                      <a:lnTo>
                        <a:pt x="50" y="44"/>
                      </a:lnTo>
                      <a:lnTo>
                        <a:pt x="52" y="48"/>
                      </a:lnTo>
                      <a:lnTo>
                        <a:pt x="54" y="54"/>
                      </a:lnTo>
                      <a:lnTo>
                        <a:pt x="54" y="54"/>
                      </a:lnTo>
                      <a:lnTo>
                        <a:pt x="54" y="60"/>
                      </a:lnTo>
                      <a:lnTo>
                        <a:pt x="54" y="66"/>
                      </a:lnTo>
                      <a:lnTo>
                        <a:pt x="50" y="70"/>
                      </a:lnTo>
                      <a:lnTo>
                        <a:pt x="48" y="74"/>
                      </a:lnTo>
                      <a:lnTo>
                        <a:pt x="38" y="80"/>
                      </a:lnTo>
                      <a:lnTo>
                        <a:pt x="28" y="84"/>
                      </a:lnTo>
                      <a:lnTo>
                        <a:pt x="28" y="84"/>
                      </a:lnTo>
                      <a:lnTo>
                        <a:pt x="22" y="82"/>
                      </a:lnTo>
                      <a:lnTo>
                        <a:pt x="18" y="80"/>
                      </a:lnTo>
                      <a:lnTo>
                        <a:pt x="8" y="74"/>
                      </a:lnTo>
                      <a:lnTo>
                        <a:pt x="2" y="66"/>
                      </a:lnTo>
                      <a:lnTo>
                        <a:pt x="0" y="54"/>
                      </a:lnTo>
                      <a:lnTo>
                        <a:pt x="0" y="54"/>
                      </a:lnTo>
                      <a:lnTo>
                        <a:pt x="2" y="46"/>
                      </a:lnTo>
                      <a:lnTo>
                        <a:pt x="4" y="38"/>
                      </a:lnTo>
                      <a:lnTo>
                        <a:pt x="14" y="22"/>
                      </a:lnTo>
                      <a:lnTo>
                        <a:pt x="28" y="0"/>
                      </a:lnTo>
                      <a:lnTo>
                        <a:pt x="28" y="0"/>
                      </a:lnTo>
                      <a:lnTo>
                        <a:pt x="26" y="10"/>
                      </a:lnTo>
                      <a:lnTo>
                        <a:pt x="26" y="20"/>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85" name="Freeform 667"/>
                <p:cNvSpPr>
                  <a:spLocks/>
                </p:cNvSpPr>
                <p:nvPr/>
              </p:nvSpPr>
              <p:spPr bwMode="auto">
                <a:xfrm>
                  <a:off x="2438" y="3298"/>
                  <a:ext cx="52" cy="82"/>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6 h 82"/>
                    <a:gd name="T12" fmla="*/ 52 w 52"/>
                    <a:gd name="T13" fmla="*/ 52 h 82"/>
                    <a:gd name="T14" fmla="*/ 52 w 52"/>
                    <a:gd name="T15" fmla="*/ 52 h 82"/>
                    <a:gd name="T16" fmla="*/ 52 w 52"/>
                    <a:gd name="T17" fmla="*/ 58 h 82"/>
                    <a:gd name="T18" fmla="*/ 52 w 52"/>
                    <a:gd name="T19" fmla="*/ 64 h 82"/>
                    <a:gd name="T20" fmla="*/ 50 w 52"/>
                    <a:gd name="T21" fmla="*/ 68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8 h 82"/>
                    <a:gd name="T54" fmla="*/ 26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6"/>
                      </a:lnTo>
                      <a:lnTo>
                        <a:pt x="52" y="52"/>
                      </a:lnTo>
                      <a:lnTo>
                        <a:pt x="52" y="52"/>
                      </a:lnTo>
                      <a:lnTo>
                        <a:pt x="52" y="58"/>
                      </a:lnTo>
                      <a:lnTo>
                        <a:pt x="52" y="64"/>
                      </a:lnTo>
                      <a:lnTo>
                        <a:pt x="50" y="68"/>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86" name="Freeform 668"/>
                <p:cNvSpPr>
                  <a:spLocks/>
                </p:cNvSpPr>
                <p:nvPr/>
              </p:nvSpPr>
              <p:spPr bwMode="auto">
                <a:xfrm>
                  <a:off x="2790" y="3250"/>
                  <a:ext cx="52" cy="82"/>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6 h 82"/>
                    <a:gd name="T12" fmla="*/ 52 w 52"/>
                    <a:gd name="T13" fmla="*/ 52 h 82"/>
                    <a:gd name="T14" fmla="*/ 52 w 52"/>
                    <a:gd name="T15" fmla="*/ 52 h 82"/>
                    <a:gd name="T16" fmla="*/ 52 w 52"/>
                    <a:gd name="T17" fmla="*/ 58 h 82"/>
                    <a:gd name="T18" fmla="*/ 52 w 52"/>
                    <a:gd name="T19" fmla="*/ 64 h 82"/>
                    <a:gd name="T20" fmla="*/ 50 w 52"/>
                    <a:gd name="T21" fmla="*/ 68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8 h 82"/>
                    <a:gd name="T54" fmla="*/ 26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6"/>
                      </a:lnTo>
                      <a:lnTo>
                        <a:pt x="52" y="52"/>
                      </a:lnTo>
                      <a:lnTo>
                        <a:pt x="52" y="52"/>
                      </a:lnTo>
                      <a:lnTo>
                        <a:pt x="52" y="58"/>
                      </a:lnTo>
                      <a:lnTo>
                        <a:pt x="52" y="64"/>
                      </a:lnTo>
                      <a:lnTo>
                        <a:pt x="50" y="68"/>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87" name="Freeform 669"/>
                <p:cNvSpPr>
                  <a:spLocks/>
                </p:cNvSpPr>
                <p:nvPr/>
              </p:nvSpPr>
              <p:spPr bwMode="auto">
                <a:xfrm>
                  <a:off x="2560" y="3138"/>
                  <a:ext cx="54" cy="82"/>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8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6"/>
                      </a:lnTo>
                      <a:lnTo>
                        <a:pt x="54" y="52"/>
                      </a:lnTo>
                      <a:lnTo>
                        <a:pt x="54" y="52"/>
                      </a:lnTo>
                      <a:lnTo>
                        <a:pt x="54" y="58"/>
                      </a:lnTo>
                      <a:lnTo>
                        <a:pt x="52" y="64"/>
                      </a:lnTo>
                      <a:lnTo>
                        <a:pt x="50" y="68"/>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88" name="Freeform 670"/>
                <p:cNvSpPr>
                  <a:spLocks/>
                </p:cNvSpPr>
                <p:nvPr/>
              </p:nvSpPr>
              <p:spPr bwMode="auto">
                <a:xfrm>
                  <a:off x="2624" y="2988"/>
                  <a:ext cx="54" cy="82"/>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89" name="Freeform 671"/>
                <p:cNvSpPr>
                  <a:spLocks/>
                </p:cNvSpPr>
                <p:nvPr/>
              </p:nvSpPr>
              <p:spPr bwMode="auto">
                <a:xfrm>
                  <a:off x="2768" y="3030"/>
                  <a:ext cx="54" cy="84"/>
                </a:xfrm>
                <a:custGeom>
                  <a:avLst/>
                  <a:gdLst>
                    <a:gd name="T0" fmla="*/ 28 w 54"/>
                    <a:gd name="T1" fmla="*/ 28 h 84"/>
                    <a:gd name="T2" fmla="*/ 28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6 w 54"/>
                    <a:gd name="T49" fmla="*/ 0 h 84"/>
                    <a:gd name="T50" fmla="*/ 26 w 54"/>
                    <a:gd name="T51" fmla="*/ 0 h 84"/>
                    <a:gd name="T52" fmla="*/ 26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50" y="44"/>
                      </a:lnTo>
                      <a:lnTo>
                        <a:pt x="52" y="48"/>
                      </a:lnTo>
                      <a:lnTo>
                        <a:pt x="54" y="54"/>
                      </a:lnTo>
                      <a:lnTo>
                        <a:pt x="54" y="54"/>
                      </a:lnTo>
                      <a:lnTo>
                        <a:pt x="54" y="60"/>
                      </a:lnTo>
                      <a:lnTo>
                        <a:pt x="52" y="66"/>
                      </a:lnTo>
                      <a:lnTo>
                        <a:pt x="50" y="70"/>
                      </a:lnTo>
                      <a:lnTo>
                        <a:pt x="46" y="74"/>
                      </a:lnTo>
                      <a:lnTo>
                        <a:pt x="38" y="80"/>
                      </a:lnTo>
                      <a:lnTo>
                        <a:pt x="26" y="84"/>
                      </a:lnTo>
                      <a:lnTo>
                        <a:pt x="26" y="84"/>
                      </a:lnTo>
                      <a:lnTo>
                        <a:pt x="22" y="82"/>
                      </a:lnTo>
                      <a:lnTo>
                        <a:pt x="16" y="80"/>
                      </a:lnTo>
                      <a:lnTo>
                        <a:pt x="8" y="74"/>
                      </a:lnTo>
                      <a:lnTo>
                        <a:pt x="2" y="66"/>
                      </a:lnTo>
                      <a:lnTo>
                        <a:pt x="0" y="54"/>
                      </a:lnTo>
                      <a:lnTo>
                        <a:pt x="0" y="54"/>
                      </a:lnTo>
                      <a:lnTo>
                        <a:pt x="2" y="46"/>
                      </a:lnTo>
                      <a:lnTo>
                        <a:pt x="4" y="38"/>
                      </a:lnTo>
                      <a:lnTo>
                        <a:pt x="14" y="22"/>
                      </a:lnTo>
                      <a:lnTo>
                        <a:pt x="26" y="0"/>
                      </a:lnTo>
                      <a:lnTo>
                        <a:pt x="26" y="0"/>
                      </a:lnTo>
                      <a:lnTo>
                        <a:pt x="26"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90" name="Freeform 672"/>
                <p:cNvSpPr>
                  <a:spLocks/>
                </p:cNvSpPr>
                <p:nvPr/>
              </p:nvSpPr>
              <p:spPr bwMode="auto">
                <a:xfrm>
                  <a:off x="2754" y="2834"/>
                  <a:ext cx="82" cy="54"/>
                </a:xfrm>
                <a:custGeom>
                  <a:avLst/>
                  <a:gdLst>
                    <a:gd name="T0" fmla="*/ 54 w 82"/>
                    <a:gd name="T1" fmla="*/ 34 h 54"/>
                    <a:gd name="T2" fmla="*/ 54 w 82"/>
                    <a:gd name="T3" fmla="*/ 34 h 54"/>
                    <a:gd name="T4" fmla="*/ 48 w 82"/>
                    <a:gd name="T5" fmla="*/ 38 h 54"/>
                    <a:gd name="T6" fmla="*/ 42 w 82"/>
                    <a:gd name="T7" fmla="*/ 46 h 54"/>
                    <a:gd name="T8" fmla="*/ 34 w 82"/>
                    <a:gd name="T9" fmla="*/ 52 h 54"/>
                    <a:gd name="T10" fmla="*/ 30 w 82"/>
                    <a:gd name="T11" fmla="*/ 54 h 54"/>
                    <a:gd name="T12" fmla="*/ 24 w 82"/>
                    <a:gd name="T13" fmla="*/ 54 h 54"/>
                    <a:gd name="T14" fmla="*/ 24 w 82"/>
                    <a:gd name="T15" fmla="*/ 54 h 54"/>
                    <a:gd name="T16" fmla="*/ 18 w 82"/>
                    <a:gd name="T17" fmla="*/ 52 h 54"/>
                    <a:gd name="T18" fmla="*/ 12 w 82"/>
                    <a:gd name="T19" fmla="*/ 50 h 54"/>
                    <a:gd name="T20" fmla="*/ 8 w 82"/>
                    <a:gd name="T21" fmla="*/ 46 h 54"/>
                    <a:gd name="T22" fmla="*/ 4 w 82"/>
                    <a:gd name="T23" fmla="*/ 42 h 54"/>
                    <a:gd name="T24" fmla="*/ 0 w 82"/>
                    <a:gd name="T25" fmla="*/ 32 h 54"/>
                    <a:gd name="T26" fmla="*/ 0 w 82"/>
                    <a:gd name="T27" fmla="*/ 22 h 54"/>
                    <a:gd name="T28" fmla="*/ 0 w 82"/>
                    <a:gd name="T29" fmla="*/ 22 h 54"/>
                    <a:gd name="T30" fmla="*/ 2 w 82"/>
                    <a:gd name="T31" fmla="*/ 16 h 54"/>
                    <a:gd name="T32" fmla="*/ 6 w 82"/>
                    <a:gd name="T33" fmla="*/ 12 h 54"/>
                    <a:gd name="T34" fmla="*/ 14 w 82"/>
                    <a:gd name="T35" fmla="*/ 4 h 54"/>
                    <a:gd name="T36" fmla="*/ 24 w 82"/>
                    <a:gd name="T37" fmla="*/ 0 h 54"/>
                    <a:gd name="T38" fmla="*/ 36 w 82"/>
                    <a:gd name="T39" fmla="*/ 2 h 54"/>
                    <a:gd name="T40" fmla="*/ 36 w 82"/>
                    <a:gd name="T41" fmla="*/ 2 h 54"/>
                    <a:gd name="T42" fmla="*/ 42 w 82"/>
                    <a:gd name="T43" fmla="*/ 4 h 54"/>
                    <a:gd name="T44" fmla="*/ 50 w 82"/>
                    <a:gd name="T45" fmla="*/ 8 h 54"/>
                    <a:gd name="T46" fmla="*/ 64 w 82"/>
                    <a:gd name="T47" fmla="*/ 22 h 54"/>
                    <a:gd name="T48" fmla="*/ 82 w 82"/>
                    <a:gd name="T49" fmla="*/ 38 h 54"/>
                    <a:gd name="T50" fmla="*/ 82 w 82"/>
                    <a:gd name="T51" fmla="*/ 38 h 54"/>
                    <a:gd name="T52" fmla="*/ 72 w 82"/>
                    <a:gd name="T53" fmla="*/ 36 h 54"/>
                    <a:gd name="T54" fmla="*/ 64 w 82"/>
                    <a:gd name="T55" fmla="*/ 34 h 54"/>
                    <a:gd name="T56" fmla="*/ 54 w 82"/>
                    <a:gd name="T57" fmla="*/ 34 h 54"/>
                    <a:gd name="T58" fmla="*/ 54 w 82"/>
                    <a:gd name="T5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4">
                      <a:moveTo>
                        <a:pt x="54" y="34"/>
                      </a:moveTo>
                      <a:lnTo>
                        <a:pt x="54" y="34"/>
                      </a:lnTo>
                      <a:lnTo>
                        <a:pt x="48" y="38"/>
                      </a:lnTo>
                      <a:lnTo>
                        <a:pt x="42" y="46"/>
                      </a:lnTo>
                      <a:lnTo>
                        <a:pt x="34" y="52"/>
                      </a:lnTo>
                      <a:lnTo>
                        <a:pt x="30" y="54"/>
                      </a:lnTo>
                      <a:lnTo>
                        <a:pt x="24" y="54"/>
                      </a:lnTo>
                      <a:lnTo>
                        <a:pt x="24" y="54"/>
                      </a:lnTo>
                      <a:lnTo>
                        <a:pt x="18" y="52"/>
                      </a:lnTo>
                      <a:lnTo>
                        <a:pt x="12" y="50"/>
                      </a:lnTo>
                      <a:lnTo>
                        <a:pt x="8" y="46"/>
                      </a:lnTo>
                      <a:lnTo>
                        <a:pt x="4" y="42"/>
                      </a:lnTo>
                      <a:lnTo>
                        <a:pt x="0" y="32"/>
                      </a:lnTo>
                      <a:lnTo>
                        <a:pt x="0" y="22"/>
                      </a:lnTo>
                      <a:lnTo>
                        <a:pt x="0" y="22"/>
                      </a:lnTo>
                      <a:lnTo>
                        <a:pt x="2" y="16"/>
                      </a:lnTo>
                      <a:lnTo>
                        <a:pt x="6" y="12"/>
                      </a:lnTo>
                      <a:lnTo>
                        <a:pt x="14" y="4"/>
                      </a:lnTo>
                      <a:lnTo>
                        <a:pt x="24" y="0"/>
                      </a:lnTo>
                      <a:lnTo>
                        <a:pt x="36" y="2"/>
                      </a:lnTo>
                      <a:lnTo>
                        <a:pt x="36" y="2"/>
                      </a:lnTo>
                      <a:lnTo>
                        <a:pt x="42" y="4"/>
                      </a:lnTo>
                      <a:lnTo>
                        <a:pt x="50" y="8"/>
                      </a:lnTo>
                      <a:lnTo>
                        <a:pt x="64" y="22"/>
                      </a:lnTo>
                      <a:lnTo>
                        <a:pt x="82" y="38"/>
                      </a:lnTo>
                      <a:lnTo>
                        <a:pt x="82" y="38"/>
                      </a:lnTo>
                      <a:lnTo>
                        <a:pt x="72" y="36"/>
                      </a:lnTo>
                      <a:lnTo>
                        <a:pt x="64" y="34"/>
                      </a:lnTo>
                      <a:lnTo>
                        <a:pt x="54" y="34"/>
                      </a:lnTo>
                      <a:lnTo>
                        <a:pt x="54" y="34"/>
                      </a:lnTo>
                      <a:close/>
                    </a:path>
                  </a:pathLst>
                </a:custGeom>
                <a:solidFill>
                  <a:srgbClr val="003300"/>
                </a:solidFill>
                <a:ln w="3175">
                  <a:solidFill>
                    <a:srgbClr val="FFFFFF"/>
                  </a:solidFill>
                  <a:prstDash val="solid"/>
                  <a:round/>
                  <a:headEnd/>
                  <a:tailEnd/>
                </a:ln>
              </p:spPr>
              <p:txBody>
                <a:bodyPr/>
                <a:lstStyle/>
                <a:p>
                  <a:endParaRPr lang="en-US"/>
                </a:p>
              </p:txBody>
            </p:sp>
            <p:sp>
              <p:nvSpPr>
                <p:cNvPr id="1691" name="Freeform 673"/>
                <p:cNvSpPr>
                  <a:spLocks/>
                </p:cNvSpPr>
                <p:nvPr/>
              </p:nvSpPr>
              <p:spPr bwMode="auto">
                <a:xfrm>
                  <a:off x="2590" y="2380"/>
                  <a:ext cx="66" cy="66"/>
                </a:xfrm>
                <a:custGeom>
                  <a:avLst/>
                  <a:gdLst>
                    <a:gd name="T0" fmla="*/ 20 w 66"/>
                    <a:gd name="T1" fmla="*/ 18 h 66"/>
                    <a:gd name="T2" fmla="*/ 20 w 66"/>
                    <a:gd name="T3" fmla="*/ 18 h 66"/>
                    <a:gd name="T4" fmla="*/ 28 w 66"/>
                    <a:gd name="T5" fmla="*/ 18 h 66"/>
                    <a:gd name="T6" fmla="*/ 36 w 66"/>
                    <a:gd name="T7" fmla="*/ 16 h 66"/>
                    <a:gd name="T8" fmla="*/ 46 w 66"/>
                    <a:gd name="T9" fmla="*/ 14 h 66"/>
                    <a:gd name="T10" fmla="*/ 50 w 66"/>
                    <a:gd name="T11" fmla="*/ 16 h 66"/>
                    <a:gd name="T12" fmla="*/ 56 w 66"/>
                    <a:gd name="T13" fmla="*/ 18 h 66"/>
                    <a:gd name="T14" fmla="*/ 56 w 66"/>
                    <a:gd name="T15" fmla="*/ 18 h 66"/>
                    <a:gd name="T16" fmla="*/ 60 w 66"/>
                    <a:gd name="T17" fmla="*/ 22 h 66"/>
                    <a:gd name="T18" fmla="*/ 62 w 66"/>
                    <a:gd name="T19" fmla="*/ 28 h 66"/>
                    <a:gd name="T20" fmla="*/ 64 w 66"/>
                    <a:gd name="T21" fmla="*/ 32 h 66"/>
                    <a:gd name="T22" fmla="*/ 66 w 66"/>
                    <a:gd name="T23" fmla="*/ 38 h 66"/>
                    <a:gd name="T24" fmla="*/ 64 w 66"/>
                    <a:gd name="T25" fmla="*/ 50 h 66"/>
                    <a:gd name="T26" fmla="*/ 58 w 66"/>
                    <a:gd name="T27" fmla="*/ 58 h 66"/>
                    <a:gd name="T28" fmla="*/ 58 w 66"/>
                    <a:gd name="T29" fmla="*/ 58 h 66"/>
                    <a:gd name="T30" fmla="*/ 54 w 66"/>
                    <a:gd name="T31" fmla="*/ 62 h 66"/>
                    <a:gd name="T32" fmla="*/ 48 w 66"/>
                    <a:gd name="T33" fmla="*/ 64 h 66"/>
                    <a:gd name="T34" fmla="*/ 38 w 66"/>
                    <a:gd name="T35" fmla="*/ 66 h 66"/>
                    <a:gd name="T36" fmla="*/ 28 w 66"/>
                    <a:gd name="T37" fmla="*/ 62 h 66"/>
                    <a:gd name="T38" fmla="*/ 18 w 66"/>
                    <a:gd name="T39" fmla="*/ 56 h 66"/>
                    <a:gd name="T40" fmla="*/ 18 w 66"/>
                    <a:gd name="T41" fmla="*/ 56 h 66"/>
                    <a:gd name="T42" fmla="*/ 14 w 66"/>
                    <a:gd name="T43" fmla="*/ 50 h 66"/>
                    <a:gd name="T44" fmla="*/ 10 w 66"/>
                    <a:gd name="T45" fmla="*/ 42 h 66"/>
                    <a:gd name="T46" fmla="*/ 4 w 66"/>
                    <a:gd name="T47" fmla="*/ 24 h 66"/>
                    <a:gd name="T48" fmla="*/ 0 w 66"/>
                    <a:gd name="T49" fmla="*/ 0 h 66"/>
                    <a:gd name="T50" fmla="*/ 0 w 66"/>
                    <a:gd name="T51" fmla="*/ 0 h 66"/>
                    <a:gd name="T52" fmla="*/ 4 w 66"/>
                    <a:gd name="T53" fmla="*/ 8 h 66"/>
                    <a:gd name="T54" fmla="*/ 12 w 66"/>
                    <a:gd name="T55" fmla="*/ 14 h 66"/>
                    <a:gd name="T56" fmla="*/ 20 w 66"/>
                    <a:gd name="T57" fmla="*/ 18 h 66"/>
                    <a:gd name="T58" fmla="*/ 20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0" y="18"/>
                      </a:moveTo>
                      <a:lnTo>
                        <a:pt x="20" y="18"/>
                      </a:lnTo>
                      <a:lnTo>
                        <a:pt x="28" y="18"/>
                      </a:lnTo>
                      <a:lnTo>
                        <a:pt x="36" y="16"/>
                      </a:lnTo>
                      <a:lnTo>
                        <a:pt x="46" y="14"/>
                      </a:lnTo>
                      <a:lnTo>
                        <a:pt x="50" y="16"/>
                      </a:lnTo>
                      <a:lnTo>
                        <a:pt x="56" y="18"/>
                      </a:lnTo>
                      <a:lnTo>
                        <a:pt x="56" y="18"/>
                      </a:lnTo>
                      <a:lnTo>
                        <a:pt x="60" y="22"/>
                      </a:lnTo>
                      <a:lnTo>
                        <a:pt x="62" y="28"/>
                      </a:lnTo>
                      <a:lnTo>
                        <a:pt x="64" y="32"/>
                      </a:lnTo>
                      <a:lnTo>
                        <a:pt x="66" y="38"/>
                      </a:lnTo>
                      <a:lnTo>
                        <a:pt x="64" y="50"/>
                      </a:lnTo>
                      <a:lnTo>
                        <a:pt x="58" y="58"/>
                      </a:lnTo>
                      <a:lnTo>
                        <a:pt x="58" y="58"/>
                      </a:lnTo>
                      <a:lnTo>
                        <a:pt x="54" y="62"/>
                      </a:lnTo>
                      <a:lnTo>
                        <a:pt x="48" y="64"/>
                      </a:lnTo>
                      <a:lnTo>
                        <a:pt x="38" y="66"/>
                      </a:lnTo>
                      <a:lnTo>
                        <a:pt x="28" y="62"/>
                      </a:lnTo>
                      <a:lnTo>
                        <a:pt x="18" y="56"/>
                      </a:lnTo>
                      <a:lnTo>
                        <a:pt x="18" y="56"/>
                      </a:lnTo>
                      <a:lnTo>
                        <a:pt x="14" y="50"/>
                      </a:lnTo>
                      <a:lnTo>
                        <a:pt x="10" y="42"/>
                      </a:lnTo>
                      <a:lnTo>
                        <a:pt x="4" y="24"/>
                      </a:lnTo>
                      <a:lnTo>
                        <a:pt x="0" y="0"/>
                      </a:lnTo>
                      <a:lnTo>
                        <a:pt x="0" y="0"/>
                      </a:lnTo>
                      <a:lnTo>
                        <a:pt x="4"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692" name="Freeform 674"/>
                <p:cNvSpPr>
                  <a:spLocks/>
                </p:cNvSpPr>
                <p:nvPr/>
              </p:nvSpPr>
              <p:spPr bwMode="auto">
                <a:xfrm>
                  <a:off x="2532" y="2048"/>
                  <a:ext cx="54" cy="78"/>
                </a:xfrm>
                <a:custGeom>
                  <a:avLst/>
                  <a:gdLst>
                    <a:gd name="T0" fmla="*/ 20 w 54"/>
                    <a:gd name="T1" fmla="*/ 26 h 78"/>
                    <a:gd name="T2" fmla="*/ 20 w 54"/>
                    <a:gd name="T3" fmla="*/ 26 h 78"/>
                    <a:gd name="T4" fmla="*/ 28 w 54"/>
                    <a:gd name="T5" fmla="*/ 28 h 78"/>
                    <a:gd name="T6" fmla="*/ 36 w 54"/>
                    <a:gd name="T7" fmla="*/ 30 h 78"/>
                    <a:gd name="T8" fmla="*/ 44 w 54"/>
                    <a:gd name="T9" fmla="*/ 34 h 78"/>
                    <a:gd name="T10" fmla="*/ 48 w 54"/>
                    <a:gd name="T11" fmla="*/ 36 h 78"/>
                    <a:gd name="T12" fmla="*/ 52 w 54"/>
                    <a:gd name="T13" fmla="*/ 42 h 78"/>
                    <a:gd name="T14" fmla="*/ 52 w 54"/>
                    <a:gd name="T15" fmla="*/ 42 h 78"/>
                    <a:gd name="T16" fmla="*/ 54 w 54"/>
                    <a:gd name="T17" fmla="*/ 46 h 78"/>
                    <a:gd name="T18" fmla="*/ 54 w 54"/>
                    <a:gd name="T19" fmla="*/ 52 h 78"/>
                    <a:gd name="T20" fmla="*/ 54 w 54"/>
                    <a:gd name="T21" fmla="*/ 58 h 78"/>
                    <a:gd name="T22" fmla="*/ 52 w 54"/>
                    <a:gd name="T23" fmla="*/ 64 h 78"/>
                    <a:gd name="T24" fmla="*/ 46 w 54"/>
                    <a:gd name="T25" fmla="*/ 72 h 78"/>
                    <a:gd name="T26" fmla="*/ 36 w 54"/>
                    <a:gd name="T27" fmla="*/ 78 h 78"/>
                    <a:gd name="T28" fmla="*/ 36 w 54"/>
                    <a:gd name="T29" fmla="*/ 78 h 78"/>
                    <a:gd name="T30" fmla="*/ 30 w 54"/>
                    <a:gd name="T31" fmla="*/ 78 h 78"/>
                    <a:gd name="T32" fmla="*/ 24 w 54"/>
                    <a:gd name="T33" fmla="*/ 78 h 78"/>
                    <a:gd name="T34" fmla="*/ 14 w 54"/>
                    <a:gd name="T35" fmla="*/ 76 h 78"/>
                    <a:gd name="T36" fmla="*/ 6 w 54"/>
                    <a:gd name="T37" fmla="*/ 68 h 78"/>
                    <a:gd name="T38" fmla="*/ 2 w 54"/>
                    <a:gd name="T39" fmla="*/ 58 h 78"/>
                    <a:gd name="T40" fmla="*/ 2 w 54"/>
                    <a:gd name="T41" fmla="*/ 58 h 78"/>
                    <a:gd name="T42" fmla="*/ 0 w 54"/>
                    <a:gd name="T43" fmla="*/ 50 h 78"/>
                    <a:gd name="T44" fmla="*/ 0 w 54"/>
                    <a:gd name="T45" fmla="*/ 42 h 78"/>
                    <a:gd name="T46" fmla="*/ 4 w 54"/>
                    <a:gd name="T47" fmla="*/ 22 h 78"/>
                    <a:gd name="T48" fmla="*/ 10 w 54"/>
                    <a:gd name="T49" fmla="*/ 0 h 78"/>
                    <a:gd name="T50" fmla="*/ 10 w 54"/>
                    <a:gd name="T51" fmla="*/ 0 h 78"/>
                    <a:gd name="T52" fmla="*/ 12 w 54"/>
                    <a:gd name="T53" fmla="*/ 8 h 78"/>
                    <a:gd name="T54" fmla="*/ 14 w 54"/>
                    <a:gd name="T55" fmla="*/ 18 h 78"/>
                    <a:gd name="T56" fmla="*/ 20 w 54"/>
                    <a:gd name="T57" fmla="*/ 26 h 78"/>
                    <a:gd name="T58" fmla="*/ 20 w 54"/>
                    <a:gd name="T59" fmla="*/ 2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78">
                      <a:moveTo>
                        <a:pt x="20" y="26"/>
                      </a:moveTo>
                      <a:lnTo>
                        <a:pt x="20" y="26"/>
                      </a:lnTo>
                      <a:lnTo>
                        <a:pt x="28" y="28"/>
                      </a:lnTo>
                      <a:lnTo>
                        <a:pt x="36" y="30"/>
                      </a:lnTo>
                      <a:lnTo>
                        <a:pt x="44" y="34"/>
                      </a:lnTo>
                      <a:lnTo>
                        <a:pt x="48" y="36"/>
                      </a:lnTo>
                      <a:lnTo>
                        <a:pt x="52" y="42"/>
                      </a:lnTo>
                      <a:lnTo>
                        <a:pt x="52" y="42"/>
                      </a:lnTo>
                      <a:lnTo>
                        <a:pt x="54" y="46"/>
                      </a:lnTo>
                      <a:lnTo>
                        <a:pt x="54" y="52"/>
                      </a:lnTo>
                      <a:lnTo>
                        <a:pt x="54" y="58"/>
                      </a:lnTo>
                      <a:lnTo>
                        <a:pt x="52" y="64"/>
                      </a:lnTo>
                      <a:lnTo>
                        <a:pt x="46" y="72"/>
                      </a:lnTo>
                      <a:lnTo>
                        <a:pt x="36" y="78"/>
                      </a:lnTo>
                      <a:lnTo>
                        <a:pt x="36" y="78"/>
                      </a:lnTo>
                      <a:lnTo>
                        <a:pt x="30" y="78"/>
                      </a:lnTo>
                      <a:lnTo>
                        <a:pt x="24" y="78"/>
                      </a:lnTo>
                      <a:lnTo>
                        <a:pt x="14" y="76"/>
                      </a:lnTo>
                      <a:lnTo>
                        <a:pt x="6" y="68"/>
                      </a:lnTo>
                      <a:lnTo>
                        <a:pt x="2" y="58"/>
                      </a:lnTo>
                      <a:lnTo>
                        <a:pt x="2" y="58"/>
                      </a:lnTo>
                      <a:lnTo>
                        <a:pt x="0" y="50"/>
                      </a:lnTo>
                      <a:lnTo>
                        <a:pt x="0" y="42"/>
                      </a:lnTo>
                      <a:lnTo>
                        <a:pt x="4" y="22"/>
                      </a:lnTo>
                      <a:lnTo>
                        <a:pt x="10" y="0"/>
                      </a:lnTo>
                      <a:lnTo>
                        <a:pt x="10" y="0"/>
                      </a:lnTo>
                      <a:lnTo>
                        <a:pt x="12" y="8"/>
                      </a:lnTo>
                      <a:lnTo>
                        <a:pt x="14" y="18"/>
                      </a:lnTo>
                      <a:lnTo>
                        <a:pt x="20" y="26"/>
                      </a:lnTo>
                      <a:lnTo>
                        <a:pt x="20" y="26"/>
                      </a:lnTo>
                      <a:close/>
                    </a:path>
                  </a:pathLst>
                </a:custGeom>
                <a:solidFill>
                  <a:srgbClr val="003300"/>
                </a:solidFill>
                <a:ln w="3175">
                  <a:solidFill>
                    <a:srgbClr val="FFFFFF"/>
                  </a:solidFill>
                  <a:prstDash val="solid"/>
                  <a:round/>
                  <a:headEnd/>
                  <a:tailEnd/>
                </a:ln>
              </p:spPr>
              <p:txBody>
                <a:bodyPr/>
                <a:lstStyle/>
                <a:p>
                  <a:endParaRPr lang="en-US"/>
                </a:p>
              </p:txBody>
            </p:sp>
            <p:sp>
              <p:nvSpPr>
                <p:cNvPr id="1693" name="Freeform 675"/>
                <p:cNvSpPr>
                  <a:spLocks/>
                </p:cNvSpPr>
                <p:nvPr/>
              </p:nvSpPr>
              <p:spPr bwMode="auto">
                <a:xfrm>
                  <a:off x="2802" y="1964"/>
                  <a:ext cx="80" cy="54"/>
                </a:xfrm>
                <a:custGeom>
                  <a:avLst/>
                  <a:gdLst>
                    <a:gd name="T0" fmla="*/ 54 w 80"/>
                    <a:gd name="T1" fmla="*/ 22 h 54"/>
                    <a:gd name="T2" fmla="*/ 54 w 80"/>
                    <a:gd name="T3" fmla="*/ 22 h 54"/>
                    <a:gd name="T4" fmla="*/ 50 w 80"/>
                    <a:gd name="T5" fmla="*/ 30 h 54"/>
                    <a:gd name="T6" fmla="*/ 48 w 80"/>
                    <a:gd name="T7" fmla="*/ 38 h 54"/>
                    <a:gd name="T8" fmla="*/ 44 w 80"/>
                    <a:gd name="T9" fmla="*/ 46 h 54"/>
                    <a:gd name="T10" fmla="*/ 40 w 80"/>
                    <a:gd name="T11" fmla="*/ 50 h 54"/>
                    <a:gd name="T12" fmla="*/ 36 w 80"/>
                    <a:gd name="T13" fmla="*/ 52 h 54"/>
                    <a:gd name="T14" fmla="*/ 36 w 80"/>
                    <a:gd name="T15" fmla="*/ 52 h 54"/>
                    <a:gd name="T16" fmla="*/ 30 w 80"/>
                    <a:gd name="T17" fmla="*/ 54 h 54"/>
                    <a:gd name="T18" fmla="*/ 24 w 80"/>
                    <a:gd name="T19" fmla="*/ 54 h 54"/>
                    <a:gd name="T20" fmla="*/ 18 w 80"/>
                    <a:gd name="T21" fmla="*/ 54 h 54"/>
                    <a:gd name="T22" fmla="*/ 14 w 80"/>
                    <a:gd name="T23" fmla="*/ 52 h 54"/>
                    <a:gd name="T24" fmla="*/ 4 w 80"/>
                    <a:gd name="T25" fmla="*/ 44 h 54"/>
                    <a:gd name="T26" fmla="*/ 0 w 80"/>
                    <a:gd name="T27" fmla="*/ 34 h 54"/>
                    <a:gd name="T28" fmla="*/ 0 w 80"/>
                    <a:gd name="T29" fmla="*/ 34 h 54"/>
                    <a:gd name="T30" fmla="*/ 0 w 80"/>
                    <a:gd name="T31" fmla="*/ 30 h 54"/>
                    <a:gd name="T32" fmla="*/ 0 w 80"/>
                    <a:gd name="T33" fmla="*/ 24 h 54"/>
                    <a:gd name="T34" fmla="*/ 4 w 80"/>
                    <a:gd name="T35" fmla="*/ 14 h 54"/>
                    <a:gd name="T36" fmla="*/ 12 w 80"/>
                    <a:gd name="T37" fmla="*/ 6 h 54"/>
                    <a:gd name="T38" fmla="*/ 22 w 80"/>
                    <a:gd name="T39" fmla="*/ 2 h 54"/>
                    <a:gd name="T40" fmla="*/ 22 w 80"/>
                    <a:gd name="T41" fmla="*/ 2 h 54"/>
                    <a:gd name="T42" fmla="*/ 28 w 80"/>
                    <a:gd name="T43" fmla="*/ 0 h 54"/>
                    <a:gd name="T44" fmla="*/ 38 w 80"/>
                    <a:gd name="T45" fmla="*/ 2 h 54"/>
                    <a:gd name="T46" fmla="*/ 56 w 80"/>
                    <a:gd name="T47" fmla="*/ 6 h 54"/>
                    <a:gd name="T48" fmla="*/ 80 w 80"/>
                    <a:gd name="T49" fmla="*/ 14 h 54"/>
                    <a:gd name="T50" fmla="*/ 80 w 80"/>
                    <a:gd name="T51" fmla="*/ 14 h 54"/>
                    <a:gd name="T52" fmla="*/ 70 w 80"/>
                    <a:gd name="T53" fmla="*/ 14 h 54"/>
                    <a:gd name="T54" fmla="*/ 62 w 80"/>
                    <a:gd name="T55" fmla="*/ 18 h 54"/>
                    <a:gd name="T56" fmla="*/ 54 w 80"/>
                    <a:gd name="T57" fmla="*/ 22 h 54"/>
                    <a:gd name="T58" fmla="*/ 54 w 80"/>
                    <a:gd name="T5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54">
                      <a:moveTo>
                        <a:pt x="54" y="22"/>
                      </a:moveTo>
                      <a:lnTo>
                        <a:pt x="54" y="22"/>
                      </a:lnTo>
                      <a:lnTo>
                        <a:pt x="50" y="30"/>
                      </a:lnTo>
                      <a:lnTo>
                        <a:pt x="48" y="38"/>
                      </a:lnTo>
                      <a:lnTo>
                        <a:pt x="44" y="46"/>
                      </a:lnTo>
                      <a:lnTo>
                        <a:pt x="40" y="50"/>
                      </a:lnTo>
                      <a:lnTo>
                        <a:pt x="36" y="52"/>
                      </a:lnTo>
                      <a:lnTo>
                        <a:pt x="36" y="52"/>
                      </a:lnTo>
                      <a:lnTo>
                        <a:pt x="30" y="54"/>
                      </a:lnTo>
                      <a:lnTo>
                        <a:pt x="24" y="54"/>
                      </a:lnTo>
                      <a:lnTo>
                        <a:pt x="18" y="54"/>
                      </a:lnTo>
                      <a:lnTo>
                        <a:pt x="14" y="52"/>
                      </a:lnTo>
                      <a:lnTo>
                        <a:pt x="4" y="44"/>
                      </a:lnTo>
                      <a:lnTo>
                        <a:pt x="0" y="34"/>
                      </a:lnTo>
                      <a:lnTo>
                        <a:pt x="0" y="34"/>
                      </a:lnTo>
                      <a:lnTo>
                        <a:pt x="0" y="30"/>
                      </a:lnTo>
                      <a:lnTo>
                        <a:pt x="0" y="24"/>
                      </a:lnTo>
                      <a:lnTo>
                        <a:pt x="4" y="14"/>
                      </a:lnTo>
                      <a:lnTo>
                        <a:pt x="12" y="6"/>
                      </a:lnTo>
                      <a:lnTo>
                        <a:pt x="22" y="2"/>
                      </a:lnTo>
                      <a:lnTo>
                        <a:pt x="22" y="2"/>
                      </a:lnTo>
                      <a:lnTo>
                        <a:pt x="28" y="0"/>
                      </a:lnTo>
                      <a:lnTo>
                        <a:pt x="38" y="2"/>
                      </a:lnTo>
                      <a:lnTo>
                        <a:pt x="56" y="6"/>
                      </a:lnTo>
                      <a:lnTo>
                        <a:pt x="80" y="14"/>
                      </a:lnTo>
                      <a:lnTo>
                        <a:pt x="80" y="14"/>
                      </a:lnTo>
                      <a:lnTo>
                        <a:pt x="70" y="14"/>
                      </a:lnTo>
                      <a:lnTo>
                        <a:pt x="62" y="18"/>
                      </a:lnTo>
                      <a:lnTo>
                        <a:pt x="54" y="22"/>
                      </a:lnTo>
                      <a:lnTo>
                        <a:pt x="54" y="22"/>
                      </a:lnTo>
                      <a:close/>
                    </a:path>
                  </a:pathLst>
                </a:custGeom>
                <a:solidFill>
                  <a:srgbClr val="003300"/>
                </a:solidFill>
                <a:ln w="3175">
                  <a:solidFill>
                    <a:srgbClr val="FFFFFF"/>
                  </a:solidFill>
                  <a:prstDash val="solid"/>
                  <a:round/>
                  <a:headEnd/>
                  <a:tailEnd/>
                </a:ln>
              </p:spPr>
              <p:txBody>
                <a:bodyPr/>
                <a:lstStyle/>
                <a:p>
                  <a:endParaRPr lang="en-US"/>
                </a:p>
              </p:txBody>
            </p:sp>
            <p:sp>
              <p:nvSpPr>
                <p:cNvPr id="1694" name="Freeform 676"/>
                <p:cNvSpPr>
                  <a:spLocks/>
                </p:cNvSpPr>
                <p:nvPr/>
              </p:nvSpPr>
              <p:spPr bwMode="auto">
                <a:xfrm>
                  <a:off x="2580" y="1898"/>
                  <a:ext cx="54" cy="82"/>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95" name="Freeform 677"/>
                <p:cNvSpPr>
                  <a:spLocks/>
                </p:cNvSpPr>
                <p:nvPr/>
              </p:nvSpPr>
              <p:spPr bwMode="auto">
                <a:xfrm>
                  <a:off x="2550" y="1704"/>
                  <a:ext cx="66" cy="64"/>
                </a:xfrm>
                <a:custGeom>
                  <a:avLst/>
                  <a:gdLst>
                    <a:gd name="T0" fmla="*/ 48 w 66"/>
                    <a:gd name="T1" fmla="*/ 20 h 64"/>
                    <a:gd name="T2" fmla="*/ 48 w 66"/>
                    <a:gd name="T3" fmla="*/ 20 h 64"/>
                    <a:gd name="T4" fmla="*/ 48 w 66"/>
                    <a:gd name="T5" fmla="*/ 28 h 64"/>
                    <a:gd name="T6" fmla="*/ 50 w 66"/>
                    <a:gd name="T7" fmla="*/ 36 h 64"/>
                    <a:gd name="T8" fmla="*/ 50 w 66"/>
                    <a:gd name="T9" fmla="*/ 46 h 64"/>
                    <a:gd name="T10" fmla="*/ 48 w 66"/>
                    <a:gd name="T11" fmla="*/ 50 h 64"/>
                    <a:gd name="T12" fmla="*/ 46 w 66"/>
                    <a:gd name="T13" fmla="*/ 56 h 64"/>
                    <a:gd name="T14" fmla="*/ 46 w 66"/>
                    <a:gd name="T15" fmla="*/ 56 h 64"/>
                    <a:gd name="T16" fmla="*/ 42 w 66"/>
                    <a:gd name="T17" fmla="*/ 60 h 64"/>
                    <a:gd name="T18" fmla="*/ 36 w 66"/>
                    <a:gd name="T19" fmla="*/ 62 h 64"/>
                    <a:gd name="T20" fmla="*/ 32 w 66"/>
                    <a:gd name="T21" fmla="*/ 64 h 64"/>
                    <a:gd name="T22" fmla="*/ 26 w 66"/>
                    <a:gd name="T23" fmla="*/ 64 h 64"/>
                    <a:gd name="T24" fmla="*/ 16 w 66"/>
                    <a:gd name="T25" fmla="*/ 62 h 64"/>
                    <a:gd name="T26" fmla="*/ 6 w 66"/>
                    <a:gd name="T27" fmla="*/ 56 h 64"/>
                    <a:gd name="T28" fmla="*/ 6 w 66"/>
                    <a:gd name="T29" fmla="*/ 56 h 64"/>
                    <a:gd name="T30" fmla="*/ 2 w 66"/>
                    <a:gd name="T31" fmla="*/ 52 h 64"/>
                    <a:gd name="T32" fmla="*/ 0 w 66"/>
                    <a:gd name="T33" fmla="*/ 48 h 64"/>
                    <a:gd name="T34" fmla="*/ 0 w 66"/>
                    <a:gd name="T35" fmla="*/ 36 h 64"/>
                    <a:gd name="T36" fmla="*/ 2 w 66"/>
                    <a:gd name="T37" fmla="*/ 26 h 64"/>
                    <a:gd name="T38" fmla="*/ 10 w 66"/>
                    <a:gd name="T39" fmla="*/ 16 h 64"/>
                    <a:gd name="T40" fmla="*/ 10 w 66"/>
                    <a:gd name="T41" fmla="*/ 16 h 64"/>
                    <a:gd name="T42" fmla="*/ 14 w 66"/>
                    <a:gd name="T43" fmla="*/ 12 h 64"/>
                    <a:gd name="T44" fmla="*/ 22 w 66"/>
                    <a:gd name="T45" fmla="*/ 10 h 64"/>
                    <a:gd name="T46" fmla="*/ 42 w 66"/>
                    <a:gd name="T47" fmla="*/ 4 h 64"/>
                    <a:gd name="T48" fmla="*/ 66 w 66"/>
                    <a:gd name="T49" fmla="*/ 0 h 64"/>
                    <a:gd name="T50" fmla="*/ 66 w 66"/>
                    <a:gd name="T51" fmla="*/ 0 h 64"/>
                    <a:gd name="T52" fmla="*/ 58 w 66"/>
                    <a:gd name="T53" fmla="*/ 6 h 64"/>
                    <a:gd name="T54" fmla="*/ 52 w 66"/>
                    <a:gd name="T55" fmla="*/ 12 h 64"/>
                    <a:gd name="T56" fmla="*/ 48 w 66"/>
                    <a:gd name="T57" fmla="*/ 20 h 64"/>
                    <a:gd name="T58" fmla="*/ 48 w 66"/>
                    <a:gd name="T59"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48" y="20"/>
                      </a:moveTo>
                      <a:lnTo>
                        <a:pt x="48" y="20"/>
                      </a:lnTo>
                      <a:lnTo>
                        <a:pt x="48" y="28"/>
                      </a:lnTo>
                      <a:lnTo>
                        <a:pt x="50" y="36"/>
                      </a:lnTo>
                      <a:lnTo>
                        <a:pt x="50" y="46"/>
                      </a:lnTo>
                      <a:lnTo>
                        <a:pt x="48" y="50"/>
                      </a:lnTo>
                      <a:lnTo>
                        <a:pt x="46" y="56"/>
                      </a:lnTo>
                      <a:lnTo>
                        <a:pt x="46" y="56"/>
                      </a:lnTo>
                      <a:lnTo>
                        <a:pt x="42" y="60"/>
                      </a:lnTo>
                      <a:lnTo>
                        <a:pt x="36" y="62"/>
                      </a:lnTo>
                      <a:lnTo>
                        <a:pt x="32" y="64"/>
                      </a:lnTo>
                      <a:lnTo>
                        <a:pt x="26" y="64"/>
                      </a:lnTo>
                      <a:lnTo>
                        <a:pt x="16" y="62"/>
                      </a:lnTo>
                      <a:lnTo>
                        <a:pt x="6" y="56"/>
                      </a:lnTo>
                      <a:lnTo>
                        <a:pt x="6" y="56"/>
                      </a:lnTo>
                      <a:lnTo>
                        <a:pt x="2" y="52"/>
                      </a:lnTo>
                      <a:lnTo>
                        <a:pt x="0" y="48"/>
                      </a:lnTo>
                      <a:lnTo>
                        <a:pt x="0" y="36"/>
                      </a:lnTo>
                      <a:lnTo>
                        <a:pt x="2" y="26"/>
                      </a:lnTo>
                      <a:lnTo>
                        <a:pt x="10" y="16"/>
                      </a:lnTo>
                      <a:lnTo>
                        <a:pt x="10" y="16"/>
                      </a:lnTo>
                      <a:lnTo>
                        <a:pt x="14" y="12"/>
                      </a:lnTo>
                      <a:lnTo>
                        <a:pt x="22" y="10"/>
                      </a:lnTo>
                      <a:lnTo>
                        <a:pt x="42" y="4"/>
                      </a:lnTo>
                      <a:lnTo>
                        <a:pt x="66" y="0"/>
                      </a:lnTo>
                      <a:lnTo>
                        <a:pt x="66" y="0"/>
                      </a:lnTo>
                      <a:lnTo>
                        <a:pt x="58" y="6"/>
                      </a:lnTo>
                      <a:lnTo>
                        <a:pt x="52" y="12"/>
                      </a:lnTo>
                      <a:lnTo>
                        <a:pt x="48" y="20"/>
                      </a:lnTo>
                      <a:lnTo>
                        <a:pt x="48" y="20"/>
                      </a:lnTo>
                      <a:close/>
                    </a:path>
                  </a:pathLst>
                </a:custGeom>
                <a:solidFill>
                  <a:srgbClr val="003300"/>
                </a:solidFill>
                <a:ln w="3175">
                  <a:solidFill>
                    <a:srgbClr val="FFFFFF"/>
                  </a:solidFill>
                  <a:prstDash val="solid"/>
                  <a:round/>
                  <a:headEnd/>
                  <a:tailEnd/>
                </a:ln>
              </p:spPr>
              <p:txBody>
                <a:bodyPr/>
                <a:lstStyle/>
                <a:p>
                  <a:endParaRPr lang="en-US"/>
                </a:p>
              </p:txBody>
            </p:sp>
            <p:sp>
              <p:nvSpPr>
                <p:cNvPr id="1696" name="Freeform 678"/>
                <p:cNvSpPr>
                  <a:spLocks/>
                </p:cNvSpPr>
                <p:nvPr/>
              </p:nvSpPr>
              <p:spPr bwMode="auto">
                <a:xfrm>
                  <a:off x="2794" y="1712"/>
                  <a:ext cx="54" cy="82"/>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8"/>
                      </a:lnTo>
                      <a:lnTo>
                        <a:pt x="54" y="52"/>
                      </a:lnTo>
                      <a:lnTo>
                        <a:pt x="54" y="52"/>
                      </a:lnTo>
                      <a:lnTo>
                        <a:pt x="54" y="58"/>
                      </a:lnTo>
                      <a:lnTo>
                        <a:pt x="52" y="64"/>
                      </a:lnTo>
                      <a:lnTo>
                        <a:pt x="50" y="70"/>
                      </a:lnTo>
                      <a:lnTo>
                        <a:pt x="46" y="74"/>
                      </a:lnTo>
                      <a:lnTo>
                        <a:pt x="38" y="80"/>
                      </a:lnTo>
                      <a:lnTo>
                        <a:pt x="28" y="82"/>
                      </a:lnTo>
                      <a:lnTo>
                        <a:pt x="28" y="82"/>
                      </a:lnTo>
                      <a:lnTo>
                        <a:pt x="22" y="82"/>
                      </a:lnTo>
                      <a:lnTo>
                        <a:pt x="16" y="80"/>
                      </a:lnTo>
                      <a:lnTo>
                        <a:pt x="8" y="74"/>
                      </a:lnTo>
                      <a:lnTo>
                        <a:pt x="2" y="64"/>
                      </a:lnTo>
                      <a:lnTo>
                        <a:pt x="0" y="52"/>
                      </a:lnTo>
                      <a:lnTo>
                        <a:pt x="0" y="52"/>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97" name="Freeform 679"/>
                <p:cNvSpPr>
                  <a:spLocks/>
                </p:cNvSpPr>
                <p:nvPr/>
              </p:nvSpPr>
              <p:spPr bwMode="auto">
                <a:xfrm>
                  <a:off x="3078" y="1722"/>
                  <a:ext cx="54" cy="82"/>
                </a:xfrm>
                <a:custGeom>
                  <a:avLst/>
                  <a:gdLst>
                    <a:gd name="T0" fmla="*/ 30 w 54"/>
                    <a:gd name="T1" fmla="*/ 28 h 82"/>
                    <a:gd name="T2" fmla="*/ 30 w 54"/>
                    <a:gd name="T3" fmla="*/ 28 h 82"/>
                    <a:gd name="T4" fmla="*/ 34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4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8"/>
                      </a:lnTo>
                      <a:lnTo>
                        <a:pt x="50" y="44"/>
                      </a:lnTo>
                      <a:lnTo>
                        <a:pt x="52" y="48"/>
                      </a:lnTo>
                      <a:lnTo>
                        <a:pt x="54" y="52"/>
                      </a:lnTo>
                      <a:lnTo>
                        <a:pt x="54" y="52"/>
                      </a:lnTo>
                      <a:lnTo>
                        <a:pt x="54" y="58"/>
                      </a:lnTo>
                      <a:lnTo>
                        <a:pt x="54" y="64"/>
                      </a:lnTo>
                      <a:lnTo>
                        <a:pt x="50" y="70"/>
                      </a:lnTo>
                      <a:lnTo>
                        <a:pt x="48" y="74"/>
                      </a:lnTo>
                      <a:lnTo>
                        <a:pt x="38" y="80"/>
                      </a:lnTo>
                      <a:lnTo>
                        <a:pt x="28" y="82"/>
                      </a:lnTo>
                      <a:lnTo>
                        <a:pt x="28" y="82"/>
                      </a:lnTo>
                      <a:lnTo>
                        <a:pt x="22" y="82"/>
                      </a:lnTo>
                      <a:lnTo>
                        <a:pt x="18" y="80"/>
                      </a:lnTo>
                      <a:lnTo>
                        <a:pt x="8" y="74"/>
                      </a:lnTo>
                      <a:lnTo>
                        <a:pt x="2" y="64"/>
                      </a:lnTo>
                      <a:lnTo>
                        <a:pt x="0" y="52"/>
                      </a:lnTo>
                      <a:lnTo>
                        <a:pt x="0" y="52"/>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698" name="Freeform 680"/>
                <p:cNvSpPr>
                  <a:spLocks/>
                </p:cNvSpPr>
                <p:nvPr/>
              </p:nvSpPr>
              <p:spPr bwMode="auto">
                <a:xfrm>
                  <a:off x="2952" y="1518"/>
                  <a:ext cx="54" cy="82"/>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699" name="Freeform 681"/>
                <p:cNvSpPr>
                  <a:spLocks/>
                </p:cNvSpPr>
                <p:nvPr/>
              </p:nvSpPr>
              <p:spPr bwMode="auto">
                <a:xfrm>
                  <a:off x="2730" y="1566"/>
                  <a:ext cx="76" cy="52"/>
                </a:xfrm>
                <a:custGeom>
                  <a:avLst/>
                  <a:gdLst>
                    <a:gd name="T0" fmla="*/ 50 w 76"/>
                    <a:gd name="T1" fmla="*/ 40 h 52"/>
                    <a:gd name="T2" fmla="*/ 50 w 76"/>
                    <a:gd name="T3" fmla="*/ 40 h 52"/>
                    <a:gd name="T4" fmla="*/ 44 w 76"/>
                    <a:gd name="T5" fmla="*/ 42 h 52"/>
                    <a:gd name="T6" fmla="*/ 36 w 76"/>
                    <a:gd name="T7" fmla="*/ 46 h 52"/>
                    <a:gd name="T8" fmla="*/ 28 w 76"/>
                    <a:gd name="T9" fmla="*/ 50 h 52"/>
                    <a:gd name="T10" fmla="*/ 22 w 76"/>
                    <a:gd name="T11" fmla="*/ 50 h 52"/>
                    <a:gd name="T12" fmla="*/ 16 w 76"/>
                    <a:gd name="T13" fmla="*/ 50 h 52"/>
                    <a:gd name="T14" fmla="*/ 16 w 76"/>
                    <a:gd name="T15" fmla="*/ 50 h 52"/>
                    <a:gd name="T16" fmla="*/ 12 w 76"/>
                    <a:gd name="T17" fmla="*/ 46 h 52"/>
                    <a:gd name="T18" fmla="*/ 8 w 76"/>
                    <a:gd name="T19" fmla="*/ 44 h 52"/>
                    <a:gd name="T20" fmla="*/ 4 w 76"/>
                    <a:gd name="T21" fmla="*/ 38 h 52"/>
                    <a:gd name="T22" fmla="*/ 2 w 76"/>
                    <a:gd name="T23" fmla="*/ 34 h 52"/>
                    <a:gd name="T24" fmla="*/ 0 w 76"/>
                    <a:gd name="T25" fmla="*/ 22 h 52"/>
                    <a:gd name="T26" fmla="*/ 4 w 76"/>
                    <a:gd name="T27" fmla="*/ 12 h 52"/>
                    <a:gd name="T28" fmla="*/ 4 w 76"/>
                    <a:gd name="T29" fmla="*/ 12 h 52"/>
                    <a:gd name="T30" fmla="*/ 6 w 76"/>
                    <a:gd name="T31" fmla="*/ 8 h 52"/>
                    <a:gd name="T32" fmla="*/ 10 w 76"/>
                    <a:gd name="T33" fmla="*/ 4 h 52"/>
                    <a:gd name="T34" fmla="*/ 20 w 76"/>
                    <a:gd name="T35" fmla="*/ 0 h 52"/>
                    <a:gd name="T36" fmla="*/ 30 w 76"/>
                    <a:gd name="T37" fmla="*/ 0 h 52"/>
                    <a:gd name="T38" fmla="*/ 42 w 76"/>
                    <a:gd name="T39" fmla="*/ 2 h 52"/>
                    <a:gd name="T40" fmla="*/ 42 w 76"/>
                    <a:gd name="T41" fmla="*/ 2 h 52"/>
                    <a:gd name="T42" fmla="*/ 48 w 76"/>
                    <a:gd name="T43" fmla="*/ 6 h 52"/>
                    <a:gd name="T44" fmla="*/ 54 w 76"/>
                    <a:gd name="T45" fmla="*/ 14 h 52"/>
                    <a:gd name="T46" fmla="*/ 64 w 76"/>
                    <a:gd name="T47" fmla="*/ 30 h 52"/>
                    <a:gd name="T48" fmla="*/ 76 w 76"/>
                    <a:gd name="T49" fmla="*/ 52 h 52"/>
                    <a:gd name="T50" fmla="*/ 76 w 76"/>
                    <a:gd name="T51" fmla="*/ 52 h 52"/>
                    <a:gd name="T52" fmla="*/ 68 w 76"/>
                    <a:gd name="T53" fmla="*/ 46 h 52"/>
                    <a:gd name="T54" fmla="*/ 60 w 76"/>
                    <a:gd name="T55" fmla="*/ 42 h 52"/>
                    <a:gd name="T56" fmla="*/ 50 w 76"/>
                    <a:gd name="T57" fmla="*/ 40 h 52"/>
                    <a:gd name="T58" fmla="*/ 50 w 76"/>
                    <a:gd name="T5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52">
                      <a:moveTo>
                        <a:pt x="50" y="40"/>
                      </a:moveTo>
                      <a:lnTo>
                        <a:pt x="50" y="40"/>
                      </a:lnTo>
                      <a:lnTo>
                        <a:pt x="44" y="42"/>
                      </a:lnTo>
                      <a:lnTo>
                        <a:pt x="36" y="46"/>
                      </a:lnTo>
                      <a:lnTo>
                        <a:pt x="28" y="50"/>
                      </a:lnTo>
                      <a:lnTo>
                        <a:pt x="22" y="50"/>
                      </a:lnTo>
                      <a:lnTo>
                        <a:pt x="16" y="50"/>
                      </a:lnTo>
                      <a:lnTo>
                        <a:pt x="16" y="50"/>
                      </a:lnTo>
                      <a:lnTo>
                        <a:pt x="12" y="46"/>
                      </a:lnTo>
                      <a:lnTo>
                        <a:pt x="8" y="44"/>
                      </a:lnTo>
                      <a:lnTo>
                        <a:pt x="4" y="38"/>
                      </a:lnTo>
                      <a:lnTo>
                        <a:pt x="2" y="34"/>
                      </a:lnTo>
                      <a:lnTo>
                        <a:pt x="0" y="22"/>
                      </a:lnTo>
                      <a:lnTo>
                        <a:pt x="4" y="12"/>
                      </a:lnTo>
                      <a:lnTo>
                        <a:pt x="4" y="12"/>
                      </a:lnTo>
                      <a:lnTo>
                        <a:pt x="6" y="8"/>
                      </a:lnTo>
                      <a:lnTo>
                        <a:pt x="10" y="4"/>
                      </a:lnTo>
                      <a:lnTo>
                        <a:pt x="20" y="0"/>
                      </a:lnTo>
                      <a:lnTo>
                        <a:pt x="30" y="0"/>
                      </a:lnTo>
                      <a:lnTo>
                        <a:pt x="42" y="2"/>
                      </a:lnTo>
                      <a:lnTo>
                        <a:pt x="42" y="2"/>
                      </a:lnTo>
                      <a:lnTo>
                        <a:pt x="48" y="6"/>
                      </a:lnTo>
                      <a:lnTo>
                        <a:pt x="54" y="14"/>
                      </a:lnTo>
                      <a:lnTo>
                        <a:pt x="64" y="30"/>
                      </a:lnTo>
                      <a:lnTo>
                        <a:pt x="76" y="52"/>
                      </a:lnTo>
                      <a:lnTo>
                        <a:pt x="76" y="52"/>
                      </a:lnTo>
                      <a:lnTo>
                        <a:pt x="68" y="46"/>
                      </a:lnTo>
                      <a:lnTo>
                        <a:pt x="60" y="42"/>
                      </a:lnTo>
                      <a:lnTo>
                        <a:pt x="50" y="40"/>
                      </a:lnTo>
                      <a:lnTo>
                        <a:pt x="50" y="40"/>
                      </a:lnTo>
                      <a:close/>
                    </a:path>
                  </a:pathLst>
                </a:custGeom>
                <a:solidFill>
                  <a:srgbClr val="003300"/>
                </a:solidFill>
                <a:ln w="3175">
                  <a:solidFill>
                    <a:srgbClr val="FFFFFF"/>
                  </a:solidFill>
                  <a:prstDash val="solid"/>
                  <a:round/>
                  <a:headEnd/>
                  <a:tailEnd/>
                </a:ln>
              </p:spPr>
              <p:txBody>
                <a:bodyPr/>
                <a:lstStyle/>
                <a:p>
                  <a:endParaRPr lang="en-US"/>
                </a:p>
              </p:txBody>
            </p:sp>
            <p:sp>
              <p:nvSpPr>
                <p:cNvPr id="1700" name="Freeform 682"/>
                <p:cNvSpPr>
                  <a:spLocks/>
                </p:cNvSpPr>
                <p:nvPr/>
              </p:nvSpPr>
              <p:spPr bwMode="auto">
                <a:xfrm>
                  <a:off x="2566" y="1538"/>
                  <a:ext cx="68" cy="66"/>
                </a:xfrm>
                <a:custGeom>
                  <a:avLst/>
                  <a:gdLst>
                    <a:gd name="T0" fmla="*/ 22 w 68"/>
                    <a:gd name="T1" fmla="*/ 18 h 66"/>
                    <a:gd name="T2" fmla="*/ 22 w 68"/>
                    <a:gd name="T3" fmla="*/ 18 h 66"/>
                    <a:gd name="T4" fmla="*/ 30 w 68"/>
                    <a:gd name="T5" fmla="*/ 18 h 66"/>
                    <a:gd name="T6" fmla="*/ 38 w 68"/>
                    <a:gd name="T7" fmla="*/ 16 h 66"/>
                    <a:gd name="T8" fmla="*/ 48 w 68"/>
                    <a:gd name="T9" fmla="*/ 14 h 66"/>
                    <a:gd name="T10" fmla="*/ 52 w 68"/>
                    <a:gd name="T11" fmla="*/ 14 h 66"/>
                    <a:gd name="T12" fmla="*/ 58 w 68"/>
                    <a:gd name="T13" fmla="*/ 18 h 66"/>
                    <a:gd name="T14" fmla="*/ 58 w 68"/>
                    <a:gd name="T15" fmla="*/ 18 h 66"/>
                    <a:gd name="T16" fmla="*/ 62 w 68"/>
                    <a:gd name="T17" fmla="*/ 22 h 66"/>
                    <a:gd name="T18" fmla="*/ 64 w 68"/>
                    <a:gd name="T19" fmla="*/ 26 h 66"/>
                    <a:gd name="T20" fmla="*/ 66 w 68"/>
                    <a:gd name="T21" fmla="*/ 32 h 66"/>
                    <a:gd name="T22" fmla="*/ 68 w 68"/>
                    <a:gd name="T23" fmla="*/ 38 h 66"/>
                    <a:gd name="T24" fmla="*/ 66 w 68"/>
                    <a:gd name="T25" fmla="*/ 48 h 66"/>
                    <a:gd name="T26" fmla="*/ 60 w 68"/>
                    <a:gd name="T27" fmla="*/ 58 h 66"/>
                    <a:gd name="T28" fmla="*/ 60 w 68"/>
                    <a:gd name="T29" fmla="*/ 58 h 66"/>
                    <a:gd name="T30" fmla="*/ 56 w 68"/>
                    <a:gd name="T31" fmla="*/ 60 h 66"/>
                    <a:gd name="T32" fmla="*/ 52 w 68"/>
                    <a:gd name="T33" fmla="*/ 64 h 66"/>
                    <a:gd name="T34" fmla="*/ 40 w 68"/>
                    <a:gd name="T35" fmla="*/ 66 h 66"/>
                    <a:gd name="T36" fmla="*/ 30 w 68"/>
                    <a:gd name="T37" fmla="*/ 62 h 66"/>
                    <a:gd name="T38" fmla="*/ 20 w 68"/>
                    <a:gd name="T39" fmla="*/ 56 h 66"/>
                    <a:gd name="T40" fmla="*/ 20 w 68"/>
                    <a:gd name="T41" fmla="*/ 56 h 66"/>
                    <a:gd name="T42" fmla="*/ 16 w 68"/>
                    <a:gd name="T43" fmla="*/ 50 h 66"/>
                    <a:gd name="T44" fmla="*/ 12 w 68"/>
                    <a:gd name="T45" fmla="*/ 42 h 66"/>
                    <a:gd name="T46" fmla="*/ 6 w 68"/>
                    <a:gd name="T47" fmla="*/ 24 h 66"/>
                    <a:gd name="T48" fmla="*/ 0 w 68"/>
                    <a:gd name="T49" fmla="*/ 0 h 66"/>
                    <a:gd name="T50" fmla="*/ 0 w 68"/>
                    <a:gd name="T51" fmla="*/ 0 h 66"/>
                    <a:gd name="T52" fmla="*/ 6 w 68"/>
                    <a:gd name="T53" fmla="*/ 8 h 66"/>
                    <a:gd name="T54" fmla="*/ 14 w 68"/>
                    <a:gd name="T55" fmla="*/ 14 h 66"/>
                    <a:gd name="T56" fmla="*/ 22 w 68"/>
                    <a:gd name="T57" fmla="*/ 18 h 66"/>
                    <a:gd name="T58" fmla="*/ 22 w 68"/>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66">
                      <a:moveTo>
                        <a:pt x="22" y="18"/>
                      </a:moveTo>
                      <a:lnTo>
                        <a:pt x="22" y="18"/>
                      </a:lnTo>
                      <a:lnTo>
                        <a:pt x="30" y="18"/>
                      </a:lnTo>
                      <a:lnTo>
                        <a:pt x="38" y="16"/>
                      </a:lnTo>
                      <a:lnTo>
                        <a:pt x="48" y="14"/>
                      </a:lnTo>
                      <a:lnTo>
                        <a:pt x="52" y="14"/>
                      </a:lnTo>
                      <a:lnTo>
                        <a:pt x="58" y="18"/>
                      </a:lnTo>
                      <a:lnTo>
                        <a:pt x="58" y="18"/>
                      </a:lnTo>
                      <a:lnTo>
                        <a:pt x="62" y="22"/>
                      </a:lnTo>
                      <a:lnTo>
                        <a:pt x="64" y="26"/>
                      </a:lnTo>
                      <a:lnTo>
                        <a:pt x="66" y="32"/>
                      </a:lnTo>
                      <a:lnTo>
                        <a:pt x="68" y="38"/>
                      </a:lnTo>
                      <a:lnTo>
                        <a:pt x="66" y="48"/>
                      </a:lnTo>
                      <a:lnTo>
                        <a:pt x="60" y="58"/>
                      </a:lnTo>
                      <a:lnTo>
                        <a:pt x="60" y="58"/>
                      </a:lnTo>
                      <a:lnTo>
                        <a:pt x="56" y="60"/>
                      </a:lnTo>
                      <a:lnTo>
                        <a:pt x="52" y="64"/>
                      </a:lnTo>
                      <a:lnTo>
                        <a:pt x="40" y="66"/>
                      </a:lnTo>
                      <a:lnTo>
                        <a:pt x="30" y="62"/>
                      </a:lnTo>
                      <a:lnTo>
                        <a:pt x="20" y="56"/>
                      </a:lnTo>
                      <a:lnTo>
                        <a:pt x="20" y="56"/>
                      </a:lnTo>
                      <a:lnTo>
                        <a:pt x="16" y="50"/>
                      </a:lnTo>
                      <a:lnTo>
                        <a:pt x="12" y="42"/>
                      </a:lnTo>
                      <a:lnTo>
                        <a:pt x="6" y="24"/>
                      </a:lnTo>
                      <a:lnTo>
                        <a:pt x="0" y="0"/>
                      </a:lnTo>
                      <a:lnTo>
                        <a:pt x="0" y="0"/>
                      </a:lnTo>
                      <a:lnTo>
                        <a:pt x="6" y="8"/>
                      </a:lnTo>
                      <a:lnTo>
                        <a:pt x="14"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701" name="Freeform 683"/>
                <p:cNvSpPr>
                  <a:spLocks/>
                </p:cNvSpPr>
                <p:nvPr/>
              </p:nvSpPr>
              <p:spPr bwMode="auto">
                <a:xfrm>
                  <a:off x="2402" y="1520"/>
                  <a:ext cx="54" cy="82"/>
                </a:xfrm>
                <a:custGeom>
                  <a:avLst/>
                  <a:gdLst>
                    <a:gd name="T0" fmla="*/ 28 w 54"/>
                    <a:gd name="T1" fmla="*/ 28 h 82"/>
                    <a:gd name="T2" fmla="*/ 28 w 54"/>
                    <a:gd name="T3" fmla="*/ 28 h 82"/>
                    <a:gd name="T4" fmla="*/ 34 w 54"/>
                    <a:gd name="T5" fmla="*/ 34 h 82"/>
                    <a:gd name="T6" fmla="*/ 42 w 54"/>
                    <a:gd name="T7" fmla="*/ 38 h 82"/>
                    <a:gd name="T8" fmla="*/ 48 w 54"/>
                    <a:gd name="T9" fmla="*/ 44 h 82"/>
                    <a:gd name="T10" fmla="*/ 52 w 54"/>
                    <a:gd name="T11" fmla="*/ 48 h 82"/>
                    <a:gd name="T12" fmla="*/ 52 w 54"/>
                    <a:gd name="T13" fmla="*/ 54 h 82"/>
                    <a:gd name="T14" fmla="*/ 52 w 54"/>
                    <a:gd name="T15" fmla="*/ 54 h 82"/>
                    <a:gd name="T16" fmla="*/ 54 w 54"/>
                    <a:gd name="T17" fmla="*/ 60 h 82"/>
                    <a:gd name="T18" fmla="*/ 52 w 54"/>
                    <a:gd name="T19" fmla="*/ 64 h 82"/>
                    <a:gd name="T20" fmla="*/ 50 w 54"/>
                    <a:gd name="T21" fmla="*/ 70 h 82"/>
                    <a:gd name="T22" fmla="*/ 46 w 54"/>
                    <a:gd name="T23" fmla="*/ 74 h 82"/>
                    <a:gd name="T24" fmla="*/ 36 w 54"/>
                    <a:gd name="T25" fmla="*/ 80 h 82"/>
                    <a:gd name="T26" fmla="*/ 26 w 54"/>
                    <a:gd name="T27" fmla="*/ 82 h 82"/>
                    <a:gd name="T28" fmla="*/ 26 w 54"/>
                    <a:gd name="T29" fmla="*/ 82 h 82"/>
                    <a:gd name="T30" fmla="*/ 20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0 w 54"/>
                    <a:gd name="T43" fmla="*/ 46 h 82"/>
                    <a:gd name="T44" fmla="*/ 4 w 54"/>
                    <a:gd name="T45" fmla="*/ 38 h 82"/>
                    <a:gd name="T46" fmla="*/ 12 w 54"/>
                    <a:gd name="T47" fmla="*/ 20 h 82"/>
                    <a:gd name="T48" fmla="*/ 26 w 54"/>
                    <a:gd name="T49" fmla="*/ 0 h 82"/>
                    <a:gd name="T50" fmla="*/ 26 w 54"/>
                    <a:gd name="T51" fmla="*/ 0 h 82"/>
                    <a:gd name="T52" fmla="*/ 24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48" y="44"/>
                      </a:lnTo>
                      <a:lnTo>
                        <a:pt x="52" y="48"/>
                      </a:lnTo>
                      <a:lnTo>
                        <a:pt x="52" y="54"/>
                      </a:lnTo>
                      <a:lnTo>
                        <a:pt x="52" y="54"/>
                      </a:lnTo>
                      <a:lnTo>
                        <a:pt x="54" y="60"/>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02" name="Freeform 684"/>
                <p:cNvSpPr>
                  <a:spLocks/>
                </p:cNvSpPr>
                <p:nvPr/>
              </p:nvSpPr>
              <p:spPr bwMode="auto">
                <a:xfrm>
                  <a:off x="2388" y="1342"/>
                  <a:ext cx="52" cy="82"/>
                </a:xfrm>
                <a:custGeom>
                  <a:avLst/>
                  <a:gdLst>
                    <a:gd name="T0" fmla="*/ 16 w 52"/>
                    <a:gd name="T1" fmla="*/ 54 h 82"/>
                    <a:gd name="T2" fmla="*/ 16 w 52"/>
                    <a:gd name="T3" fmla="*/ 54 h 82"/>
                    <a:gd name="T4" fmla="*/ 12 w 52"/>
                    <a:gd name="T5" fmla="*/ 48 h 82"/>
                    <a:gd name="T6" fmla="*/ 6 w 52"/>
                    <a:gd name="T7" fmla="*/ 42 h 82"/>
                    <a:gd name="T8" fmla="*/ 2 w 52"/>
                    <a:gd name="T9" fmla="*/ 34 h 82"/>
                    <a:gd name="T10" fmla="*/ 0 w 52"/>
                    <a:gd name="T11" fmla="*/ 28 h 82"/>
                    <a:gd name="T12" fmla="*/ 0 w 52"/>
                    <a:gd name="T13" fmla="*/ 24 h 82"/>
                    <a:gd name="T14" fmla="*/ 0 w 52"/>
                    <a:gd name="T15" fmla="*/ 24 h 82"/>
                    <a:gd name="T16" fmla="*/ 0 w 52"/>
                    <a:gd name="T17" fmla="*/ 18 h 82"/>
                    <a:gd name="T18" fmla="*/ 4 w 52"/>
                    <a:gd name="T19" fmla="*/ 12 h 82"/>
                    <a:gd name="T20" fmla="*/ 8 w 52"/>
                    <a:gd name="T21" fmla="*/ 8 h 82"/>
                    <a:gd name="T22" fmla="*/ 12 w 52"/>
                    <a:gd name="T23" fmla="*/ 4 h 82"/>
                    <a:gd name="T24" fmla="*/ 22 w 52"/>
                    <a:gd name="T25" fmla="*/ 0 h 82"/>
                    <a:gd name="T26" fmla="*/ 32 w 52"/>
                    <a:gd name="T27" fmla="*/ 2 h 82"/>
                    <a:gd name="T28" fmla="*/ 32 w 52"/>
                    <a:gd name="T29" fmla="*/ 2 h 82"/>
                    <a:gd name="T30" fmla="*/ 38 w 52"/>
                    <a:gd name="T31" fmla="*/ 4 h 82"/>
                    <a:gd name="T32" fmla="*/ 42 w 52"/>
                    <a:gd name="T33" fmla="*/ 6 h 82"/>
                    <a:gd name="T34" fmla="*/ 50 w 52"/>
                    <a:gd name="T35" fmla="*/ 14 h 82"/>
                    <a:gd name="T36" fmla="*/ 52 w 52"/>
                    <a:gd name="T37" fmla="*/ 26 h 82"/>
                    <a:gd name="T38" fmla="*/ 52 w 52"/>
                    <a:gd name="T39" fmla="*/ 36 h 82"/>
                    <a:gd name="T40" fmla="*/ 52 w 52"/>
                    <a:gd name="T41" fmla="*/ 36 h 82"/>
                    <a:gd name="T42" fmla="*/ 48 w 52"/>
                    <a:gd name="T43" fmla="*/ 44 h 82"/>
                    <a:gd name="T44" fmla="*/ 44 w 52"/>
                    <a:gd name="T45" fmla="*/ 50 h 82"/>
                    <a:gd name="T46" fmla="*/ 30 w 52"/>
                    <a:gd name="T47" fmla="*/ 64 h 82"/>
                    <a:gd name="T48" fmla="*/ 12 w 52"/>
                    <a:gd name="T49" fmla="*/ 82 h 82"/>
                    <a:gd name="T50" fmla="*/ 12 w 52"/>
                    <a:gd name="T51" fmla="*/ 82 h 82"/>
                    <a:gd name="T52" fmla="*/ 16 w 52"/>
                    <a:gd name="T53" fmla="*/ 72 h 82"/>
                    <a:gd name="T54" fmla="*/ 18 w 52"/>
                    <a:gd name="T55" fmla="*/ 64 h 82"/>
                    <a:gd name="T56" fmla="*/ 16 w 52"/>
                    <a:gd name="T57" fmla="*/ 54 h 82"/>
                    <a:gd name="T58" fmla="*/ 16 w 52"/>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16" y="54"/>
                      </a:moveTo>
                      <a:lnTo>
                        <a:pt x="16" y="54"/>
                      </a:lnTo>
                      <a:lnTo>
                        <a:pt x="12" y="48"/>
                      </a:lnTo>
                      <a:lnTo>
                        <a:pt x="6" y="42"/>
                      </a:lnTo>
                      <a:lnTo>
                        <a:pt x="2" y="34"/>
                      </a:lnTo>
                      <a:lnTo>
                        <a:pt x="0" y="28"/>
                      </a:lnTo>
                      <a:lnTo>
                        <a:pt x="0" y="24"/>
                      </a:lnTo>
                      <a:lnTo>
                        <a:pt x="0" y="24"/>
                      </a:lnTo>
                      <a:lnTo>
                        <a:pt x="0" y="18"/>
                      </a:lnTo>
                      <a:lnTo>
                        <a:pt x="4" y="12"/>
                      </a:lnTo>
                      <a:lnTo>
                        <a:pt x="8" y="8"/>
                      </a:lnTo>
                      <a:lnTo>
                        <a:pt x="12" y="4"/>
                      </a:lnTo>
                      <a:lnTo>
                        <a:pt x="22" y="0"/>
                      </a:lnTo>
                      <a:lnTo>
                        <a:pt x="32" y="2"/>
                      </a:lnTo>
                      <a:lnTo>
                        <a:pt x="32" y="2"/>
                      </a:lnTo>
                      <a:lnTo>
                        <a:pt x="38" y="4"/>
                      </a:lnTo>
                      <a:lnTo>
                        <a:pt x="42" y="6"/>
                      </a:lnTo>
                      <a:lnTo>
                        <a:pt x="50" y="14"/>
                      </a:lnTo>
                      <a:lnTo>
                        <a:pt x="52" y="26"/>
                      </a:lnTo>
                      <a:lnTo>
                        <a:pt x="52" y="36"/>
                      </a:lnTo>
                      <a:lnTo>
                        <a:pt x="52" y="36"/>
                      </a:lnTo>
                      <a:lnTo>
                        <a:pt x="48" y="44"/>
                      </a:lnTo>
                      <a:lnTo>
                        <a:pt x="44" y="50"/>
                      </a:lnTo>
                      <a:lnTo>
                        <a:pt x="30" y="64"/>
                      </a:lnTo>
                      <a:lnTo>
                        <a:pt x="12" y="82"/>
                      </a:lnTo>
                      <a:lnTo>
                        <a:pt x="12" y="82"/>
                      </a:lnTo>
                      <a:lnTo>
                        <a:pt x="16" y="72"/>
                      </a:lnTo>
                      <a:lnTo>
                        <a:pt x="18" y="64"/>
                      </a:lnTo>
                      <a:lnTo>
                        <a:pt x="16" y="54"/>
                      </a:lnTo>
                      <a:lnTo>
                        <a:pt x="16" y="54"/>
                      </a:lnTo>
                      <a:close/>
                    </a:path>
                  </a:pathLst>
                </a:custGeom>
                <a:solidFill>
                  <a:srgbClr val="003300"/>
                </a:solidFill>
                <a:ln w="3175">
                  <a:solidFill>
                    <a:srgbClr val="FFFFFF"/>
                  </a:solidFill>
                  <a:prstDash val="solid"/>
                  <a:round/>
                  <a:headEnd/>
                  <a:tailEnd/>
                </a:ln>
              </p:spPr>
              <p:txBody>
                <a:bodyPr/>
                <a:lstStyle/>
                <a:p>
                  <a:endParaRPr lang="en-US"/>
                </a:p>
              </p:txBody>
            </p:sp>
            <p:sp>
              <p:nvSpPr>
                <p:cNvPr id="1703" name="Freeform 685"/>
                <p:cNvSpPr>
                  <a:spLocks/>
                </p:cNvSpPr>
                <p:nvPr/>
              </p:nvSpPr>
              <p:spPr bwMode="auto">
                <a:xfrm>
                  <a:off x="2518" y="1298"/>
                  <a:ext cx="52" cy="76"/>
                </a:xfrm>
                <a:custGeom>
                  <a:avLst/>
                  <a:gdLst>
                    <a:gd name="T0" fmla="*/ 40 w 52"/>
                    <a:gd name="T1" fmla="*/ 26 h 76"/>
                    <a:gd name="T2" fmla="*/ 40 w 52"/>
                    <a:gd name="T3" fmla="*/ 26 h 76"/>
                    <a:gd name="T4" fmla="*/ 42 w 52"/>
                    <a:gd name="T5" fmla="*/ 32 h 76"/>
                    <a:gd name="T6" fmla="*/ 46 w 52"/>
                    <a:gd name="T7" fmla="*/ 40 h 76"/>
                    <a:gd name="T8" fmla="*/ 50 w 52"/>
                    <a:gd name="T9" fmla="*/ 48 h 76"/>
                    <a:gd name="T10" fmla="*/ 50 w 52"/>
                    <a:gd name="T11" fmla="*/ 54 h 76"/>
                    <a:gd name="T12" fmla="*/ 50 w 52"/>
                    <a:gd name="T13" fmla="*/ 60 h 76"/>
                    <a:gd name="T14" fmla="*/ 50 w 52"/>
                    <a:gd name="T15" fmla="*/ 60 h 76"/>
                    <a:gd name="T16" fmla="*/ 46 w 52"/>
                    <a:gd name="T17" fmla="*/ 64 h 76"/>
                    <a:gd name="T18" fmla="*/ 44 w 52"/>
                    <a:gd name="T19" fmla="*/ 68 h 76"/>
                    <a:gd name="T20" fmla="*/ 38 w 52"/>
                    <a:gd name="T21" fmla="*/ 72 h 76"/>
                    <a:gd name="T22" fmla="*/ 34 w 52"/>
                    <a:gd name="T23" fmla="*/ 74 h 76"/>
                    <a:gd name="T24" fmla="*/ 22 w 52"/>
                    <a:gd name="T25" fmla="*/ 76 h 76"/>
                    <a:gd name="T26" fmla="*/ 12 w 52"/>
                    <a:gd name="T27" fmla="*/ 72 h 76"/>
                    <a:gd name="T28" fmla="*/ 12 w 52"/>
                    <a:gd name="T29" fmla="*/ 72 h 76"/>
                    <a:gd name="T30" fmla="*/ 8 w 52"/>
                    <a:gd name="T31" fmla="*/ 70 h 76"/>
                    <a:gd name="T32" fmla="*/ 4 w 52"/>
                    <a:gd name="T33" fmla="*/ 66 h 76"/>
                    <a:gd name="T34" fmla="*/ 0 w 52"/>
                    <a:gd name="T35" fmla="*/ 56 h 76"/>
                    <a:gd name="T36" fmla="*/ 0 w 52"/>
                    <a:gd name="T37" fmla="*/ 44 h 76"/>
                    <a:gd name="T38" fmla="*/ 2 w 52"/>
                    <a:gd name="T39" fmla="*/ 34 h 76"/>
                    <a:gd name="T40" fmla="*/ 2 w 52"/>
                    <a:gd name="T41" fmla="*/ 34 h 76"/>
                    <a:gd name="T42" fmla="*/ 6 w 52"/>
                    <a:gd name="T43" fmla="*/ 28 h 76"/>
                    <a:gd name="T44" fmla="*/ 14 w 52"/>
                    <a:gd name="T45" fmla="*/ 22 h 76"/>
                    <a:gd name="T46" fmla="*/ 30 w 52"/>
                    <a:gd name="T47" fmla="*/ 12 h 76"/>
                    <a:gd name="T48" fmla="*/ 52 w 52"/>
                    <a:gd name="T49" fmla="*/ 0 h 76"/>
                    <a:gd name="T50" fmla="*/ 52 w 52"/>
                    <a:gd name="T51" fmla="*/ 0 h 76"/>
                    <a:gd name="T52" fmla="*/ 46 w 52"/>
                    <a:gd name="T53" fmla="*/ 8 h 76"/>
                    <a:gd name="T54" fmla="*/ 42 w 52"/>
                    <a:gd name="T55" fmla="*/ 16 h 76"/>
                    <a:gd name="T56" fmla="*/ 40 w 52"/>
                    <a:gd name="T57" fmla="*/ 26 h 76"/>
                    <a:gd name="T58" fmla="*/ 40 w 52"/>
                    <a:gd name="T59"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76">
                      <a:moveTo>
                        <a:pt x="40" y="26"/>
                      </a:moveTo>
                      <a:lnTo>
                        <a:pt x="40" y="26"/>
                      </a:lnTo>
                      <a:lnTo>
                        <a:pt x="42" y="32"/>
                      </a:lnTo>
                      <a:lnTo>
                        <a:pt x="46" y="40"/>
                      </a:lnTo>
                      <a:lnTo>
                        <a:pt x="50" y="48"/>
                      </a:lnTo>
                      <a:lnTo>
                        <a:pt x="50" y="54"/>
                      </a:lnTo>
                      <a:lnTo>
                        <a:pt x="50" y="60"/>
                      </a:lnTo>
                      <a:lnTo>
                        <a:pt x="50" y="60"/>
                      </a:lnTo>
                      <a:lnTo>
                        <a:pt x="46" y="64"/>
                      </a:lnTo>
                      <a:lnTo>
                        <a:pt x="44" y="68"/>
                      </a:lnTo>
                      <a:lnTo>
                        <a:pt x="38" y="72"/>
                      </a:lnTo>
                      <a:lnTo>
                        <a:pt x="34" y="74"/>
                      </a:lnTo>
                      <a:lnTo>
                        <a:pt x="22" y="76"/>
                      </a:lnTo>
                      <a:lnTo>
                        <a:pt x="12" y="72"/>
                      </a:lnTo>
                      <a:lnTo>
                        <a:pt x="12" y="72"/>
                      </a:lnTo>
                      <a:lnTo>
                        <a:pt x="8" y="70"/>
                      </a:lnTo>
                      <a:lnTo>
                        <a:pt x="4" y="66"/>
                      </a:lnTo>
                      <a:lnTo>
                        <a:pt x="0" y="56"/>
                      </a:lnTo>
                      <a:lnTo>
                        <a:pt x="0" y="44"/>
                      </a:lnTo>
                      <a:lnTo>
                        <a:pt x="2" y="34"/>
                      </a:lnTo>
                      <a:lnTo>
                        <a:pt x="2" y="34"/>
                      </a:lnTo>
                      <a:lnTo>
                        <a:pt x="6" y="28"/>
                      </a:lnTo>
                      <a:lnTo>
                        <a:pt x="14" y="22"/>
                      </a:lnTo>
                      <a:lnTo>
                        <a:pt x="30" y="12"/>
                      </a:lnTo>
                      <a:lnTo>
                        <a:pt x="52" y="0"/>
                      </a:lnTo>
                      <a:lnTo>
                        <a:pt x="52" y="0"/>
                      </a:lnTo>
                      <a:lnTo>
                        <a:pt x="46" y="8"/>
                      </a:lnTo>
                      <a:lnTo>
                        <a:pt x="42" y="16"/>
                      </a:lnTo>
                      <a:lnTo>
                        <a:pt x="40" y="26"/>
                      </a:lnTo>
                      <a:lnTo>
                        <a:pt x="40" y="26"/>
                      </a:lnTo>
                      <a:close/>
                    </a:path>
                  </a:pathLst>
                </a:custGeom>
                <a:solidFill>
                  <a:srgbClr val="003300"/>
                </a:solidFill>
                <a:ln w="3175">
                  <a:solidFill>
                    <a:srgbClr val="FFFFFF"/>
                  </a:solidFill>
                  <a:prstDash val="solid"/>
                  <a:round/>
                  <a:headEnd/>
                  <a:tailEnd/>
                </a:ln>
              </p:spPr>
              <p:txBody>
                <a:bodyPr/>
                <a:lstStyle/>
                <a:p>
                  <a:endParaRPr lang="en-US"/>
                </a:p>
              </p:txBody>
            </p:sp>
            <p:sp>
              <p:nvSpPr>
                <p:cNvPr id="1704" name="Freeform 686"/>
                <p:cNvSpPr>
                  <a:spLocks/>
                </p:cNvSpPr>
                <p:nvPr/>
              </p:nvSpPr>
              <p:spPr bwMode="auto">
                <a:xfrm>
                  <a:off x="2698" y="1228"/>
                  <a:ext cx="54" cy="82"/>
                </a:xfrm>
                <a:custGeom>
                  <a:avLst/>
                  <a:gdLst>
                    <a:gd name="T0" fmla="*/ 30 w 54"/>
                    <a:gd name="T1" fmla="*/ 28 h 82"/>
                    <a:gd name="T2" fmla="*/ 30 w 54"/>
                    <a:gd name="T3" fmla="*/ 28 h 82"/>
                    <a:gd name="T4" fmla="*/ 34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4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4"/>
                      </a:lnTo>
                      <a:lnTo>
                        <a:pt x="42" y="38"/>
                      </a:lnTo>
                      <a:lnTo>
                        <a:pt x="50" y="44"/>
                      </a:lnTo>
                      <a:lnTo>
                        <a:pt x="52" y="48"/>
                      </a:lnTo>
                      <a:lnTo>
                        <a:pt x="54" y="54"/>
                      </a:lnTo>
                      <a:lnTo>
                        <a:pt x="54" y="54"/>
                      </a:lnTo>
                      <a:lnTo>
                        <a:pt x="54" y="60"/>
                      </a:lnTo>
                      <a:lnTo>
                        <a:pt x="54" y="64"/>
                      </a:lnTo>
                      <a:lnTo>
                        <a:pt x="50" y="70"/>
                      </a:lnTo>
                      <a:lnTo>
                        <a:pt x="48" y="74"/>
                      </a:lnTo>
                      <a:lnTo>
                        <a:pt x="38" y="80"/>
                      </a:lnTo>
                      <a:lnTo>
                        <a:pt x="28" y="82"/>
                      </a:lnTo>
                      <a:lnTo>
                        <a:pt x="28" y="82"/>
                      </a:lnTo>
                      <a:lnTo>
                        <a:pt x="22" y="82"/>
                      </a:lnTo>
                      <a:lnTo>
                        <a:pt x="18" y="80"/>
                      </a:lnTo>
                      <a:lnTo>
                        <a:pt x="8" y="74"/>
                      </a:lnTo>
                      <a:lnTo>
                        <a:pt x="2" y="64"/>
                      </a:lnTo>
                      <a:lnTo>
                        <a:pt x="0" y="54"/>
                      </a:lnTo>
                      <a:lnTo>
                        <a:pt x="0" y="54"/>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05" name="Freeform 687"/>
                <p:cNvSpPr>
                  <a:spLocks/>
                </p:cNvSpPr>
                <p:nvPr/>
              </p:nvSpPr>
              <p:spPr bwMode="auto">
                <a:xfrm>
                  <a:off x="2916" y="1220"/>
                  <a:ext cx="54" cy="82"/>
                </a:xfrm>
                <a:custGeom>
                  <a:avLst/>
                  <a:gdLst>
                    <a:gd name="T0" fmla="*/ 28 w 54"/>
                    <a:gd name="T1" fmla="*/ 28 h 82"/>
                    <a:gd name="T2" fmla="*/ 28 w 54"/>
                    <a:gd name="T3" fmla="*/ 28 h 82"/>
                    <a:gd name="T4" fmla="*/ 34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20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50" y="44"/>
                      </a:lnTo>
                      <a:lnTo>
                        <a:pt x="52" y="48"/>
                      </a:lnTo>
                      <a:lnTo>
                        <a:pt x="54" y="54"/>
                      </a:lnTo>
                      <a:lnTo>
                        <a:pt x="54" y="54"/>
                      </a:lnTo>
                      <a:lnTo>
                        <a:pt x="54" y="60"/>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06" name="Freeform 688"/>
                <p:cNvSpPr>
                  <a:spLocks/>
                </p:cNvSpPr>
                <p:nvPr/>
              </p:nvSpPr>
              <p:spPr bwMode="auto">
                <a:xfrm>
                  <a:off x="3050" y="1074"/>
                  <a:ext cx="54" cy="82"/>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2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2 h 82"/>
                    <a:gd name="T36" fmla="*/ 2 w 54"/>
                    <a:gd name="T37" fmla="*/ 64 h 82"/>
                    <a:gd name="T38" fmla="*/ 0 w 54"/>
                    <a:gd name="T39" fmla="*/ 52 h 82"/>
                    <a:gd name="T40" fmla="*/ 0 w 54"/>
                    <a:gd name="T41" fmla="*/ 52 h 82"/>
                    <a:gd name="T42" fmla="*/ 2 w 54"/>
                    <a:gd name="T43" fmla="*/ 46 h 82"/>
                    <a:gd name="T44" fmla="*/ 4 w 54"/>
                    <a:gd name="T45" fmla="*/ 36 h 82"/>
                    <a:gd name="T46" fmla="*/ 14 w 54"/>
                    <a:gd name="T47" fmla="*/ 20 h 82"/>
                    <a:gd name="T48" fmla="*/ 28 w 54"/>
                    <a:gd name="T49" fmla="*/ 0 h 82"/>
                    <a:gd name="T50" fmla="*/ 28 w 54"/>
                    <a:gd name="T51" fmla="*/ 0 h 82"/>
                    <a:gd name="T52" fmla="*/ 26 w 54"/>
                    <a:gd name="T53" fmla="*/ 8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6"/>
                      </a:lnTo>
                      <a:lnTo>
                        <a:pt x="54" y="52"/>
                      </a:lnTo>
                      <a:lnTo>
                        <a:pt x="54" y="52"/>
                      </a:lnTo>
                      <a:lnTo>
                        <a:pt x="54" y="58"/>
                      </a:lnTo>
                      <a:lnTo>
                        <a:pt x="52" y="64"/>
                      </a:lnTo>
                      <a:lnTo>
                        <a:pt x="50" y="68"/>
                      </a:lnTo>
                      <a:lnTo>
                        <a:pt x="46" y="72"/>
                      </a:lnTo>
                      <a:lnTo>
                        <a:pt x="38" y="80"/>
                      </a:lnTo>
                      <a:lnTo>
                        <a:pt x="28" y="82"/>
                      </a:lnTo>
                      <a:lnTo>
                        <a:pt x="28" y="82"/>
                      </a:lnTo>
                      <a:lnTo>
                        <a:pt x="22" y="82"/>
                      </a:lnTo>
                      <a:lnTo>
                        <a:pt x="16" y="80"/>
                      </a:lnTo>
                      <a:lnTo>
                        <a:pt x="8" y="72"/>
                      </a:lnTo>
                      <a:lnTo>
                        <a:pt x="2" y="64"/>
                      </a:lnTo>
                      <a:lnTo>
                        <a:pt x="0" y="52"/>
                      </a:lnTo>
                      <a:lnTo>
                        <a:pt x="0" y="52"/>
                      </a:lnTo>
                      <a:lnTo>
                        <a:pt x="2" y="46"/>
                      </a:lnTo>
                      <a:lnTo>
                        <a:pt x="4" y="36"/>
                      </a:lnTo>
                      <a:lnTo>
                        <a:pt x="14" y="20"/>
                      </a:lnTo>
                      <a:lnTo>
                        <a:pt x="28" y="0"/>
                      </a:lnTo>
                      <a:lnTo>
                        <a:pt x="28" y="0"/>
                      </a:lnTo>
                      <a:lnTo>
                        <a:pt x="26" y="8"/>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07" name="Freeform 689"/>
                <p:cNvSpPr>
                  <a:spLocks/>
                </p:cNvSpPr>
                <p:nvPr/>
              </p:nvSpPr>
              <p:spPr bwMode="auto">
                <a:xfrm>
                  <a:off x="2804" y="1030"/>
                  <a:ext cx="54" cy="82"/>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4 w 54"/>
                    <a:gd name="T19" fmla="*/ 64 h 82"/>
                    <a:gd name="T20" fmla="*/ 50 w 54"/>
                    <a:gd name="T21" fmla="*/ 68 h 82"/>
                    <a:gd name="T22" fmla="*/ 48 w 54"/>
                    <a:gd name="T23" fmla="*/ 72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6 h 82"/>
                    <a:gd name="T46" fmla="*/ 14 w 54"/>
                    <a:gd name="T47" fmla="*/ 20 h 82"/>
                    <a:gd name="T48" fmla="*/ 28 w 54"/>
                    <a:gd name="T49" fmla="*/ 0 h 82"/>
                    <a:gd name="T50" fmla="*/ 28 w 54"/>
                    <a:gd name="T51" fmla="*/ 0 h 82"/>
                    <a:gd name="T52" fmla="*/ 26 w 54"/>
                    <a:gd name="T53" fmla="*/ 8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6"/>
                      </a:lnTo>
                      <a:lnTo>
                        <a:pt x="54" y="52"/>
                      </a:lnTo>
                      <a:lnTo>
                        <a:pt x="54" y="52"/>
                      </a:lnTo>
                      <a:lnTo>
                        <a:pt x="54" y="58"/>
                      </a:lnTo>
                      <a:lnTo>
                        <a:pt x="54" y="64"/>
                      </a:lnTo>
                      <a:lnTo>
                        <a:pt x="50" y="68"/>
                      </a:lnTo>
                      <a:lnTo>
                        <a:pt x="48" y="72"/>
                      </a:lnTo>
                      <a:lnTo>
                        <a:pt x="38" y="80"/>
                      </a:lnTo>
                      <a:lnTo>
                        <a:pt x="28" y="82"/>
                      </a:lnTo>
                      <a:lnTo>
                        <a:pt x="28" y="82"/>
                      </a:lnTo>
                      <a:lnTo>
                        <a:pt x="22" y="82"/>
                      </a:lnTo>
                      <a:lnTo>
                        <a:pt x="18" y="80"/>
                      </a:lnTo>
                      <a:lnTo>
                        <a:pt x="8" y="74"/>
                      </a:lnTo>
                      <a:lnTo>
                        <a:pt x="2" y="64"/>
                      </a:lnTo>
                      <a:lnTo>
                        <a:pt x="0" y="52"/>
                      </a:lnTo>
                      <a:lnTo>
                        <a:pt x="0" y="52"/>
                      </a:lnTo>
                      <a:lnTo>
                        <a:pt x="2" y="46"/>
                      </a:lnTo>
                      <a:lnTo>
                        <a:pt x="4" y="36"/>
                      </a:lnTo>
                      <a:lnTo>
                        <a:pt x="14" y="20"/>
                      </a:lnTo>
                      <a:lnTo>
                        <a:pt x="28" y="0"/>
                      </a:lnTo>
                      <a:lnTo>
                        <a:pt x="28" y="0"/>
                      </a:lnTo>
                      <a:lnTo>
                        <a:pt x="26" y="8"/>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08" name="Freeform 690"/>
                <p:cNvSpPr>
                  <a:spLocks/>
                </p:cNvSpPr>
                <p:nvPr/>
              </p:nvSpPr>
              <p:spPr bwMode="auto">
                <a:xfrm>
                  <a:off x="2658" y="916"/>
                  <a:ext cx="52" cy="82"/>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6 h 82"/>
                    <a:gd name="T12" fmla="*/ 52 w 52"/>
                    <a:gd name="T13" fmla="*/ 52 h 82"/>
                    <a:gd name="T14" fmla="*/ 52 w 52"/>
                    <a:gd name="T15" fmla="*/ 52 h 82"/>
                    <a:gd name="T16" fmla="*/ 52 w 52"/>
                    <a:gd name="T17" fmla="*/ 58 h 82"/>
                    <a:gd name="T18" fmla="*/ 52 w 52"/>
                    <a:gd name="T19" fmla="*/ 64 h 82"/>
                    <a:gd name="T20" fmla="*/ 50 w 52"/>
                    <a:gd name="T21" fmla="*/ 68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8 h 82"/>
                    <a:gd name="T54" fmla="*/ 26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6"/>
                      </a:lnTo>
                      <a:lnTo>
                        <a:pt x="52" y="52"/>
                      </a:lnTo>
                      <a:lnTo>
                        <a:pt x="52" y="52"/>
                      </a:lnTo>
                      <a:lnTo>
                        <a:pt x="52" y="58"/>
                      </a:lnTo>
                      <a:lnTo>
                        <a:pt x="52" y="64"/>
                      </a:lnTo>
                      <a:lnTo>
                        <a:pt x="50" y="68"/>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09" name="Freeform 691"/>
                <p:cNvSpPr>
                  <a:spLocks/>
                </p:cNvSpPr>
                <p:nvPr/>
              </p:nvSpPr>
              <p:spPr bwMode="auto">
                <a:xfrm>
                  <a:off x="2340" y="1068"/>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2 h 82"/>
                    <a:gd name="T14" fmla="*/ 52 w 52"/>
                    <a:gd name="T15" fmla="*/ 52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6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8"/>
                      </a:lnTo>
                      <a:lnTo>
                        <a:pt x="48" y="44"/>
                      </a:lnTo>
                      <a:lnTo>
                        <a:pt x="52" y="48"/>
                      </a:lnTo>
                      <a:lnTo>
                        <a:pt x="52" y="52"/>
                      </a:lnTo>
                      <a:lnTo>
                        <a:pt x="52" y="52"/>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10" name="Freeform 692"/>
                <p:cNvSpPr>
                  <a:spLocks/>
                </p:cNvSpPr>
                <p:nvPr/>
              </p:nvSpPr>
              <p:spPr bwMode="auto">
                <a:xfrm>
                  <a:off x="2468" y="922"/>
                  <a:ext cx="74" cy="52"/>
                </a:xfrm>
                <a:custGeom>
                  <a:avLst/>
                  <a:gdLst>
                    <a:gd name="T0" fmla="*/ 50 w 74"/>
                    <a:gd name="T1" fmla="*/ 40 h 52"/>
                    <a:gd name="T2" fmla="*/ 50 w 74"/>
                    <a:gd name="T3" fmla="*/ 40 h 52"/>
                    <a:gd name="T4" fmla="*/ 42 w 74"/>
                    <a:gd name="T5" fmla="*/ 44 h 52"/>
                    <a:gd name="T6" fmla="*/ 34 w 74"/>
                    <a:gd name="T7" fmla="*/ 48 h 52"/>
                    <a:gd name="T8" fmla="*/ 26 w 74"/>
                    <a:gd name="T9" fmla="*/ 52 h 52"/>
                    <a:gd name="T10" fmla="*/ 20 w 74"/>
                    <a:gd name="T11" fmla="*/ 52 h 52"/>
                    <a:gd name="T12" fmla="*/ 16 w 74"/>
                    <a:gd name="T13" fmla="*/ 50 h 52"/>
                    <a:gd name="T14" fmla="*/ 16 w 74"/>
                    <a:gd name="T15" fmla="*/ 50 h 52"/>
                    <a:gd name="T16" fmla="*/ 10 w 74"/>
                    <a:gd name="T17" fmla="*/ 48 h 52"/>
                    <a:gd name="T18" fmla="*/ 6 w 74"/>
                    <a:gd name="T19" fmla="*/ 44 h 52"/>
                    <a:gd name="T20" fmla="*/ 2 w 74"/>
                    <a:gd name="T21" fmla="*/ 40 h 52"/>
                    <a:gd name="T22" fmla="*/ 0 w 74"/>
                    <a:gd name="T23" fmla="*/ 34 h 52"/>
                    <a:gd name="T24" fmla="*/ 0 w 74"/>
                    <a:gd name="T25" fmla="*/ 24 h 52"/>
                    <a:gd name="T26" fmla="*/ 2 w 74"/>
                    <a:gd name="T27" fmla="*/ 12 h 52"/>
                    <a:gd name="T28" fmla="*/ 2 w 74"/>
                    <a:gd name="T29" fmla="*/ 12 h 52"/>
                    <a:gd name="T30" fmla="*/ 6 w 74"/>
                    <a:gd name="T31" fmla="*/ 8 h 52"/>
                    <a:gd name="T32" fmla="*/ 10 w 74"/>
                    <a:gd name="T33" fmla="*/ 4 h 52"/>
                    <a:gd name="T34" fmla="*/ 18 w 74"/>
                    <a:gd name="T35" fmla="*/ 0 h 52"/>
                    <a:gd name="T36" fmla="*/ 30 w 74"/>
                    <a:gd name="T37" fmla="*/ 0 h 52"/>
                    <a:gd name="T38" fmla="*/ 40 w 74"/>
                    <a:gd name="T39" fmla="*/ 4 h 52"/>
                    <a:gd name="T40" fmla="*/ 40 w 74"/>
                    <a:gd name="T41" fmla="*/ 4 h 52"/>
                    <a:gd name="T42" fmla="*/ 46 w 74"/>
                    <a:gd name="T43" fmla="*/ 8 h 52"/>
                    <a:gd name="T44" fmla="*/ 52 w 74"/>
                    <a:gd name="T45" fmla="*/ 14 h 52"/>
                    <a:gd name="T46" fmla="*/ 64 w 74"/>
                    <a:gd name="T47" fmla="*/ 30 h 52"/>
                    <a:gd name="T48" fmla="*/ 74 w 74"/>
                    <a:gd name="T49" fmla="*/ 52 h 52"/>
                    <a:gd name="T50" fmla="*/ 74 w 74"/>
                    <a:gd name="T51" fmla="*/ 52 h 52"/>
                    <a:gd name="T52" fmla="*/ 66 w 74"/>
                    <a:gd name="T53" fmla="*/ 46 h 52"/>
                    <a:gd name="T54" fmla="*/ 58 w 74"/>
                    <a:gd name="T55" fmla="*/ 42 h 52"/>
                    <a:gd name="T56" fmla="*/ 50 w 74"/>
                    <a:gd name="T5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52">
                      <a:moveTo>
                        <a:pt x="50" y="40"/>
                      </a:moveTo>
                      <a:lnTo>
                        <a:pt x="50" y="40"/>
                      </a:lnTo>
                      <a:lnTo>
                        <a:pt x="42" y="44"/>
                      </a:lnTo>
                      <a:lnTo>
                        <a:pt x="34" y="48"/>
                      </a:lnTo>
                      <a:lnTo>
                        <a:pt x="26" y="52"/>
                      </a:lnTo>
                      <a:lnTo>
                        <a:pt x="20" y="52"/>
                      </a:lnTo>
                      <a:lnTo>
                        <a:pt x="16" y="50"/>
                      </a:lnTo>
                      <a:lnTo>
                        <a:pt x="16" y="50"/>
                      </a:lnTo>
                      <a:lnTo>
                        <a:pt x="10" y="48"/>
                      </a:lnTo>
                      <a:lnTo>
                        <a:pt x="6" y="44"/>
                      </a:lnTo>
                      <a:lnTo>
                        <a:pt x="2" y="40"/>
                      </a:lnTo>
                      <a:lnTo>
                        <a:pt x="0" y="34"/>
                      </a:lnTo>
                      <a:lnTo>
                        <a:pt x="0" y="24"/>
                      </a:lnTo>
                      <a:lnTo>
                        <a:pt x="2" y="12"/>
                      </a:lnTo>
                      <a:lnTo>
                        <a:pt x="2" y="12"/>
                      </a:lnTo>
                      <a:lnTo>
                        <a:pt x="6" y="8"/>
                      </a:lnTo>
                      <a:lnTo>
                        <a:pt x="10" y="4"/>
                      </a:lnTo>
                      <a:lnTo>
                        <a:pt x="18" y="0"/>
                      </a:lnTo>
                      <a:lnTo>
                        <a:pt x="30" y="0"/>
                      </a:lnTo>
                      <a:lnTo>
                        <a:pt x="40" y="4"/>
                      </a:lnTo>
                      <a:lnTo>
                        <a:pt x="40" y="4"/>
                      </a:lnTo>
                      <a:lnTo>
                        <a:pt x="46" y="8"/>
                      </a:lnTo>
                      <a:lnTo>
                        <a:pt x="52" y="14"/>
                      </a:lnTo>
                      <a:lnTo>
                        <a:pt x="64" y="30"/>
                      </a:lnTo>
                      <a:lnTo>
                        <a:pt x="74" y="52"/>
                      </a:lnTo>
                      <a:lnTo>
                        <a:pt x="74" y="52"/>
                      </a:lnTo>
                      <a:lnTo>
                        <a:pt x="66" y="46"/>
                      </a:lnTo>
                      <a:lnTo>
                        <a:pt x="58" y="42"/>
                      </a:lnTo>
                      <a:lnTo>
                        <a:pt x="50" y="4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1" name="Freeform 693"/>
                <p:cNvSpPr>
                  <a:spLocks/>
                </p:cNvSpPr>
                <p:nvPr/>
              </p:nvSpPr>
              <p:spPr bwMode="auto">
                <a:xfrm>
                  <a:off x="2468" y="922"/>
                  <a:ext cx="74" cy="52"/>
                </a:xfrm>
                <a:custGeom>
                  <a:avLst/>
                  <a:gdLst>
                    <a:gd name="T0" fmla="*/ 50 w 74"/>
                    <a:gd name="T1" fmla="*/ 40 h 52"/>
                    <a:gd name="T2" fmla="*/ 50 w 74"/>
                    <a:gd name="T3" fmla="*/ 40 h 52"/>
                    <a:gd name="T4" fmla="*/ 42 w 74"/>
                    <a:gd name="T5" fmla="*/ 44 h 52"/>
                    <a:gd name="T6" fmla="*/ 34 w 74"/>
                    <a:gd name="T7" fmla="*/ 48 h 52"/>
                    <a:gd name="T8" fmla="*/ 26 w 74"/>
                    <a:gd name="T9" fmla="*/ 52 h 52"/>
                    <a:gd name="T10" fmla="*/ 20 w 74"/>
                    <a:gd name="T11" fmla="*/ 52 h 52"/>
                    <a:gd name="T12" fmla="*/ 16 w 74"/>
                    <a:gd name="T13" fmla="*/ 50 h 52"/>
                    <a:gd name="T14" fmla="*/ 16 w 74"/>
                    <a:gd name="T15" fmla="*/ 50 h 52"/>
                    <a:gd name="T16" fmla="*/ 10 w 74"/>
                    <a:gd name="T17" fmla="*/ 48 h 52"/>
                    <a:gd name="T18" fmla="*/ 6 w 74"/>
                    <a:gd name="T19" fmla="*/ 44 h 52"/>
                    <a:gd name="T20" fmla="*/ 2 w 74"/>
                    <a:gd name="T21" fmla="*/ 40 h 52"/>
                    <a:gd name="T22" fmla="*/ 0 w 74"/>
                    <a:gd name="T23" fmla="*/ 34 h 52"/>
                    <a:gd name="T24" fmla="*/ 0 w 74"/>
                    <a:gd name="T25" fmla="*/ 24 h 52"/>
                    <a:gd name="T26" fmla="*/ 2 w 74"/>
                    <a:gd name="T27" fmla="*/ 12 h 52"/>
                    <a:gd name="T28" fmla="*/ 2 w 74"/>
                    <a:gd name="T29" fmla="*/ 12 h 52"/>
                    <a:gd name="T30" fmla="*/ 6 w 74"/>
                    <a:gd name="T31" fmla="*/ 8 h 52"/>
                    <a:gd name="T32" fmla="*/ 10 w 74"/>
                    <a:gd name="T33" fmla="*/ 4 h 52"/>
                    <a:gd name="T34" fmla="*/ 18 w 74"/>
                    <a:gd name="T35" fmla="*/ 0 h 52"/>
                    <a:gd name="T36" fmla="*/ 30 w 74"/>
                    <a:gd name="T37" fmla="*/ 0 h 52"/>
                    <a:gd name="T38" fmla="*/ 40 w 74"/>
                    <a:gd name="T39" fmla="*/ 4 h 52"/>
                    <a:gd name="T40" fmla="*/ 40 w 74"/>
                    <a:gd name="T41" fmla="*/ 4 h 52"/>
                    <a:gd name="T42" fmla="*/ 46 w 74"/>
                    <a:gd name="T43" fmla="*/ 8 h 52"/>
                    <a:gd name="T44" fmla="*/ 52 w 74"/>
                    <a:gd name="T45" fmla="*/ 14 h 52"/>
                    <a:gd name="T46" fmla="*/ 64 w 74"/>
                    <a:gd name="T47" fmla="*/ 30 h 52"/>
                    <a:gd name="T48" fmla="*/ 74 w 74"/>
                    <a:gd name="T49" fmla="*/ 52 h 52"/>
                    <a:gd name="T50" fmla="*/ 74 w 74"/>
                    <a:gd name="T51" fmla="*/ 52 h 52"/>
                    <a:gd name="T52" fmla="*/ 66 w 74"/>
                    <a:gd name="T53" fmla="*/ 46 h 52"/>
                    <a:gd name="T54" fmla="*/ 58 w 74"/>
                    <a:gd name="T55" fmla="*/ 42 h 52"/>
                    <a:gd name="T56" fmla="*/ 50 w 74"/>
                    <a:gd name="T5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52">
                      <a:moveTo>
                        <a:pt x="50" y="40"/>
                      </a:moveTo>
                      <a:lnTo>
                        <a:pt x="50" y="40"/>
                      </a:lnTo>
                      <a:lnTo>
                        <a:pt x="42" y="44"/>
                      </a:lnTo>
                      <a:lnTo>
                        <a:pt x="34" y="48"/>
                      </a:lnTo>
                      <a:lnTo>
                        <a:pt x="26" y="52"/>
                      </a:lnTo>
                      <a:lnTo>
                        <a:pt x="20" y="52"/>
                      </a:lnTo>
                      <a:lnTo>
                        <a:pt x="16" y="50"/>
                      </a:lnTo>
                      <a:lnTo>
                        <a:pt x="16" y="50"/>
                      </a:lnTo>
                      <a:lnTo>
                        <a:pt x="10" y="48"/>
                      </a:lnTo>
                      <a:lnTo>
                        <a:pt x="6" y="44"/>
                      </a:lnTo>
                      <a:lnTo>
                        <a:pt x="2" y="40"/>
                      </a:lnTo>
                      <a:lnTo>
                        <a:pt x="0" y="34"/>
                      </a:lnTo>
                      <a:lnTo>
                        <a:pt x="0" y="24"/>
                      </a:lnTo>
                      <a:lnTo>
                        <a:pt x="2" y="12"/>
                      </a:lnTo>
                      <a:lnTo>
                        <a:pt x="2" y="12"/>
                      </a:lnTo>
                      <a:lnTo>
                        <a:pt x="6" y="8"/>
                      </a:lnTo>
                      <a:lnTo>
                        <a:pt x="10" y="4"/>
                      </a:lnTo>
                      <a:lnTo>
                        <a:pt x="18" y="0"/>
                      </a:lnTo>
                      <a:lnTo>
                        <a:pt x="30" y="0"/>
                      </a:lnTo>
                      <a:lnTo>
                        <a:pt x="40" y="4"/>
                      </a:lnTo>
                      <a:lnTo>
                        <a:pt x="40" y="4"/>
                      </a:lnTo>
                      <a:lnTo>
                        <a:pt x="46" y="8"/>
                      </a:lnTo>
                      <a:lnTo>
                        <a:pt x="52" y="14"/>
                      </a:lnTo>
                      <a:lnTo>
                        <a:pt x="64" y="30"/>
                      </a:lnTo>
                      <a:lnTo>
                        <a:pt x="74" y="52"/>
                      </a:lnTo>
                      <a:lnTo>
                        <a:pt x="74" y="52"/>
                      </a:lnTo>
                      <a:lnTo>
                        <a:pt x="66" y="46"/>
                      </a:lnTo>
                      <a:lnTo>
                        <a:pt x="58" y="42"/>
                      </a:lnTo>
                      <a:lnTo>
                        <a:pt x="5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2" name="Freeform 694"/>
                <p:cNvSpPr>
                  <a:spLocks/>
                </p:cNvSpPr>
                <p:nvPr/>
              </p:nvSpPr>
              <p:spPr bwMode="auto">
                <a:xfrm>
                  <a:off x="2958" y="900"/>
                  <a:ext cx="52" cy="82"/>
                </a:xfrm>
                <a:custGeom>
                  <a:avLst/>
                  <a:gdLst>
                    <a:gd name="T0" fmla="*/ 28 w 52"/>
                    <a:gd name="T1" fmla="*/ 28 h 82"/>
                    <a:gd name="T2" fmla="*/ 28 w 52"/>
                    <a:gd name="T3" fmla="*/ 28 h 82"/>
                    <a:gd name="T4" fmla="*/ 34 w 52"/>
                    <a:gd name="T5" fmla="*/ 32 h 82"/>
                    <a:gd name="T6" fmla="*/ 42 w 52"/>
                    <a:gd name="T7" fmla="*/ 38 h 82"/>
                    <a:gd name="T8" fmla="*/ 48 w 52"/>
                    <a:gd name="T9" fmla="*/ 44 h 82"/>
                    <a:gd name="T10" fmla="*/ 52 w 52"/>
                    <a:gd name="T11" fmla="*/ 48 h 82"/>
                    <a:gd name="T12" fmla="*/ 52 w 52"/>
                    <a:gd name="T13" fmla="*/ 52 h 82"/>
                    <a:gd name="T14" fmla="*/ 52 w 52"/>
                    <a:gd name="T15" fmla="*/ 52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8"/>
                      </a:lnTo>
                      <a:lnTo>
                        <a:pt x="48" y="44"/>
                      </a:lnTo>
                      <a:lnTo>
                        <a:pt x="52" y="48"/>
                      </a:lnTo>
                      <a:lnTo>
                        <a:pt x="52" y="52"/>
                      </a:lnTo>
                      <a:lnTo>
                        <a:pt x="52" y="52"/>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10"/>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13" name="Freeform 695"/>
                <p:cNvSpPr>
                  <a:spLocks/>
                </p:cNvSpPr>
                <p:nvPr/>
              </p:nvSpPr>
              <p:spPr bwMode="auto">
                <a:xfrm>
                  <a:off x="3156" y="962"/>
                  <a:ext cx="72" cy="56"/>
                </a:xfrm>
                <a:custGeom>
                  <a:avLst/>
                  <a:gdLst>
                    <a:gd name="T0" fmla="*/ 48 w 72"/>
                    <a:gd name="T1" fmla="*/ 42 h 56"/>
                    <a:gd name="T2" fmla="*/ 48 w 72"/>
                    <a:gd name="T3" fmla="*/ 42 h 56"/>
                    <a:gd name="T4" fmla="*/ 40 w 72"/>
                    <a:gd name="T5" fmla="*/ 44 h 56"/>
                    <a:gd name="T6" fmla="*/ 32 w 72"/>
                    <a:gd name="T7" fmla="*/ 48 h 56"/>
                    <a:gd name="T8" fmla="*/ 24 w 72"/>
                    <a:gd name="T9" fmla="*/ 52 h 56"/>
                    <a:gd name="T10" fmla="*/ 18 w 72"/>
                    <a:gd name="T11" fmla="*/ 52 h 56"/>
                    <a:gd name="T12" fmla="*/ 14 w 72"/>
                    <a:gd name="T13" fmla="*/ 50 h 56"/>
                    <a:gd name="T14" fmla="*/ 14 w 72"/>
                    <a:gd name="T15" fmla="*/ 50 h 56"/>
                    <a:gd name="T16" fmla="*/ 8 w 72"/>
                    <a:gd name="T17" fmla="*/ 46 h 56"/>
                    <a:gd name="T18" fmla="*/ 4 w 72"/>
                    <a:gd name="T19" fmla="*/ 42 h 56"/>
                    <a:gd name="T20" fmla="*/ 2 w 72"/>
                    <a:gd name="T21" fmla="*/ 38 h 56"/>
                    <a:gd name="T22" fmla="*/ 0 w 72"/>
                    <a:gd name="T23" fmla="*/ 32 h 56"/>
                    <a:gd name="T24" fmla="*/ 0 w 72"/>
                    <a:gd name="T25" fmla="*/ 22 h 56"/>
                    <a:gd name="T26" fmla="*/ 2 w 72"/>
                    <a:gd name="T27" fmla="*/ 12 h 56"/>
                    <a:gd name="T28" fmla="*/ 2 w 72"/>
                    <a:gd name="T29" fmla="*/ 12 h 56"/>
                    <a:gd name="T30" fmla="*/ 6 w 72"/>
                    <a:gd name="T31" fmla="*/ 6 h 56"/>
                    <a:gd name="T32" fmla="*/ 10 w 72"/>
                    <a:gd name="T33" fmla="*/ 4 h 56"/>
                    <a:gd name="T34" fmla="*/ 20 w 72"/>
                    <a:gd name="T35" fmla="*/ 0 h 56"/>
                    <a:gd name="T36" fmla="*/ 32 w 72"/>
                    <a:gd name="T37" fmla="*/ 0 h 56"/>
                    <a:gd name="T38" fmla="*/ 42 w 72"/>
                    <a:gd name="T39" fmla="*/ 4 h 56"/>
                    <a:gd name="T40" fmla="*/ 42 w 72"/>
                    <a:gd name="T41" fmla="*/ 4 h 56"/>
                    <a:gd name="T42" fmla="*/ 48 w 72"/>
                    <a:gd name="T43" fmla="*/ 10 h 56"/>
                    <a:gd name="T44" fmla="*/ 52 w 72"/>
                    <a:gd name="T45" fmla="*/ 16 h 56"/>
                    <a:gd name="T46" fmla="*/ 62 w 72"/>
                    <a:gd name="T47" fmla="*/ 34 h 56"/>
                    <a:gd name="T48" fmla="*/ 72 w 72"/>
                    <a:gd name="T49" fmla="*/ 56 h 56"/>
                    <a:gd name="T50" fmla="*/ 72 w 72"/>
                    <a:gd name="T51" fmla="*/ 56 h 56"/>
                    <a:gd name="T52" fmla="*/ 66 w 72"/>
                    <a:gd name="T53" fmla="*/ 50 h 56"/>
                    <a:gd name="T54" fmla="*/ 58 w 72"/>
                    <a:gd name="T55" fmla="*/ 44 h 56"/>
                    <a:gd name="T56" fmla="*/ 48 w 72"/>
                    <a:gd name="T57" fmla="*/ 42 h 56"/>
                    <a:gd name="T58" fmla="*/ 48 w 72"/>
                    <a:gd name="T59"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56">
                      <a:moveTo>
                        <a:pt x="48" y="42"/>
                      </a:moveTo>
                      <a:lnTo>
                        <a:pt x="48" y="42"/>
                      </a:lnTo>
                      <a:lnTo>
                        <a:pt x="40" y="44"/>
                      </a:lnTo>
                      <a:lnTo>
                        <a:pt x="32" y="48"/>
                      </a:lnTo>
                      <a:lnTo>
                        <a:pt x="24" y="52"/>
                      </a:lnTo>
                      <a:lnTo>
                        <a:pt x="18" y="52"/>
                      </a:lnTo>
                      <a:lnTo>
                        <a:pt x="14" y="50"/>
                      </a:lnTo>
                      <a:lnTo>
                        <a:pt x="14" y="50"/>
                      </a:lnTo>
                      <a:lnTo>
                        <a:pt x="8" y="46"/>
                      </a:lnTo>
                      <a:lnTo>
                        <a:pt x="4" y="42"/>
                      </a:lnTo>
                      <a:lnTo>
                        <a:pt x="2" y="38"/>
                      </a:lnTo>
                      <a:lnTo>
                        <a:pt x="0" y="32"/>
                      </a:lnTo>
                      <a:lnTo>
                        <a:pt x="0" y="22"/>
                      </a:lnTo>
                      <a:lnTo>
                        <a:pt x="2" y="12"/>
                      </a:lnTo>
                      <a:lnTo>
                        <a:pt x="2" y="12"/>
                      </a:lnTo>
                      <a:lnTo>
                        <a:pt x="6" y="6"/>
                      </a:lnTo>
                      <a:lnTo>
                        <a:pt x="10" y="4"/>
                      </a:lnTo>
                      <a:lnTo>
                        <a:pt x="20" y="0"/>
                      </a:lnTo>
                      <a:lnTo>
                        <a:pt x="32" y="0"/>
                      </a:lnTo>
                      <a:lnTo>
                        <a:pt x="42" y="4"/>
                      </a:lnTo>
                      <a:lnTo>
                        <a:pt x="42" y="4"/>
                      </a:lnTo>
                      <a:lnTo>
                        <a:pt x="48" y="10"/>
                      </a:lnTo>
                      <a:lnTo>
                        <a:pt x="52" y="16"/>
                      </a:lnTo>
                      <a:lnTo>
                        <a:pt x="62" y="34"/>
                      </a:lnTo>
                      <a:lnTo>
                        <a:pt x="72" y="56"/>
                      </a:lnTo>
                      <a:lnTo>
                        <a:pt x="72" y="56"/>
                      </a:lnTo>
                      <a:lnTo>
                        <a:pt x="66" y="50"/>
                      </a:lnTo>
                      <a:lnTo>
                        <a:pt x="58" y="44"/>
                      </a:lnTo>
                      <a:lnTo>
                        <a:pt x="48" y="42"/>
                      </a:lnTo>
                      <a:lnTo>
                        <a:pt x="48" y="42"/>
                      </a:lnTo>
                      <a:close/>
                    </a:path>
                  </a:pathLst>
                </a:custGeom>
                <a:solidFill>
                  <a:srgbClr val="003300"/>
                </a:solidFill>
                <a:ln w="3175">
                  <a:solidFill>
                    <a:srgbClr val="FFFFFF"/>
                  </a:solidFill>
                  <a:prstDash val="solid"/>
                  <a:round/>
                  <a:headEnd/>
                  <a:tailEnd/>
                </a:ln>
              </p:spPr>
              <p:txBody>
                <a:bodyPr/>
                <a:lstStyle/>
                <a:p>
                  <a:endParaRPr lang="en-US"/>
                </a:p>
              </p:txBody>
            </p:sp>
            <p:sp>
              <p:nvSpPr>
                <p:cNvPr id="1714" name="Freeform 696"/>
                <p:cNvSpPr>
                  <a:spLocks/>
                </p:cNvSpPr>
                <p:nvPr/>
              </p:nvSpPr>
              <p:spPr bwMode="auto">
                <a:xfrm>
                  <a:off x="3268" y="936"/>
                  <a:ext cx="54" cy="82"/>
                </a:xfrm>
                <a:custGeom>
                  <a:avLst/>
                  <a:gdLst>
                    <a:gd name="T0" fmla="*/ 30 w 54"/>
                    <a:gd name="T1" fmla="*/ 28 h 82"/>
                    <a:gd name="T2" fmla="*/ 30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8"/>
                      </a:lnTo>
                      <a:lnTo>
                        <a:pt x="50" y="44"/>
                      </a:lnTo>
                      <a:lnTo>
                        <a:pt x="52" y="48"/>
                      </a:lnTo>
                      <a:lnTo>
                        <a:pt x="54" y="54"/>
                      </a:lnTo>
                      <a:lnTo>
                        <a:pt x="54" y="54"/>
                      </a:lnTo>
                      <a:lnTo>
                        <a:pt x="54" y="58"/>
                      </a:lnTo>
                      <a:lnTo>
                        <a:pt x="52" y="64"/>
                      </a:lnTo>
                      <a:lnTo>
                        <a:pt x="50" y="70"/>
                      </a:lnTo>
                      <a:lnTo>
                        <a:pt x="46" y="74"/>
                      </a:lnTo>
                      <a:lnTo>
                        <a:pt x="38" y="80"/>
                      </a:lnTo>
                      <a:lnTo>
                        <a:pt x="28" y="82"/>
                      </a:lnTo>
                      <a:lnTo>
                        <a:pt x="28" y="82"/>
                      </a:lnTo>
                      <a:lnTo>
                        <a:pt x="22" y="82"/>
                      </a:lnTo>
                      <a:lnTo>
                        <a:pt x="16" y="80"/>
                      </a:lnTo>
                      <a:lnTo>
                        <a:pt x="8" y="74"/>
                      </a:lnTo>
                      <a:lnTo>
                        <a:pt x="2" y="64"/>
                      </a:lnTo>
                      <a:lnTo>
                        <a:pt x="0" y="54"/>
                      </a:lnTo>
                      <a:lnTo>
                        <a:pt x="0" y="54"/>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15" name="Freeform 697"/>
                <p:cNvSpPr>
                  <a:spLocks/>
                </p:cNvSpPr>
                <p:nvPr/>
              </p:nvSpPr>
              <p:spPr bwMode="auto">
                <a:xfrm>
                  <a:off x="3856" y="1350"/>
                  <a:ext cx="52" cy="76"/>
                </a:xfrm>
                <a:custGeom>
                  <a:avLst/>
                  <a:gdLst>
                    <a:gd name="T0" fmla="*/ 40 w 52"/>
                    <a:gd name="T1" fmla="*/ 24 h 76"/>
                    <a:gd name="T2" fmla="*/ 40 w 52"/>
                    <a:gd name="T3" fmla="*/ 24 h 76"/>
                    <a:gd name="T4" fmla="*/ 44 w 52"/>
                    <a:gd name="T5" fmla="*/ 32 h 76"/>
                    <a:gd name="T6" fmla="*/ 48 w 52"/>
                    <a:gd name="T7" fmla="*/ 40 h 76"/>
                    <a:gd name="T8" fmla="*/ 52 w 52"/>
                    <a:gd name="T9" fmla="*/ 48 h 76"/>
                    <a:gd name="T10" fmla="*/ 52 w 52"/>
                    <a:gd name="T11" fmla="*/ 52 h 76"/>
                    <a:gd name="T12" fmla="*/ 50 w 52"/>
                    <a:gd name="T13" fmla="*/ 58 h 76"/>
                    <a:gd name="T14" fmla="*/ 50 w 52"/>
                    <a:gd name="T15" fmla="*/ 58 h 76"/>
                    <a:gd name="T16" fmla="*/ 48 w 52"/>
                    <a:gd name="T17" fmla="*/ 64 h 76"/>
                    <a:gd name="T18" fmla="*/ 44 w 52"/>
                    <a:gd name="T19" fmla="*/ 68 h 76"/>
                    <a:gd name="T20" fmla="*/ 40 w 52"/>
                    <a:gd name="T21" fmla="*/ 72 h 76"/>
                    <a:gd name="T22" fmla="*/ 36 w 52"/>
                    <a:gd name="T23" fmla="*/ 74 h 76"/>
                    <a:gd name="T24" fmla="*/ 24 w 52"/>
                    <a:gd name="T25" fmla="*/ 76 h 76"/>
                    <a:gd name="T26" fmla="*/ 14 w 52"/>
                    <a:gd name="T27" fmla="*/ 72 h 76"/>
                    <a:gd name="T28" fmla="*/ 14 w 52"/>
                    <a:gd name="T29" fmla="*/ 72 h 76"/>
                    <a:gd name="T30" fmla="*/ 10 w 52"/>
                    <a:gd name="T31" fmla="*/ 70 h 76"/>
                    <a:gd name="T32" fmla="*/ 6 w 52"/>
                    <a:gd name="T33" fmla="*/ 66 h 76"/>
                    <a:gd name="T34" fmla="*/ 0 w 52"/>
                    <a:gd name="T35" fmla="*/ 56 h 76"/>
                    <a:gd name="T36" fmla="*/ 0 w 52"/>
                    <a:gd name="T37" fmla="*/ 44 h 76"/>
                    <a:gd name="T38" fmla="*/ 4 w 52"/>
                    <a:gd name="T39" fmla="*/ 34 h 76"/>
                    <a:gd name="T40" fmla="*/ 4 w 52"/>
                    <a:gd name="T41" fmla="*/ 34 h 76"/>
                    <a:gd name="T42" fmla="*/ 8 w 52"/>
                    <a:gd name="T43" fmla="*/ 28 h 76"/>
                    <a:gd name="T44" fmla="*/ 14 w 52"/>
                    <a:gd name="T45" fmla="*/ 22 h 76"/>
                    <a:gd name="T46" fmla="*/ 30 w 52"/>
                    <a:gd name="T47" fmla="*/ 12 h 76"/>
                    <a:gd name="T48" fmla="*/ 52 w 52"/>
                    <a:gd name="T49" fmla="*/ 0 h 76"/>
                    <a:gd name="T50" fmla="*/ 52 w 52"/>
                    <a:gd name="T51" fmla="*/ 0 h 76"/>
                    <a:gd name="T52" fmla="*/ 46 w 52"/>
                    <a:gd name="T53" fmla="*/ 6 h 76"/>
                    <a:gd name="T54" fmla="*/ 42 w 52"/>
                    <a:gd name="T55" fmla="*/ 16 h 76"/>
                    <a:gd name="T56" fmla="*/ 40 w 52"/>
                    <a:gd name="T57" fmla="*/ 24 h 76"/>
                    <a:gd name="T58" fmla="*/ 40 w 52"/>
                    <a:gd name="T59"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76">
                      <a:moveTo>
                        <a:pt x="40" y="24"/>
                      </a:moveTo>
                      <a:lnTo>
                        <a:pt x="40" y="24"/>
                      </a:lnTo>
                      <a:lnTo>
                        <a:pt x="44" y="32"/>
                      </a:lnTo>
                      <a:lnTo>
                        <a:pt x="48" y="40"/>
                      </a:lnTo>
                      <a:lnTo>
                        <a:pt x="52" y="48"/>
                      </a:lnTo>
                      <a:lnTo>
                        <a:pt x="52" y="52"/>
                      </a:lnTo>
                      <a:lnTo>
                        <a:pt x="50" y="58"/>
                      </a:lnTo>
                      <a:lnTo>
                        <a:pt x="50" y="58"/>
                      </a:lnTo>
                      <a:lnTo>
                        <a:pt x="48" y="64"/>
                      </a:lnTo>
                      <a:lnTo>
                        <a:pt x="44" y="68"/>
                      </a:lnTo>
                      <a:lnTo>
                        <a:pt x="40" y="72"/>
                      </a:lnTo>
                      <a:lnTo>
                        <a:pt x="36" y="74"/>
                      </a:lnTo>
                      <a:lnTo>
                        <a:pt x="24" y="76"/>
                      </a:lnTo>
                      <a:lnTo>
                        <a:pt x="14" y="72"/>
                      </a:lnTo>
                      <a:lnTo>
                        <a:pt x="14" y="72"/>
                      </a:lnTo>
                      <a:lnTo>
                        <a:pt x="10" y="70"/>
                      </a:lnTo>
                      <a:lnTo>
                        <a:pt x="6" y="66"/>
                      </a:lnTo>
                      <a:lnTo>
                        <a:pt x="0" y="56"/>
                      </a:lnTo>
                      <a:lnTo>
                        <a:pt x="0" y="44"/>
                      </a:lnTo>
                      <a:lnTo>
                        <a:pt x="4" y="34"/>
                      </a:lnTo>
                      <a:lnTo>
                        <a:pt x="4" y="34"/>
                      </a:lnTo>
                      <a:lnTo>
                        <a:pt x="8" y="28"/>
                      </a:lnTo>
                      <a:lnTo>
                        <a:pt x="14" y="22"/>
                      </a:lnTo>
                      <a:lnTo>
                        <a:pt x="30" y="12"/>
                      </a:lnTo>
                      <a:lnTo>
                        <a:pt x="52" y="0"/>
                      </a:lnTo>
                      <a:lnTo>
                        <a:pt x="52" y="0"/>
                      </a:lnTo>
                      <a:lnTo>
                        <a:pt x="46" y="6"/>
                      </a:lnTo>
                      <a:lnTo>
                        <a:pt x="42" y="16"/>
                      </a:lnTo>
                      <a:lnTo>
                        <a:pt x="40" y="24"/>
                      </a:lnTo>
                      <a:lnTo>
                        <a:pt x="40" y="24"/>
                      </a:lnTo>
                      <a:close/>
                    </a:path>
                  </a:pathLst>
                </a:custGeom>
                <a:solidFill>
                  <a:srgbClr val="003300"/>
                </a:solidFill>
                <a:ln w="3175">
                  <a:solidFill>
                    <a:srgbClr val="FFFFFF"/>
                  </a:solidFill>
                  <a:prstDash val="solid"/>
                  <a:round/>
                  <a:headEnd/>
                  <a:tailEnd/>
                </a:ln>
              </p:spPr>
              <p:txBody>
                <a:bodyPr/>
                <a:lstStyle/>
                <a:p>
                  <a:endParaRPr lang="en-US"/>
                </a:p>
              </p:txBody>
            </p:sp>
            <p:sp>
              <p:nvSpPr>
                <p:cNvPr id="1716" name="Freeform 698"/>
                <p:cNvSpPr>
                  <a:spLocks/>
                </p:cNvSpPr>
                <p:nvPr/>
              </p:nvSpPr>
              <p:spPr bwMode="auto">
                <a:xfrm>
                  <a:off x="3762" y="1454"/>
                  <a:ext cx="52" cy="82"/>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6 h 82"/>
                    <a:gd name="T12" fmla="*/ 52 w 52"/>
                    <a:gd name="T13" fmla="*/ 52 h 82"/>
                    <a:gd name="T14" fmla="*/ 52 w 52"/>
                    <a:gd name="T15" fmla="*/ 52 h 82"/>
                    <a:gd name="T16" fmla="*/ 52 w 52"/>
                    <a:gd name="T17" fmla="*/ 58 h 82"/>
                    <a:gd name="T18" fmla="*/ 52 w 52"/>
                    <a:gd name="T19" fmla="*/ 64 h 82"/>
                    <a:gd name="T20" fmla="*/ 50 w 52"/>
                    <a:gd name="T21" fmla="*/ 68 h 82"/>
                    <a:gd name="T22" fmla="*/ 46 w 52"/>
                    <a:gd name="T23" fmla="*/ 72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6 h 82"/>
                    <a:gd name="T46" fmla="*/ 12 w 52"/>
                    <a:gd name="T47" fmla="*/ 20 h 82"/>
                    <a:gd name="T48" fmla="*/ 26 w 52"/>
                    <a:gd name="T49" fmla="*/ 0 h 82"/>
                    <a:gd name="T50" fmla="*/ 26 w 52"/>
                    <a:gd name="T51" fmla="*/ 0 h 82"/>
                    <a:gd name="T52" fmla="*/ 24 w 52"/>
                    <a:gd name="T53" fmla="*/ 8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6"/>
                      </a:lnTo>
                      <a:lnTo>
                        <a:pt x="52" y="52"/>
                      </a:lnTo>
                      <a:lnTo>
                        <a:pt x="52" y="52"/>
                      </a:lnTo>
                      <a:lnTo>
                        <a:pt x="52" y="58"/>
                      </a:lnTo>
                      <a:lnTo>
                        <a:pt x="52" y="64"/>
                      </a:lnTo>
                      <a:lnTo>
                        <a:pt x="50" y="68"/>
                      </a:lnTo>
                      <a:lnTo>
                        <a:pt x="46" y="72"/>
                      </a:lnTo>
                      <a:lnTo>
                        <a:pt x="36" y="80"/>
                      </a:lnTo>
                      <a:lnTo>
                        <a:pt x="26" y="82"/>
                      </a:lnTo>
                      <a:lnTo>
                        <a:pt x="26" y="82"/>
                      </a:lnTo>
                      <a:lnTo>
                        <a:pt x="20" y="82"/>
                      </a:lnTo>
                      <a:lnTo>
                        <a:pt x="16" y="80"/>
                      </a:lnTo>
                      <a:lnTo>
                        <a:pt x="8" y="74"/>
                      </a:lnTo>
                      <a:lnTo>
                        <a:pt x="2" y="64"/>
                      </a:lnTo>
                      <a:lnTo>
                        <a:pt x="0" y="52"/>
                      </a:lnTo>
                      <a:lnTo>
                        <a:pt x="0" y="52"/>
                      </a:lnTo>
                      <a:lnTo>
                        <a:pt x="0" y="46"/>
                      </a:lnTo>
                      <a:lnTo>
                        <a:pt x="4" y="36"/>
                      </a:lnTo>
                      <a:lnTo>
                        <a:pt x="12" y="20"/>
                      </a:lnTo>
                      <a:lnTo>
                        <a:pt x="26" y="0"/>
                      </a:lnTo>
                      <a:lnTo>
                        <a:pt x="26" y="0"/>
                      </a:lnTo>
                      <a:lnTo>
                        <a:pt x="24" y="8"/>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17" name="Freeform 699"/>
                <p:cNvSpPr>
                  <a:spLocks/>
                </p:cNvSpPr>
                <p:nvPr/>
              </p:nvSpPr>
              <p:spPr bwMode="auto">
                <a:xfrm>
                  <a:off x="3970" y="1584"/>
                  <a:ext cx="82" cy="54"/>
                </a:xfrm>
                <a:custGeom>
                  <a:avLst/>
                  <a:gdLst>
                    <a:gd name="T0" fmla="*/ 54 w 82"/>
                    <a:gd name="T1" fmla="*/ 28 h 54"/>
                    <a:gd name="T2" fmla="*/ 54 w 82"/>
                    <a:gd name="T3" fmla="*/ 28 h 54"/>
                    <a:gd name="T4" fmla="*/ 48 w 82"/>
                    <a:gd name="T5" fmla="*/ 34 h 54"/>
                    <a:gd name="T6" fmla="*/ 44 w 82"/>
                    <a:gd name="T7" fmla="*/ 42 h 54"/>
                    <a:gd name="T8" fmla="*/ 38 w 82"/>
                    <a:gd name="T9" fmla="*/ 50 h 54"/>
                    <a:gd name="T10" fmla="*/ 34 w 82"/>
                    <a:gd name="T11" fmla="*/ 52 h 54"/>
                    <a:gd name="T12" fmla="*/ 28 w 82"/>
                    <a:gd name="T13" fmla="*/ 54 h 54"/>
                    <a:gd name="T14" fmla="*/ 28 w 82"/>
                    <a:gd name="T15" fmla="*/ 54 h 54"/>
                    <a:gd name="T16" fmla="*/ 22 w 82"/>
                    <a:gd name="T17" fmla="*/ 54 h 54"/>
                    <a:gd name="T18" fmla="*/ 18 w 82"/>
                    <a:gd name="T19" fmla="*/ 52 h 54"/>
                    <a:gd name="T20" fmla="*/ 12 w 82"/>
                    <a:gd name="T21" fmla="*/ 50 h 54"/>
                    <a:gd name="T22" fmla="*/ 8 w 82"/>
                    <a:gd name="T23" fmla="*/ 46 h 54"/>
                    <a:gd name="T24" fmla="*/ 2 w 82"/>
                    <a:gd name="T25" fmla="*/ 38 h 54"/>
                    <a:gd name="T26" fmla="*/ 0 w 82"/>
                    <a:gd name="T27" fmla="*/ 26 h 54"/>
                    <a:gd name="T28" fmla="*/ 0 w 82"/>
                    <a:gd name="T29" fmla="*/ 26 h 54"/>
                    <a:gd name="T30" fmla="*/ 0 w 82"/>
                    <a:gd name="T31" fmla="*/ 22 h 54"/>
                    <a:gd name="T32" fmla="*/ 2 w 82"/>
                    <a:gd name="T33" fmla="*/ 16 h 54"/>
                    <a:gd name="T34" fmla="*/ 8 w 82"/>
                    <a:gd name="T35" fmla="*/ 8 h 54"/>
                    <a:gd name="T36" fmla="*/ 18 w 82"/>
                    <a:gd name="T37" fmla="*/ 2 h 54"/>
                    <a:gd name="T38" fmla="*/ 28 w 82"/>
                    <a:gd name="T39" fmla="*/ 0 h 54"/>
                    <a:gd name="T40" fmla="*/ 28 w 82"/>
                    <a:gd name="T41" fmla="*/ 0 h 54"/>
                    <a:gd name="T42" fmla="*/ 36 w 82"/>
                    <a:gd name="T43" fmla="*/ 2 h 54"/>
                    <a:gd name="T44" fmla="*/ 44 w 82"/>
                    <a:gd name="T45" fmla="*/ 4 h 54"/>
                    <a:gd name="T46" fmla="*/ 62 w 82"/>
                    <a:gd name="T47" fmla="*/ 14 h 54"/>
                    <a:gd name="T48" fmla="*/ 82 w 82"/>
                    <a:gd name="T49" fmla="*/ 26 h 54"/>
                    <a:gd name="T50" fmla="*/ 82 w 82"/>
                    <a:gd name="T51" fmla="*/ 26 h 54"/>
                    <a:gd name="T52" fmla="*/ 72 w 82"/>
                    <a:gd name="T53" fmla="*/ 26 h 54"/>
                    <a:gd name="T54" fmla="*/ 64 w 82"/>
                    <a:gd name="T55" fmla="*/ 26 h 54"/>
                    <a:gd name="T56" fmla="*/ 54 w 82"/>
                    <a:gd name="T57" fmla="*/ 28 h 54"/>
                    <a:gd name="T58" fmla="*/ 54 w 82"/>
                    <a:gd name="T59"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4">
                      <a:moveTo>
                        <a:pt x="54" y="28"/>
                      </a:moveTo>
                      <a:lnTo>
                        <a:pt x="54" y="28"/>
                      </a:lnTo>
                      <a:lnTo>
                        <a:pt x="48" y="34"/>
                      </a:lnTo>
                      <a:lnTo>
                        <a:pt x="44" y="42"/>
                      </a:lnTo>
                      <a:lnTo>
                        <a:pt x="38" y="50"/>
                      </a:lnTo>
                      <a:lnTo>
                        <a:pt x="34" y="52"/>
                      </a:lnTo>
                      <a:lnTo>
                        <a:pt x="28" y="54"/>
                      </a:lnTo>
                      <a:lnTo>
                        <a:pt x="28" y="54"/>
                      </a:lnTo>
                      <a:lnTo>
                        <a:pt x="22" y="54"/>
                      </a:lnTo>
                      <a:lnTo>
                        <a:pt x="18" y="52"/>
                      </a:lnTo>
                      <a:lnTo>
                        <a:pt x="12" y="50"/>
                      </a:lnTo>
                      <a:lnTo>
                        <a:pt x="8" y="46"/>
                      </a:lnTo>
                      <a:lnTo>
                        <a:pt x="2" y="38"/>
                      </a:lnTo>
                      <a:lnTo>
                        <a:pt x="0" y="26"/>
                      </a:lnTo>
                      <a:lnTo>
                        <a:pt x="0" y="26"/>
                      </a:lnTo>
                      <a:lnTo>
                        <a:pt x="0" y="22"/>
                      </a:lnTo>
                      <a:lnTo>
                        <a:pt x="2" y="16"/>
                      </a:lnTo>
                      <a:lnTo>
                        <a:pt x="8" y="8"/>
                      </a:lnTo>
                      <a:lnTo>
                        <a:pt x="18" y="2"/>
                      </a:lnTo>
                      <a:lnTo>
                        <a:pt x="28" y="0"/>
                      </a:lnTo>
                      <a:lnTo>
                        <a:pt x="28" y="0"/>
                      </a:lnTo>
                      <a:lnTo>
                        <a:pt x="36" y="2"/>
                      </a:lnTo>
                      <a:lnTo>
                        <a:pt x="44" y="4"/>
                      </a:lnTo>
                      <a:lnTo>
                        <a:pt x="62" y="14"/>
                      </a:lnTo>
                      <a:lnTo>
                        <a:pt x="82" y="26"/>
                      </a:lnTo>
                      <a:lnTo>
                        <a:pt x="82" y="26"/>
                      </a:lnTo>
                      <a:lnTo>
                        <a:pt x="72" y="26"/>
                      </a:lnTo>
                      <a:lnTo>
                        <a:pt x="64" y="26"/>
                      </a:lnTo>
                      <a:lnTo>
                        <a:pt x="54" y="28"/>
                      </a:lnTo>
                      <a:lnTo>
                        <a:pt x="54" y="28"/>
                      </a:lnTo>
                      <a:close/>
                    </a:path>
                  </a:pathLst>
                </a:custGeom>
                <a:solidFill>
                  <a:srgbClr val="003300"/>
                </a:solidFill>
                <a:ln w="3175">
                  <a:solidFill>
                    <a:srgbClr val="FFFFFF"/>
                  </a:solidFill>
                  <a:prstDash val="solid"/>
                  <a:round/>
                  <a:headEnd/>
                  <a:tailEnd/>
                </a:ln>
              </p:spPr>
              <p:txBody>
                <a:bodyPr/>
                <a:lstStyle/>
                <a:p>
                  <a:endParaRPr lang="en-US"/>
                </a:p>
              </p:txBody>
            </p:sp>
            <p:sp>
              <p:nvSpPr>
                <p:cNvPr id="1718" name="Freeform 700"/>
                <p:cNvSpPr>
                  <a:spLocks/>
                </p:cNvSpPr>
                <p:nvPr/>
              </p:nvSpPr>
              <p:spPr bwMode="auto">
                <a:xfrm>
                  <a:off x="3876" y="1778"/>
                  <a:ext cx="62" cy="70"/>
                </a:xfrm>
                <a:custGeom>
                  <a:avLst/>
                  <a:gdLst>
                    <a:gd name="T0" fmla="*/ 46 w 62"/>
                    <a:gd name="T1" fmla="*/ 22 h 70"/>
                    <a:gd name="T2" fmla="*/ 46 w 62"/>
                    <a:gd name="T3" fmla="*/ 22 h 70"/>
                    <a:gd name="T4" fmla="*/ 48 w 62"/>
                    <a:gd name="T5" fmla="*/ 30 h 70"/>
                    <a:gd name="T6" fmla="*/ 50 w 62"/>
                    <a:gd name="T7" fmla="*/ 38 h 70"/>
                    <a:gd name="T8" fmla="*/ 52 w 62"/>
                    <a:gd name="T9" fmla="*/ 48 h 70"/>
                    <a:gd name="T10" fmla="*/ 52 w 62"/>
                    <a:gd name="T11" fmla="*/ 52 h 70"/>
                    <a:gd name="T12" fmla="*/ 48 w 62"/>
                    <a:gd name="T13" fmla="*/ 58 h 70"/>
                    <a:gd name="T14" fmla="*/ 48 w 62"/>
                    <a:gd name="T15" fmla="*/ 58 h 70"/>
                    <a:gd name="T16" fmla="*/ 46 w 62"/>
                    <a:gd name="T17" fmla="*/ 62 h 70"/>
                    <a:gd name="T18" fmla="*/ 40 w 62"/>
                    <a:gd name="T19" fmla="*/ 66 h 70"/>
                    <a:gd name="T20" fmla="*/ 36 w 62"/>
                    <a:gd name="T21" fmla="*/ 68 h 70"/>
                    <a:gd name="T22" fmla="*/ 30 w 62"/>
                    <a:gd name="T23" fmla="*/ 70 h 70"/>
                    <a:gd name="T24" fmla="*/ 20 w 62"/>
                    <a:gd name="T25" fmla="*/ 68 h 70"/>
                    <a:gd name="T26" fmla="*/ 10 w 62"/>
                    <a:gd name="T27" fmla="*/ 64 h 70"/>
                    <a:gd name="T28" fmla="*/ 10 w 62"/>
                    <a:gd name="T29" fmla="*/ 64 h 70"/>
                    <a:gd name="T30" fmla="*/ 6 w 62"/>
                    <a:gd name="T31" fmla="*/ 60 h 70"/>
                    <a:gd name="T32" fmla="*/ 2 w 62"/>
                    <a:gd name="T33" fmla="*/ 54 h 70"/>
                    <a:gd name="T34" fmla="*/ 0 w 62"/>
                    <a:gd name="T35" fmla="*/ 44 h 70"/>
                    <a:gd name="T36" fmla="*/ 2 w 62"/>
                    <a:gd name="T37" fmla="*/ 34 h 70"/>
                    <a:gd name="T38" fmla="*/ 8 w 62"/>
                    <a:gd name="T39" fmla="*/ 24 h 70"/>
                    <a:gd name="T40" fmla="*/ 8 w 62"/>
                    <a:gd name="T41" fmla="*/ 24 h 70"/>
                    <a:gd name="T42" fmla="*/ 14 w 62"/>
                    <a:gd name="T43" fmla="*/ 18 h 70"/>
                    <a:gd name="T44" fmla="*/ 22 w 62"/>
                    <a:gd name="T45" fmla="*/ 14 h 70"/>
                    <a:gd name="T46" fmla="*/ 40 w 62"/>
                    <a:gd name="T47" fmla="*/ 8 h 70"/>
                    <a:gd name="T48" fmla="*/ 62 w 62"/>
                    <a:gd name="T49" fmla="*/ 0 h 70"/>
                    <a:gd name="T50" fmla="*/ 62 w 62"/>
                    <a:gd name="T51" fmla="*/ 0 h 70"/>
                    <a:gd name="T52" fmla="*/ 56 w 62"/>
                    <a:gd name="T53" fmla="*/ 6 h 70"/>
                    <a:gd name="T54" fmla="*/ 50 w 62"/>
                    <a:gd name="T55" fmla="*/ 14 h 70"/>
                    <a:gd name="T56" fmla="*/ 46 w 62"/>
                    <a:gd name="T57" fmla="*/ 22 h 70"/>
                    <a:gd name="T58" fmla="*/ 46 w 62"/>
                    <a:gd name="T59"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70">
                      <a:moveTo>
                        <a:pt x="46" y="22"/>
                      </a:moveTo>
                      <a:lnTo>
                        <a:pt x="46" y="22"/>
                      </a:lnTo>
                      <a:lnTo>
                        <a:pt x="48" y="30"/>
                      </a:lnTo>
                      <a:lnTo>
                        <a:pt x="50" y="38"/>
                      </a:lnTo>
                      <a:lnTo>
                        <a:pt x="52" y="48"/>
                      </a:lnTo>
                      <a:lnTo>
                        <a:pt x="52" y="52"/>
                      </a:lnTo>
                      <a:lnTo>
                        <a:pt x="48" y="58"/>
                      </a:lnTo>
                      <a:lnTo>
                        <a:pt x="48" y="58"/>
                      </a:lnTo>
                      <a:lnTo>
                        <a:pt x="46" y="62"/>
                      </a:lnTo>
                      <a:lnTo>
                        <a:pt x="40" y="66"/>
                      </a:lnTo>
                      <a:lnTo>
                        <a:pt x="36" y="68"/>
                      </a:lnTo>
                      <a:lnTo>
                        <a:pt x="30" y="70"/>
                      </a:lnTo>
                      <a:lnTo>
                        <a:pt x="20" y="68"/>
                      </a:lnTo>
                      <a:lnTo>
                        <a:pt x="10" y="64"/>
                      </a:lnTo>
                      <a:lnTo>
                        <a:pt x="10" y="64"/>
                      </a:lnTo>
                      <a:lnTo>
                        <a:pt x="6" y="60"/>
                      </a:lnTo>
                      <a:lnTo>
                        <a:pt x="2" y="54"/>
                      </a:lnTo>
                      <a:lnTo>
                        <a:pt x="0" y="44"/>
                      </a:lnTo>
                      <a:lnTo>
                        <a:pt x="2" y="34"/>
                      </a:lnTo>
                      <a:lnTo>
                        <a:pt x="8" y="24"/>
                      </a:lnTo>
                      <a:lnTo>
                        <a:pt x="8" y="24"/>
                      </a:lnTo>
                      <a:lnTo>
                        <a:pt x="14" y="18"/>
                      </a:lnTo>
                      <a:lnTo>
                        <a:pt x="22" y="14"/>
                      </a:lnTo>
                      <a:lnTo>
                        <a:pt x="40" y="8"/>
                      </a:lnTo>
                      <a:lnTo>
                        <a:pt x="62" y="0"/>
                      </a:lnTo>
                      <a:lnTo>
                        <a:pt x="62" y="0"/>
                      </a:lnTo>
                      <a:lnTo>
                        <a:pt x="56" y="6"/>
                      </a:lnTo>
                      <a:lnTo>
                        <a:pt x="50" y="14"/>
                      </a:lnTo>
                      <a:lnTo>
                        <a:pt x="46" y="22"/>
                      </a:lnTo>
                      <a:lnTo>
                        <a:pt x="46" y="22"/>
                      </a:lnTo>
                      <a:close/>
                    </a:path>
                  </a:pathLst>
                </a:custGeom>
                <a:solidFill>
                  <a:srgbClr val="003300"/>
                </a:solidFill>
                <a:ln w="3175">
                  <a:solidFill>
                    <a:srgbClr val="FFFFFF"/>
                  </a:solidFill>
                  <a:prstDash val="solid"/>
                  <a:round/>
                  <a:headEnd/>
                  <a:tailEnd/>
                </a:ln>
              </p:spPr>
              <p:txBody>
                <a:bodyPr/>
                <a:lstStyle/>
                <a:p>
                  <a:endParaRPr lang="en-US"/>
                </a:p>
              </p:txBody>
            </p:sp>
            <p:sp>
              <p:nvSpPr>
                <p:cNvPr id="1719" name="Freeform 701"/>
                <p:cNvSpPr>
                  <a:spLocks/>
                </p:cNvSpPr>
                <p:nvPr/>
              </p:nvSpPr>
              <p:spPr bwMode="auto">
                <a:xfrm>
                  <a:off x="4074" y="1800"/>
                  <a:ext cx="54" cy="82"/>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8"/>
                      </a:lnTo>
                      <a:lnTo>
                        <a:pt x="54" y="52"/>
                      </a:lnTo>
                      <a:lnTo>
                        <a:pt x="54" y="52"/>
                      </a:lnTo>
                      <a:lnTo>
                        <a:pt x="54" y="58"/>
                      </a:lnTo>
                      <a:lnTo>
                        <a:pt x="52" y="64"/>
                      </a:lnTo>
                      <a:lnTo>
                        <a:pt x="50" y="68"/>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0" name="Freeform 702"/>
                <p:cNvSpPr>
                  <a:spLocks/>
                </p:cNvSpPr>
                <p:nvPr/>
              </p:nvSpPr>
              <p:spPr bwMode="auto">
                <a:xfrm>
                  <a:off x="3800" y="1962"/>
                  <a:ext cx="54" cy="82"/>
                </a:xfrm>
                <a:custGeom>
                  <a:avLst/>
                  <a:gdLst>
                    <a:gd name="T0" fmla="*/ 28 w 54"/>
                    <a:gd name="T1" fmla="*/ 28 h 82"/>
                    <a:gd name="T2" fmla="*/ 28 w 54"/>
                    <a:gd name="T3" fmla="*/ 28 h 82"/>
                    <a:gd name="T4" fmla="*/ 34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50" y="44"/>
                      </a:lnTo>
                      <a:lnTo>
                        <a:pt x="52" y="48"/>
                      </a:lnTo>
                      <a:lnTo>
                        <a:pt x="54" y="54"/>
                      </a:lnTo>
                      <a:lnTo>
                        <a:pt x="54" y="54"/>
                      </a:lnTo>
                      <a:lnTo>
                        <a:pt x="54" y="60"/>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1" name="Freeform 703"/>
                <p:cNvSpPr>
                  <a:spLocks/>
                </p:cNvSpPr>
                <p:nvPr/>
              </p:nvSpPr>
              <p:spPr bwMode="auto">
                <a:xfrm>
                  <a:off x="3652" y="2170"/>
                  <a:ext cx="54" cy="82"/>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8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6"/>
                      </a:lnTo>
                      <a:lnTo>
                        <a:pt x="54" y="52"/>
                      </a:lnTo>
                      <a:lnTo>
                        <a:pt x="54" y="52"/>
                      </a:lnTo>
                      <a:lnTo>
                        <a:pt x="54" y="58"/>
                      </a:lnTo>
                      <a:lnTo>
                        <a:pt x="52" y="64"/>
                      </a:lnTo>
                      <a:lnTo>
                        <a:pt x="50" y="68"/>
                      </a:lnTo>
                      <a:lnTo>
                        <a:pt x="48" y="74"/>
                      </a:lnTo>
                      <a:lnTo>
                        <a:pt x="38" y="80"/>
                      </a:lnTo>
                      <a:lnTo>
                        <a:pt x="28" y="82"/>
                      </a:lnTo>
                      <a:lnTo>
                        <a:pt x="28" y="82"/>
                      </a:lnTo>
                      <a:lnTo>
                        <a:pt x="22" y="82"/>
                      </a:lnTo>
                      <a:lnTo>
                        <a:pt x="18" y="80"/>
                      </a:lnTo>
                      <a:lnTo>
                        <a:pt x="8" y="74"/>
                      </a:lnTo>
                      <a:lnTo>
                        <a:pt x="2" y="64"/>
                      </a:lnTo>
                      <a:lnTo>
                        <a:pt x="0" y="52"/>
                      </a:lnTo>
                      <a:lnTo>
                        <a:pt x="0" y="52"/>
                      </a:lnTo>
                      <a:lnTo>
                        <a:pt x="2" y="46"/>
                      </a:lnTo>
                      <a:lnTo>
                        <a:pt x="4" y="38"/>
                      </a:lnTo>
                      <a:lnTo>
                        <a:pt x="14" y="20"/>
                      </a:lnTo>
                      <a:lnTo>
                        <a:pt x="28" y="0"/>
                      </a:lnTo>
                      <a:lnTo>
                        <a:pt x="28" y="0"/>
                      </a:lnTo>
                      <a:lnTo>
                        <a:pt x="26" y="8"/>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22" name="Freeform 704"/>
                <p:cNvSpPr>
                  <a:spLocks/>
                </p:cNvSpPr>
                <p:nvPr/>
              </p:nvSpPr>
              <p:spPr bwMode="auto">
                <a:xfrm>
                  <a:off x="3870" y="2146"/>
                  <a:ext cx="54" cy="82"/>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0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0"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3" name="Freeform 705"/>
                <p:cNvSpPr>
                  <a:spLocks/>
                </p:cNvSpPr>
                <p:nvPr/>
              </p:nvSpPr>
              <p:spPr bwMode="auto">
                <a:xfrm>
                  <a:off x="4048" y="2024"/>
                  <a:ext cx="54" cy="82"/>
                </a:xfrm>
                <a:custGeom>
                  <a:avLst/>
                  <a:gdLst>
                    <a:gd name="T0" fmla="*/ 28 w 54"/>
                    <a:gd name="T1" fmla="*/ 28 h 82"/>
                    <a:gd name="T2" fmla="*/ 28 w 54"/>
                    <a:gd name="T3" fmla="*/ 28 h 82"/>
                    <a:gd name="T4" fmla="*/ 34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50" y="44"/>
                      </a:lnTo>
                      <a:lnTo>
                        <a:pt x="52" y="48"/>
                      </a:lnTo>
                      <a:lnTo>
                        <a:pt x="54" y="54"/>
                      </a:lnTo>
                      <a:lnTo>
                        <a:pt x="54" y="54"/>
                      </a:lnTo>
                      <a:lnTo>
                        <a:pt x="54" y="60"/>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4" name="Freeform 706"/>
                <p:cNvSpPr>
                  <a:spLocks/>
                </p:cNvSpPr>
                <p:nvPr/>
              </p:nvSpPr>
              <p:spPr bwMode="auto">
                <a:xfrm>
                  <a:off x="4032" y="2202"/>
                  <a:ext cx="54" cy="84"/>
                </a:xfrm>
                <a:custGeom>
                  <a:avLst/>
                  <a:gdLst>
                    <a:gd name="T0" fmla="*/ 30 w 54"/>
                    <a:gd name="T1" fmla="*/ 28 h 84"/>
                    <a:gd name="T2" fmla="*/ 30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8 w 54"/>
                    <a:gd name="T23" fmla="*/ 74 h 84"/>
                    <a:gd name="T24" fmla="*/ 38 w 54"/>
                    <a:gd name="T25" fmla="*/ 82 h 84"/>
                    <a:gd name="T26" fmla="*/ 28 w 54"/>
                    <a:gd name="T27" fmla="*/ 84 h 84"/>
                    <a:gd name="T28" fmla="*/ 28 w 54"/>
                    <a:gd name="T29" fmla="*/ 84 h 84"/>
                    <a:gd name="T30" fmla="*/ 22 w 54"/>
                    <a:gd name="T31" fmla="*/ 82 h 84"/>
                    <a:gd name="T32" fmla="*/ 18 w 54"/>
                    <a:gd name="T33" fmla="*/ 82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2 h 84"/>
                    <a:gd name="T48" fmla="*/ 28 w 54"/>
                    <a:gd name="T49" fmla="*/ 0 h 84"/>
                    <a:gd name="T50" fmla="*/ 28 w 54"/>
                    <a:gd name="T51" fmla="*/ 0 h 84"/>
                    <a:gd name="T52" fmla="*/ 26 w 54"/>
                    <a:gd name="T53" fmla="*/ 10 h 84"/>
                    <a:gd name="T54" fmla="*/ 26 w 54"/>
                    <a:gd name="T55" fmla="*/ 20 h 84"/>
                    <a:gd name="T56" fmla="*/ 30 w 54"/>
                    <a:gd name="T57" fmla="*/ 28 h 84"/>
                    <a:gd name="T58" fmla="*/ 30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30" y="28"/>
                      </a:moveTo>
                      <a:lnTo>
                        <a:pt x="30" y="28"/>
                      </a:lnTo>
                      <a:lnTo>
                        <a:pt x="34" y="34"/>
                      </a:lnTo>
                      <a:lnTo>
                        <a:pt x="42" y="38"/>
                      </a:lnTo>
                      <a:lnTo>
                        <a:pt x="50" y="44"/>
                      </a:lnTo>
                      <a:lnTo>
                        <a:pt x="52" y="48"/>
                      </a:lnTo>
                      <a:lnTo>
                        <a:pt x="54" y="54"/>
                      </a:lnTo>
                      <a:lnTo>
                        <a:pt x="54" y="54"/>
                      </a:lnTo>
                      <a:lnTo>
                        <a:pt x="54" y="60"/>
                      </a:lnTo>
                      <a:lnTo>
                        <a:pt x="52" y="66"/>
                      </a:lnTo>
                      <a:lnTo>
                        <a:pt x="50" y="70"/>
                      </a:lnTo>
                      <a:lnTo>
                        <a:pt x="48" y="74"/>
                      </a:lnTo>
                      <a:lnTo>
                        <a:pt x="38" y="82"/>
                      </a:lnTo>
                      <a:lnTo>
                        <a:pt x="28" y="84"/>
                      </a:lnTo>
                      <a:lnTo>
                        <a:pt x="28" y="84"/>
                      </a:lnTo>
                      <a:lnTo>
                        <a:pt x="22" y="82"/>
                      </a:lnTo>
                      <a:lnTo>
                        <a:pt x="18" y="82"/>
                      </a:lnTo>
                      <a:lnTo>
                        <a:pt x="8" y="74"/>
                      </a:lnTo>
                      <a:lnTo>
                        <a:pt x="2" y="66"/>
                      </a:lnTo>
                      <a:lnTo>
                        <a:pt x="0" y="54"/>
                      </a:lnTo>
                      <a:lnTo>
                        <a:pt x="0" y="54"/>
                      </a:lnTo>
                      <a:lnTo>
                        <a:pt x="2" y="46"/>
                      </a:lnTo>
                      <a:lnTo>
                        <a:pt x="4" y="38"/>
                      </a:lnTo>
                      <a:lnTo>
                        <a:pt x="14" y="22"/>
                      </a:lnTo>
                      <a:lnTo>
                        <a:pt x="28" y="0"/>
                      </a:lnTo>
                      <a:lnTo>
                        <a:pt x="28" y="0"/>
                      </a:lnTo>
                      <a:lnTo>
                        <a:pt x="26" y="10"/>
                      </a:lnTo>
                      <a:lnTo>
                        <a:pt x="26" y="20"/>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725" name="Freeform 707"/>
                <p:cNvSpPr>
                  <a:spLocks/>
                </p:cNvSpPr>
                <p:nvPr/>
              </p:nvSpPr>
              <p:spPr bwMode="auto">
                <a:xfrm>
                  <a:off x="3532" y="2752"/>
                  <a:ext cx="54" cy="82"/>
                </a:xfrm>
                <a:custGeom>
                  <a:avLst/>
                  <a:gdLst>
                    <a:gd name="T0" fmla="*/ 28 w 54"/>
                    <a:gd name="T1" fmla="*/ 54 h 82"/>
                    <a:gd name="T2" fmla="*/ 28 w 54"/>
                    <a:gd name="T3" fmla="*/ 54 h 82"/>
                    <a:gd name="T4" fmla="*/ 22 w 54"/>
                    <a:gd name="T5" fmla="*/ 50 h 82"/>
                    <a:gd name="T6" fmla="*/ 14 w 54"/>
                    <a:gd name="T7" fmla="*/ 48 h 82"/>
                    <a:gd name="T8" fmla="*/ 6 w 54"/>
                    <a:gd name="T9" fmla="*/ 42 h 82"/>
                    <a:gd name="T10" fmla="*/ 2 w 54"/>
                    <a:gd name="T11" fmla="*/ 38 h 82"/>
                    <a:gd name="T12" fmla="*/ 0 w 54"/>
                    <a:gd name="T13" fmla="*/ 32 h 82"/>
                    <a:gd name="T14" fmla="*/ 0 w 54"/>
                    <a:gd name="T15" fmla="*/ 32 h 82"/>
                    <a:gd name="T16" fmla="*/ 0 w 54"/>
                    <a:gd name="T17" fmla="*/ 26 h 82"/>
                    <a:gd name="T18" fmla="*/ 0 w 54"/>
                    <a:gd name="T19" fmla="*/ 22 h 82"/>
                    <a:gd name="T20" fmla="*/ 2 w 54"/>
                    <a:gd name="T21" fmla="*/ 16 h 82"/>
                    <a:gd name="T22" fmla="*/ 6 w 54"/>
                    <a:gd name="T23" fmla="*/ 12 h 82"/>
                    <a:gd name="T24" fmla="*/ 14 w 54"/>
                    <a:gd name="T25" fmla="*/ 4 h 82"/>
                    <a:gd name="T26" fmla="*/ 24 w 54"/>
                    <a:gd name="T27" fmla="*/ 0 h 82"/>
                    <a:gd name="T28" fmla="*/ 24 w 54"/>
                    <a:gd name="T29" fmla="*/ 0 h 82"/>
                    <a:gd name="T30" fmla="*/ 30 w 54"/>
                    <a:gd name="T31" fmla="*/ 0 h 82"/>
                    <a:gd name="T32" fmla="*/ 34 w 54"/>
                    <a:gd name="T33" fmla="*/ 2 h 82"/>
                    <a:gd name="T34" fmla="*/ 44 w 54"/>
                    <a:gd name="T35" fmla="*/ 8 h 82"/>
                    <a:gd name="T36" fmla="*/ 50 w 54"/>
                    <a:gd name="T37" fmla="*/ 16 h 82"/>
                    <a:gd name="T38" fmla="*/ 54 w 54"/>
                    <a:gd name="T39" fmla="*/ 26 h 82"/>
                    <a:gd name="T40" fmla="*/ 54 w 54"/>
                    <a:gd name="T41" fmla="*/ 26 h 82"/>
                    <a:gd name="T42" fmla="*/ 54 w 54"/>
                    <a:gd name="T43" fmla="*/ 34 h 82"/>
                    <a:gd name="T44" fmla="*/ 52 w 54"/>
                    <a:gd name="T45" fmla="*/ 42 h 82"/>
                    <a:gd name="T46" fmla="*/ 44 w 54"/>
                    <a:gd name="T47" fmla="*/ 60 h 82"/>
                    <a:gd name="T48" fmla="*/ 32 w 54"/>
                    <a:gd name="T49" fmla="*/ 82 h 82"/>
                    <a:gd name="T50" fmla="*/ 32 w 54"/>
                    <a:gd name="T51" fmla="*/ 82 h 82"/>
                    <a:gd name="T52" fmla="*/ 34 w 54"/>
                    <a:gd name="T53" fmla="*/ 72 h 82"/>
                    <a:gd name="T54" fmla="*/ 32 w 54"/>
                    <a:gd name="T55" fmla="*/ 64 h 82"/>
                    <a:gd name="T56" fmla="*/ 28 w 54"/>
                    <a:gd name="T57" fmla="*/ 54 h 82"/>
                    <a:gd name="T58" fmla="*/ 28 w 54"/>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54"/>
                      </a:moveTo>
                      <a:lnTo>
                        <a:pt x="28" y="54"/>
                      </a:lnTo>
                      <a:lnTo>
                        <a:pt x="22" y="50"/>
                      </a:lnTo>
                      <a:lnTo>
                        <a:pt x="14" y="48"/>
                      </a:lnTo>
                      <a:lnTo>
                        <a:pt x="6" y="42"/>
                      </a:lnTo>
                      <a:lnTo>
                        <a:pt x="2" y="38"/>
                      </a:lnTo>
                      <a:lnTo>
                        <a:pt x="0" y="32"/>
                      </a:lnTo>
                      <a:lnTo>
                        <a:pt x="0" y="32"/>
                      </a:lnTo>
                      <a:lnTo>
                        <a:pt x="0" y="26"/>
                      </a:lnTo>
                      <a:lnTo>
                        <a:pt x="0" y="22"/>
                      </a:lnTo>
                      <a:lnTo>
                        <a:pt x="2" y="16"/>
                      </a:lnTo>
                      <a:lnTo>
                        <a:pt x="6" y="12"/>
                      </a:lnTo>
                      <a:lnTo>
                        <a:pt x="14" y="4"/>
                      </a:lnTo>
                      <a:lnTo>
                        <a:pt x="24" y="0"/>
                      </a:lnTo>
                      <a:lnTo>
                        <a:pt x="24" y="0"/>
                      </a:lnTo>
                      <a:lnTo>
                        <a:pt x="30" y="0"/>
                      </a:lnTo>
                      <a:lnTo>
                        <a:pt x="34" y="2"/>
                      </a:lnTo>
                      <a:lnTo>
                        <a:pt x="44" y="8"/>
                      </a:lnTo>
                      <a:lnTo>
                        <a:pt x="50" y="16"/>
                      </a:lnTo>
                      <a:lnTo>
                        <a:pt x="54" y="26"/>
                      </a:lnTo>
                      <a:lnTo>
                        <a:pt x="54" y="26"/>
                      </a:lnTo>
                      <a:lnTo>
                        <a:pt x="54" y="34"/>
                      </a:lnTo>
                      <a:lnTo>
                        <a:pt x="52" y="42"/>
                      </a:lnTo>
                      <a:lnTo>
                        <a:pt x="44" y="60"/>
                      </a:lnTo>
                      <a:lnTo>
                        <a:pt x="32" y="82"/>
                      </a:lnTo>
                      <a:lnTo>
                        <a:pt x="32" y="82"/>
                      </a:lnTo>
                      <a:lnTo>
                        <a:pt x="34" y="72"/>
                      </a:lnTo>
                      <a:lnTo>
                        <a:pt x="32" y="64"/>
                      </a:lnTo>
                      <a:lnTo>
                        <a:pt x="28" y="54"/>
                      </a:lnTo>
                      <a:lnTo>
                        <a:pt x="28" y="54"/>
                      </a:lnTo>
                      <a:close/>
                    </a:path>
                  </a:pathLst>
                </a:custGeom>
                <a:solidFill>
                  <a:srgbClr val="003300"/>
                </a:solidFill>
                <a:ln w="3175">
                  <a:solidFill>
                    <a:srgbClr val="FFFFFF"/>
                  </a:solidFill>
                  <a:prstDash val="solid"/>
                  <a:round/>
                  <a:headEnd/>
                  <a:tailEnd/>
                </a:ln>
              </p:spPr>
              <p:txBody>
                <a:bodyPr/>
                <a:lstStyle/>
                <a:p>
                  <a:endParaRPr lang="en-US"/>
                </a:p>
              </p:txBody>
            </p:sp>
            <p:sp>
              <p:nvSpPr>
                <p:cNvPr id="1726" name="Freeform 708"/>
                <p:cNvSpPr>
                  <a:spLocks/>
                </p:cNvSpPr>
                <p:nvPr/>
              </p:nvSpPr>
              <p:spPr bwMode="auto">
                <a:xfrm>
                  <a:off x="2898" y="2436"/>
                  <a:ext cx="54" cy="82"/>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0 w 54"/>
                    <a:gd name="T43" fmla="*/ 46 h 82"/>
                    <a:gd name="T44" fmla="*/ 4 w 54"/>
                    <a:gd name="T45" fmla="*/ 38 h 82"/>
                    <a:gd name="T46" fmla="*/ 14 w 54"/>
                    <a:gd name="T47" fmla="*/ 20 h 82"/>
                    <a:gd name="T48" fmla="*/ 26 w 54"/>
                    <a:gd name="T49" fmla="*/ 0 h 82"/>
                    <a:gd name="T50" fmla="*/ 26 w 54"/>
                    <a:gd name="T51" fmla="*/ 0 h 82"/>
                    <a:gd name="T52" fmla="*/ 26 w 54"/>
                    <a:gd name="T53" fmla="*/ 8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6"/>
                      </a:lnTo>
                      <a:lnTo>
                        <a:pt x="54" y="52"/>
                      </a:lnTo>
                      <a:lnTo>
                        <a:pt x="54" y="52"/>
                      </a:lnTo>
                      <a:lnTo>
                        <a:pt x="54" y="58"/>
                      </a:lnTo>
                      <a:lnTo>
                        <a:pt x="52" y="64"/>
                      </a:lnTo>
                      <a:lnTo>
                        <a:pt x="50" y="68"/>
                      </a:lnTo>
                      <a:lnTo>
                        <a:pt x="46" y="74"/>
                      </a:lnTo>
                      <a:lnTo>
                        <a:pt x="38" y="80"/>
                      </a:lnTo>
                      <a:lnTo>
                        <a:pt x="26" y="82"/>
                      </a:lnTo>
                      <a:lnTo>
                        <a:pt x="26" y="82"/>
                      </a:lnTo>
                      <a:lnTo>
                        <a:pt x="22" y="82"/>
                      </a:lnTo>
                      <a:lnTo>
                        <a:pt x="16" y="80"/>
                      </a:lnTo>
                      <a:lnTo>
                        <a:pt x="8" y="74"/>
                      </a:lnTo>
                      <a:lnTo>
                        <a:pt x="2" y="64"/>
                      </a:lnTo>
                      <a:lnTo>
                        <a:pt x="0" y="52"/>
                      </a:lnTo>
                      <a:lnTo>
                        <a:pt x="0" y="52"/>
                      </a:lnTo>
                      <a:lnTo>
                        <a:pt x="0" y="46"/>
                      </a:lnTo>
                      <a:lnTo>
                        <a:pt x="4" y="38"/>
                      </a:lnTo>
                      <a:lnTo>
                        <a:pt x="14" y="20"/>
                      </a:lnTo>
                      <a:lnTo>
                        <a:pt x="26" y="0"/>
                      </a:lnTo>
                      <a:lnTo>
                        <a:pt x="26" y="0"/>
                      </a:lnTo>
                      <a:lnTo>
                        <a:pt x="26"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7" name="Freeform 709"/>
                <p:cNvSpPr>
                  <a:spLocks/>
                </p:cNvSpPr>
                <p:nvPr/>
              </p:nvSpPr>
              <p:spPr bwMode="auto">
                <a:xfrm>
                  <a:off x="3144" y="2430"/>
                  <a:ext cx="52" cy="82"/>
                </a:xfrm>
                <a:custGeom>
                  <a:avLst/>
                  <a:gdLst>
                    <a:gd name="T0" fmla="*/ 28 w 52"/>
                    <a:gd name="T1" fmla="*/ 28 h 82"/>
                    <a:gd name="T2" fmla="*/ 28 w 52"/>
                    <a:gd name="T3" fmla="*/ 28 h 82"/>
                    <a:gd name="T4" fmla="*/ 34 w 52"/>
                    <a:gd name="T5" fmla="*/ 34 h 82"/>
                    <a:gd name="T6" fmla="*/ 42 w 52"/>
                    <a:gd name="T7" fmla="*/ 38 h 82"/>
                    <a:gd name="T8" fmla="*/ 48 w 52"/>
                    <a:gd name="T9" fmla="*/ 44 h 82"/>
                    <a:gd name="T10" fmla="*/ 52 w 52"/>
                    <a:gd name="T11" fmla="*/ 48 h 82"/>
                    <a:gd name="T12" fmla="*/ 52 w 52"/>
                    <a:gd name="T13" fmla="*/ 54 h 82"/>
                    <a:gd name="T14" fmla="*/ 52 w 52"/>
                    <a:gd name="T15" fmla="*/ 54 h 82"/>
                    <a:gd name="T16" fmla="*/ 52 w 52"/>
                    <a:gd name="T17" fmla="*/ 60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4 h 82"/>
                    <a:gd name="T40" fmla="*/ 0 w 52"/>
                    <a:gd name="T41" fmla="*/ 54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6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4"/>
                      </a:lnTo>
                      <a:lnTo>
                        <a:pt x="42" y="38"/>
                      </a:lnTo>
                      <a:lnTo>
                        <a:pt x="48" y="44"/>
                      </a:lnTo>
                      <a:lnTo>
                        <a:pt x="52" y="48"/>
                      </a:lnTo>
                      <a:lnTo>
                        <a:pt x="52" y="54"/>
                      </a:lnTo>
                      <a:lnTo>
                        <a:pt x="52" y="54"/>
                      </a:lnTo>
                      <a:lnTo>
                        <a:pt x="52" y="60"/>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728" name="Freeform 710"/>
                <p:cNvSpPr>
                  <a:spLocks/>
                </p:cNvSpPr>
                <p:nvPr/>
              </p:nvSpPr>
              <p:spPr bwMode="auto">
                <a:xfrm>
                  <a:off x="3052" y="2554"/>
                  <a:ext cx="54" cy="82"/>
                </a:xfrm>
                <a:custGeom>
                  <a:avLst/>
                  <a:gdLst>
                    <a:gd name="T0" fmla="*/ 30 w 54"/>
                    <a:gd name="T1" fmla="*/ 28 h 82"/>
                    <a:gd name="T2" fmla="*/ 30 w 54"/>
                    <a:gd name="T3" fmla="*/ 28 h 82"/>
                    <a:gd name="T4" fmla="*/ 36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4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4 w 54"/>
                    <a:gd name="T37" fmla="*/ 64 h 82"/>
                    <a:gd name="T38" fmla="*/ 0 w 54"/>
                    <a:gd name="T39" fmla="*/ 54 h 82"/>
                    <a:gd name="T40" fmla="*/ 0 w 54"/>
                    <a:gd name="T41" fmla="*/ 54 h 82"/>
                    <a:gd name="T42" fmla="*/ 2 w 54"/>
                    <a:gd name="T43" fmla="*/ 46 h 82"/>
                    <a:gd name="T44" fmla="*/ 6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6" y="34"/>
                      </a:lnTo>
                      <a:lnTo>
                        <a:pt x="42" y="38"/>
                      </a:lnTo>
                      <a:lnTo>
                        <a:pt x="50" y="44"/>
                      </a:lnTo>
                      <a:lnTo>
                        <a:pt x="52" y="48"/>
                      </a:lnTo>
                      <a:lnTo>
                        <a:pt x="54" y="54"/>
                      </a:lnTo>
                      <a:lnTo>
                        <a:pt x="54" y="54"/>
                      </a:lnTo>
                      <a:lnTo>
                        <a:pt x="54" y="60"/>
                      </a:lnTo>
                      <a:lnTo>
                        <a:pt x="54" y="64"/>
                      </a:lnTo>
                      <a:lnTo>
                        <a:pt x="50" y="70"/>
                      </a:lnTo>
                      <a:lnTo>
                        <a:pt x="48" y="74"/>
                      </a:lnTo>
                      <a:lnTo>
                        <a:pt x="38" y="80"/>
                      </a:lnTo>
                      <a:lnTo>
                        <a:pt x="28" y="82"/>
                      </a:lnTo>
                      <a:lnTo>
                        <a:pt x="28" y="82"/>
                      </a:lnTo>
                      <a:lnTo>
                        <a:pt x="22" y="82"/>
                      </a:lnTo>
                      <a:lnTo>
                        <a:pt x="18" y="80"/>
                      </a:lnTo>
                      <a:lnTo>
                        <a:pt x="8" y="74"/>
                      </a:lnTo>
                      <a:lnTo>
                        <a:pt x="4" y="64"/>
                      </a:lnTo>
                      <a:lnTo>
                        <a:pt x="0" y="54"/>
                      </a:lnTo>
                      <a:lnTo>
                        <a:pt x="0" y="54"/>
                      </a:lnTo>
                      <a:lnTo>
                        <a:pt x="2" y="46"/>
                      </a:lnTo>
                      <a:lnTo>
                        <a:pt x="6"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grpSp>
          <p:grpSp>
            <p:nvGrpSpPr>
              <p:cNvPr id="1164" name="Group 711"/>
              <p:cNvGrpSpPr>
                <a:grpSpLocks/>
              </p:cNvGrpSpPr>
              <p:nvPr/>
            </p:nvGrpSpPr>
            <p:grpSpPr bwMode="auto">
              <a:xfrm>
                <a:off x="478" y="1668"/>
                <a:ext cx="2019" cy="1931"/>
                <a:chOff x="478" y="1668"/>
                <a:chExt cx="2019" cy="1931"/>
              </a:xfrm>
            </p:grpSpPr>
            <p:sp>
              <p:nvSpPr>
                <p:cNvPr id="1329" name="Freeform 712"/>
                <p:cNvSpPr>
                  <a:spLocks/>
                </p:cNvSpPr>
                <p:nvPr/>
              </p:nvSpPr>
              <p:spPr bwMode="auto">
                <a:xfrm>
                  <a:off x="1641" y="3021"/>
                  <a:ext cx="58" cy="45"/>
                </a:xfrm>
                <a:custGeom>
                  <a:avLst/>
                  <a:gdLst>
                    <a:gd name="T0" fmla="*/ 24 w 72"/>
                    <a:gd name="T1" fmla="*/ 14 h 56"/>
                    <a:gd name="T2" fmla="*/ 24 w 72"/>
                    <a:gd name="T3" fmla="*/ 14 h 56"/>
                    <a:gd name="T4" fmla="*/ 30 w 72"/>
                    <a:gd name="T5" fmla="*/ 12 h 56"/>
                    <a:gd name="T6" fmla="*/ 38 w 72"/>
                    <a:gd name="T7" fmla="*/ 8 h 56"/>
                    <a:gd name="T8" fmla="*/ 48 w 72"/>
                    <a:gd name="T9" fmla="*/ 4 h 56"/>
                    <a:gd name="T10" fmla="*/ 52 w 72"/>
                    <a:gd name="T11" fmla="*/ 6 h 56"/>
                    <a:gd name="T12" fmla="*/ 58 w 72"/>
                    <a:gd name="T13" fmla="*/ 6 h 56"/>
                    <a:gd name="T14" fmla="*/ 58 w 72"/>
                    <a:gd name="T15" fmla="*/ 6 h 56"/>
                    <a:gd name="T16" fmla="*/ 62 w 72"/>
                    <a:gd name="T17" fmla="*/ 10 h 56"/>
                    <a:gd name="T18" fmla="*/ 66 w 72"/>
                    <a:gd name="T19" fmla="*/ 14 h 56"/>
                    <a:gd name="T20" fmla="*/ 70 w 72"/>
                    <a:gd name="T21" fmla="*/ 20 h 56"/>
                    <a:gd name="T22" fmla="*/ 72 w 72"/>
                    <a:gd name="T23" fmla="*/ 24 h 56"/>
                    <a:gd name="T24" fmla="*/ 72 w 72"/>
                    <a:gd name="T25" fmla="*/ 36 h 56"/>
                    <a:gd name="T26" fmla="*/ 68 w 72"/>
                    <a:gd name="T27" fmla="*/ 46 h 56"/>
                    <a:gd name="T28" fmla="*/ 68 w 72"/>
                    <a:gd name="T29" fmla="*/ 46 h 56"/>
                    <a:gd name="T30" fmla="*/ 64 w 72"/>
                    <a:gd name="T31" fmla="*/ 50 h 56"/>
                    <a:gd name="T32" fmla="*/ 60 w 72"/>
                    <a:gd name="T33" fmla="*/ 52 h 56"/>
                    <a:gd name="T34" fmla="*/ 50 w 72"/>
                    <a:gd name="T35" fmla="*/ 56 h 56"/>
                    <a:gd name="T36" fmla="*/ 38 w 72"/>
                    <a:gd name="T37" fmla="*/ 56 h 56"/>
                    <a:gd name="T38" fmla="*/ 28 w 72"/>
                    <a:gd name="T39" fmla="*/ 52 h 56"/>
                    <a:gd name="T40" fmla="*/ 28 w 72"/>
                    <a:gd name="T41" fmla="*/ 52 h 56"/>
                    <a:gd name="T42" fmla="*/ 22 w 72"/>
                    <a:gd name="T43" fmla="*/ 46 h 56"/>
                    <a:gd name="T44" fmla="*/ 18 w 72"/>
                    <a:gd name="T45" fmla="*/ 40 h 56"/>
                    <a:gd name="T46" fmla="*/ 8 w 72"/>
                    <a:gd name="T47" fmla="*/ 22 h 56"/>
                    <a:gd name="T48" fmla="*/ 0 w 72"/>
                    <a:gd name="T49" fmla="*/ 0 h 56"/>
                    <a:gd name="T50" fmla="*/ 0 w 72"/>
                    <a:gd name="T51" fmla="*/ 0 h 56"/>
                    <a:gd name="T52" fmla="*/ 6 w 72"/>
                    <a:gd name="T53" fmla="*/ 6 h 56"/>
                    <a:gd name="T54" fmla="*/ 14 w 72"/>
                    <a:gd name="T55" fmla="*/ 10 h 56"/>
                    <a:gd name="T56" fmla="*/ 24 w 72"/>
                    <a:gd name="T57" fmla="*/ 14 h 56"/>
                    <a:gd name="T58" fmla="*/ 24 w 72"/>
                    <a:gd name="T59"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56">
                      <a:moveTo>
                        <a:pt x="24" y="14"/>
                      </a:moveTo>
                      <a:lnTo>
                        <a:pt x="24" y="14"/>
                      </a:lnTo>
                      <a:lnTo>
                        <a:pt x="30" y="12"/>
                      </a:lnTo>
                      <a:lnTo>
                        <a:pt x="38" y="8"/>
                      </a:lnTo>
                      <a:lnTo>
                        <a:pt x="48" y="4"/>
                      </a:lnTo>
                      <a:lnTo>
                        <a:pt x="52" y="6"/>
                      </a:lnTo>
                      <a:lnTo>
                        <a:pt x="58" y="6"/>
                      </a:lnTo>
                      <a:lnTo>
                        <a:pt x="58" y="6"/>
                      </a:lnTo>
                      <a:lnTo>
                        <a:pt x="62" y="10"/>
                      </a:lnTo>
                      <a:lnTo>
                        <a:pt x="66" y="14"/>
                      </a:lnTo>
                      <a:lnTo>
                        <a:pt x="70" y="20"/>
                      </a:lnTo>
                      <a:lnTo>
                        <a:pt x="72" y="24"/>
                      </a:lnTo>
                      <a:lnTo>
                        <a:pt x="72" y="36"/>
                      </a:lnTo>
                      <a:lnTo>
                        <a:pt x="68" y="46"/>
                      </a:lnTo>
                      <a:lnTo>
                        <a:pt x="68" y="46"/>
                      </a:lnTo>
                      <a:lnTo>
                        <a:pt x="64" y="50"/>
                      </a:lnTo>
                      <a:lnTo>
                        <a:pt x="60" y="52"/>
                      </a:lnTo>
                      <a:lnTo>
                        <a:pt x="50" y="56"/>
                      </a:lnTo>
                      <a:lnTo>
                        <a:pt x="38" y="56"/>
                      </a:lnTo>
                      <a:lnTo>
                        <a:pt x="28" y="52"/>
                      </a:lnTo>
                      <a:lnTo>
                        <a:pt x="28" y="52"/>
                      </a:lnTo>
                      <a:lnTo>
                        <a:pt x="22" y="46"/>
                      </a:lnTo>
                      <a:lnTo>
                        <a:pt x="18" y="40"/>
                      </a:lnTo>
                      <a:lnTo>
                        <a:pt x="8" y="22"/>
                      </a:lnTo>
                      <a:lnTo>
                        <a:pt x="0" y="0"/>
                      </a:lnTo>
                      <a:lnTo>
                        <a:pt x="0" y="0"/>
                      </a:lnTo>
                      <a:lnTo>
                        <a:pt x="6" y="6"/>
                      </a:lnTo>
                      <a:lnTo>
                        <a:pt x="14" y="10"/>
                      </a:lnTo>
                      <a:lnTo>
                        <a:pt x="24" y="14"/>
                      </a:lnTo>
                      <a:lnTo>
                        <a:pt x="24" y="14"/>
                      </a:lnTo>
                      <a:close/>
                    </a:path>
                  </a:pathLst>
                </a:custGeom>
                <a:solidFill>
                  <a:srgbClr val="003300"/>
                </a:solidFill>
                <a:ln w="3175">
                  <a:solidFill>
                    <a:srgbClr val="FFFFFF"/>
                  </a:solidFill>
                  <a:prstDash val="solid"/>
                  <a:round/>
                  <a:headEnd/>
                  <a:tailEnd/>
                </a:ln>
              </p:spPr>
              <p:txBody>
                <a:bodyPr/>
                <a:lstStyle/>
                <a:p>
                  <a:endParaRPr lang="en-US"/>
                </a:p>
              </p:txBody>
            </p:sp>
            <p:sp>
              <p:nvSpPr>
                <p:cNvPr id="1330" name="Freeform 713"/>
                <p:cNvSpPr>
                  <a:spLocks/>
                </p:cNvSpPr>
                <p:nvPr/>
              </p:nvSpPr>
              <p:spPr bwMode="auto">
                <a:xfrm>
                  <a:off x="1510" y="2988"/>
                  <a:ext cx="43" cy="65"/>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31" name="Freeform 714"/>
                <p:cNvSpPr>
                  <a:spLocks/>
                </p:cNvSpPr>
                <p:nvPr/>
              </p:nvSpPr>
              <p:spPr bwMode="auto">
                <a:xfrm>
                  <a:off x="2105" y="2705"/>
                  <a:ext cx="43" cy="65"/>
                </a:xfrm>
                <a:custGeom>
                  <a:avLst/>
                  <a:gdLst>
                    <a:gd name="T0" fmla="*/ 28 w 54"/>
                    <a:gd name="T1" fmla="*/ 56 h 82"/>
                    <a:gd name="T2" fmla="*/ 28 w 54"/>
                    <a:gd name="T3" fmla="*/ 56 h 82"/>
                    <a:gd name="T4" fmla="*/ 22 w 54"/>
                    <a:gd name="T5" fmla="*/ 52 h 82"/>
                    <a:gd name="T6" fmla="*/ 14 w 54"/>
                    <a:gd name="T7" fmla="*/ 48 h 82"/>
                    <a:gd name="T8" fmla="*/ 6 w 54"/>
                    <a:gd name="T9" fmla="*/ 42 h 82"/>
                    <a:gd name="T10" fmla="*/ 4 w 54"/>
                    <a:gd name="T11" fmla="*/ 38 h 82"/>
                    <a:gd name="T12" fmla="*/ 2 w 54"/>
                    <a:gd name="T13" fmla="*/ 34 h 82"/>
                    <a:gd name="T14" fmla="*/ 2 w 54"/>
                    <a:gd name="T15" fmla="*/ 34 h 82"/>
                    <a:gd name="T16" fmla="*/ 0 w 54"/>
                    <a:gd name="T17" fmla="*/ 28 h 82"/>
                    <a:gd name="T18" fmla="*/ 2 w 54"/>
                    <a:gd name="T19" fmla="*/ 22 h 82"/>
                    <a:gd name="T20" fmla="*/ 4 w 54"/>
                    <a:gd name="T21" fmla="*/ 16 h 82"/>
                    <a:gd name="T22" fmla="*/ 6 w 54"/>
                    <a:gd name="T23" fmla="*/ 12 h 82"/>
                    <a:gd name="T24" fmla="*/ 14 w 54"/>
                    <a:gd name="T25" fmla="*/ 4 h 82"/>
                    <a:gd name="T26" fmla="*/ 24 w 54"/>
                    <a:gd name="T27" fmla="*/ 0 h 82"/>
                    <a:gd name="T28" fmla="*/ 24 w 54"/>
                    <a:gd name="T29" fmla="*/ 0 h 82"/>
                    <a:gd name="T30" fmla="*/ 30 w 54"/>
                    <a:gd name="T31" fmla="*/ 0 h 82"/>
                    <a:gd name="T32" fmla="*/ 36 w 54"/>
                    <a:gd name="T33" fmla="*/ 2 h 82"/>
                    <a:gd name="T34" fmla="*/ 44 w 54"/>
                    <a:gd name="T35" fmla="*/ 8 h 82"/>
                    <a:gd name="T36" fmla="*/ 52 w 54"/>
                    <a:gd name="T37" fmla="*/ 16 h 82"/>
                    <a:gd name="T38" fmla="*/ 54 w 54"/>
                    <a:gd name="T39" fmla="*/ 28 h 82"/>
                    <a:gd name="T40" fmla="*/ 54 w 54"/>
                    <a:gd name="T41" fmla="*/ 28 h 82"/>
                    <a:gd name="T42" fmla="*/ 54 w 54"/>
                    <a:gd name="T43" fmla="*/ 34 h 82"/>
                    <a:gd name="T44" fmla="*/ 52 w 54"/>
                    <a:gd name="T45" fmla="*/ 42 h 82"/>
                    <a:gd name="T46" fmla="*/ 44 w 54"/>
                    <a:gd name="T47" fmla="*/ 62 h 82"/>
                    <a:gd name="T48" fmla="*/ 34 w 54"/>
                    <a:gd name="T49" fmla="*/ 82 h 82"/>
                    <a:gd name="T50" fmla="*/ 34 w 54"/>
                    <a:gd name="T51" fmla="*/ 82 h 82"/>
                    <a:gd name="T52" fmla="*/ 34 w 54"/>
                    <a:gd name="T53" fmla="*/ 74 h 82"/>
                    <a:gd name="T54" fmla="*/ 32 w 54"/>
                    <a:gd name="T55" fmla="*/ 64 h 82"/>
                    <a:gd name="T56" fmla="*/ 28 w 54"/>
                    <a:gd name="T57" fmla="*/ 56 h 82"/>
                    <a:gd name="T58" fmla="*/ 28 w 54"/>
                    <a:gd name="T59" fmla="*/ 5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56"/>
                      </a:moveTo>
                      <a:lnTo>
                        <a:pt x="28" y="56"/>
                      </a:lnTo>
                      <a:lnTo>
                        <a:pt x="22" y="52"/>
                      </a:lnTo>
                      <a:lnTo>
                        <a:pt x="14" y="48"/>
                      </a:lnTo>
                      <a:lnTo>
                        <a:pt x="6" y="42"/>
                      </a:lnTo>
                      <a:lnTo>
                        <a:pt x="4" y="38"/>
                      </a:lnTo>
                      <a:lnTo>
                        <a:pt x="2" y="34"/>
                      </a:lnTo>
                      <a:lnTo>
                        <a:pt x="2" y="34"/>
                      </a:lnTo>
                      <a:lnTo>
                        <a:pt x="0" y="28"/>
                      </a:lnTo>
                      <a:lnTo>
                        <a:pt x="2" y="22"/>
                      </a:lnTo>
                      <a:lnTo>
                        <a:pt x="4" y="16"/>
                      </a:lnTo>
                      <a:lnTo>
                        <a:pt x="6" y="12"/>
                      </a:lnTo>
                      <a:lnTo>
                        <a:pt x="14" y="4"/>
                      </a:lnTo>
                      <a:lnTo>
                        <a:pt x="24" y="0"/>
                      </a:lnTo>
                      <a:lnTo>
                        <a:pt x="24" y="0"/>
                      </a:lnTo>
                      <a:lnTo>
                        <a:pt x="30" y="0"/>
                      </a:lnTo>
                      <a:lnTo>
                        <a:pt x="36" y="2"/>
                      </a:lnTo>
                      <a:lnTo>
                        <a:pt x="44" y="8"/>
                      </a:lnTo>
                      <a:lnTo>
                        <a:pt x="52" y="16"/>
                      </a:lnTo>
                      <a:lnTo>
                        <a:pt x="54" y="28"/>
                      </a:lnTo>
                      <a:lnTo>
                        <a:pt x="54" y="28"/>
                      </a:lnTo>
                      <a:lnTo>
                        <a:pt x="54" y="34"/>
                      </a:lnTo>
                      <a:lnTo>
                        <a:pt x="52" y="42"/>
                      </a:lnTo>
                      <a:lnTo>
                        <a:pt x="44" y="62"/>
                      </a:lnTo>
                      <a:lnTo>
                        <a:pt x="34" y="82"/>
                      </a:lnTo>
                      <a:lnTo>
                        <a:pt x="34" y="82"/>
                      </a:lnTo>
                      <a:lnTo>
                        <a:pt x="34" y="74"/>
                      </a:lnTo>
                      <a:lnTo>
                        <a:pt x="32" y="64"/>
                      </a:lnTo>
                      <a:lnTo>
                        <a:pt x="28" y="56"/>
                      </a:lnTo>
                      <a:lnTo>
                        <a:pt x="28" y="56"/>
                      </a:lnTo>
                      <a:close/>
                    </a:path>
                  </a:pathLst>
                </a:custGeom>
                <a:solidFill>
                  <a:srgbClr val="003300"/>
                </a:solidFill>
                <a:ln w="3175">
                  <a:solidFill>
                    <a:srgbClr val="FFFFFF"/>
                  </a:solidFill>
                  <a:prstDash val="solid"/>
                  <a:round/>
                  <a:headEnd/>
                  <a:tailEnd/>
                </a:ln>
              </p:spPr>
              <p:txBody>
                <a:bodyPr/>
                <a:lstStyle/>
                <a:p>
                  <a:endParaRPr lang="en-US"/>
                </a:p>
              </p:txBody>
            </p:sp>
            <p:sp>
              <p:nvSpPr>
                <p:cNvPr id="1332" name="Freeform 715"/>
                <p:cNvSpPr>
                  <a:spLocks/>
                </p:cNvSpPr>
                <p:nvPr/>
              </p:nvSpPr>
              <p:spPr bwMode="auto">
                <a:xfrm>
                  <a:off x="1993" y="2721"/>
                  <a:ext cx="43" cy="67"/>
                </a:xfrm>
                <a:custGeom>
                  <a:avLst/>
                  <a:gdLst>
                    <a:gd name="T0" fmla="*/ 28 w 54"/>
                    <a:gd name="T1" fmla="*/ 56 h 84"/>
                    <a:gd name="T2" fmla="*/ 28 w 54"/>
                    <a:gd name="T3" fmla="*/ 56 h 84"/>
                    <a:gd name="T4" fmla="*/ 22 w 54"/>
                    <a:gd name="T5" fmla="*/ 52 h 84"/>
                    <a:gd name="T6" fmla="*/ 14 w 54"/>
                    <a:gd name="T7" fmla="*/ 48 h 84"/>
                    <a:gd name="T8" fmla="*/ 6 w 54"/>
                    <a:gd name="T9" fmla="*/ 42 h 84"/>
                    <a:gd name="T10" fmla="*/ 2 w 54"/>
                    <a:gd name="T11" fmla="*/ 38 h 84"/>
                    <a:gd name="T12" fmla="*/ 0 w 54"/>
                    <a:gd name="T13" fmla="*/ 34 h 84"/>
                    <a:gd name="T14" fmla="*/ 0 w 54"/>
                    <a:gd name="T15" fmla="*/ 34 h 84"/>
                    <a:gd name="T16" fmla="*/ 0 w 54"/>
                    <a:gd name="T17" fmla="*/ 28 h 84"/>
                    <a:gd name="T18" fmla="*/ 0 w 54"/>
                    <a:gd name="T19" fmla="*/ 22 h 84"/>
                    <a:gd name="T20" fmla="*/ 2 w 54"/>
                    <a:gd name="T21" fmla="*/ 16 h 84"/>
                    <a:gd name="T22" fmla="*/ 6 w 54"/>
                    <a:gd name="T23" fmla="*/ 12 h 84"/>
                    <a:gd name="T24" fmla="*/ 14 w 54"/>
                    <a:gd name="T25" fmla="*/ 4 h 84"/>
                    <a:gd name="T26" fmla="*/ 24 w 54"/>
                    <a:gd name="T27" fmla="*/ 0 h 84"/>
                    <a:gd name="T28" fmla="*/ 24 w 54"/>
                    <a:gd name="T29" fmla="*/ 0 h 84"/>
                    <a:gd name="T30" fmla="*/ 30 w 54"/>
                    <a:gd name="T31" fmla="*/ 2 h 84"/>
                    <a:gd name="T32" fmla="*/ 34 w 54"/>
                    <a:gd name="T33" fmla="*/ 2 h 84"/>
                    <a:gd name="T34" fmla="*/ 44 w 54"/>
                    <a:gd name="T35" fmla="*/ 8 h 84"/>
                    <a:gd name="T36" fmla="*/ 50 w 54"/>
                    <a:gd name="T37" fmla="*/ 16 h 84"/>
                    <a:gd name="T38" fmla="*/ 54 w 54"/>
                    <a:gd name="T39" fmla="*/ 28 h 84"/>
                    <a:gd name="T40" fmla="*/ 54 w 54"/>
                    <a:gd name="T41" fmla="*/ 28 h 84"/>
                    <a:gd name="T42" fmla="*/ 54 w 54"/>
                    <a:gd name="T43" fmla="*/ 34 h 84"/>
                    <a:gd name="T44" fmla="*/ 52 w 54"/>
                    <a:gd name="T45" fmla="*/ 44 h 84"/>
                    <a:gd name="T46" fmla="*/ 44 w 54"/>
                    <a:gd name="T47" fmla="*/ 62 h 84"/>
                    <a:gd name="T48" fmla="*/ 32 w 54"/>
                    <a:gd name="T49" fmla="*/ 84 h 84"/>
                    <a:gd name="T50" fmla="*/ 32 w 54"/>
                    <a:gd name="T51" fmla="*/ 84 h 84"/>
                    <a:gd name="T52" fmla="*/ 34 w 54"/>
                    <a:gd name="T53" fmla="*/ 74 h 84"/>
                    <a:gd name="T54" fmla="*/ 32 w 54"/>
                    <a:gd name="T55" fmla="*/ 64 h 84"/>
                    <a:gd name="T56" fmla="*/ 28 w 54"/>
                    <a:gd name="T57" fmla="*/ 56 h 84"/>
                    <a:gd name="T58" fmla="*/ 28 w 54"/>
                    <a:gd name="T59"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56"/>
                      </a:moveTo>
                      <a:lnTo>
                        <a:pt x="28" y="56"/>
                      </a:lnTo>
                      <a:lnTo>
                        <a:pt x="22" y="52"/>
                      </a:lnTo>
                      <a:lnTo>
                        <a:pt x="14" y="48"/>
                      </a:lnTo>
                      <a:lnTo>
                        <a:pt x="6" y="42"/>
                      </a:lnTo>
                      <a:lnTo>
                        <a:pt x="2" y="38"/>
                      </a:lnTo>
                      <a:lnTo>
                        <a:pt x="0" y="34"/>
                      </a:lnTo>
                      <a:lnTo>
                        <a:pt x="0" y="34"/>
                      </a:lnTo>
                      <a:lnTo>
                        <a:pt x="0" y="28"/>
                      </a:lnTo>
                      <a:lnTo>
                        <a:pt x="0" y="22"/>
                      </a:lnTo>
                      <a:lnTo>
                        <a:pt x="2" y="16"/>
                      </a:lnTo>
                      <a:lnTo>
                        <a:pt x="6" y="12"/>
                      </a:lnTo>
                      <a:lnTo>
                        <a:pt x="14" y="4"/>
                      </a:lnTo>
                      <a:lnTo>
                        <a:pt x="24" y="0"/>
                      </a:lnTo>
                      <a:lnTo>
                        <a:pt x="24" y="0"/>
                      </a:lnTo>
                      <a:lnTo>
                        <a:pt x="30" y="2"/>
                      </a:lnTo>
                      <a:lnTo>
                        <a:pt x="34" y="2"/>
                      </a:lnTo>
                      <a:lnTo>
                        <a:pt x="44" y="8"/>
                      </a:lnTo>
                      <a:lnTo>
                        <a:pt x="50" y="16"/>
                      </a:lnTo>
                      <a:lnTo>
                        <a:pt x="54" y="28"/>
                      </a:lnTo>
                      <a:lnTo>
                        <a:pt x="54" y="28"/>
                      </a:lnTo>
                      <a:lnTo>
                        <a:pt x="54" y="34"/>
                      </a:lnTo>
                      <a:lnTo>
                        <a:pt x="52" y="44"/>
                      </a:lnTo>
                      <a:lnTo>
                        <a:pt x="44" y="62"/>
                      </a:lnTo>
                      <a:lnTo>
                        <a:pt x="32" y="84"/>
                      </a:lnTo>
                      <a:lnTo>
                        <a:pt x="32" y="84"/>
                      </a:lnTo>
                      <a:lnTo>
                        <a:pt x="34" y="74"/>
                      </a:lnTo>
                      <a:lnTo>
                        <a:pt x="32" y="64"/>
                      </a:lnTo>
                      <a:lnTo>
                        <a:pt x="28" y="56"/>
                      </a:lnTo>
                      <a:lnTo>
                        <a:pt x="28" y="56"/>
                      </a:lnTo>
                      <a:close/>
                    </a:path>
                  </a:pathLst>
                </a:custGeom>
                <a:solidFill>
                  <a:srgbClr val="003300"/>
                </a:solidFill>
                <a:ln w="3175">
                  <a:solidFill>
                    <a:srgbClr val="FFFFFF"/>
                  </a:solidFill>
                  <a:prstDash val="solid"/>
                  <a:round/>
                  <a:headEnd/>
                  <a:tailEnd/>
                </a:ln>
              </p:spPr>
              <p:txBody>
                <a:bodyPr/>
                <a:lstStyle/>
                <a:p>
                  <a:endParaRPr lang="en-US"/>
                </a:p>
              </p:txBody>
            </p:sp>
            <p:sp>
              <p:nvSpPr>
                <p:cNvPr id="1333" name="Freeform 716"/>
                <p:cNvSpPr>
                  <a:spLocks/>
                </p:cNvSpPr>
                <p:nvPr/>
              </p:nvSpPr>
              <p:spPr bwMode="auto">
                <a:xfrm>
                  <a:off x="2047" y="2916"/>
                  <a:ext cx="42" cy="65"/>
                </a:xfrm>
                <a:custGeom>
                  <a:avLst/>
                  <a:gdLst>
                    <a:gd name="T0" fmla="*/ 26 w 52"/>
                    <a:gd name="T1" fmla="*/ 54 h 82"/>
                    <a:gd name="T2" fmla="*/ 26 w 52"/>
                    <a:gd name="T3" fmla="*/ 54 h 82"/>
                    <a:gd name="T4" fmla="*/ 22 w 52"/>
                    <a:gd name="T5" fmla="*/ 50 h 82"/>
                    <a:gd name="T6" fmla="*/ 12 w 52"/>
                    <a:gd name="T7" fmla="*/ 46 h 82"/>
                    <a:gd name="T8" fmla="*/ 4 w 52"/>
                    <a:gd name="T9" fmla="*/ 40 h 82"/>
                    <a:gd name="T10" fmla="*/ 2 w 52"/>
                    <a:gd name="T11" fmla="*/ 36 h 82"/>
                    <a:gd name="T12" fmla="*/ 0 w 52"/>
                    <a:gd name="T13" fmla="*/ 32 h 82"/>
                    <a:gd name="T14" fmla="*/ 0 w 52"/>
                    <a:gd name="T15" fmla="*/ 32 h 82"/>
                    <a:gd name="T16" fmla="*/ 0 w 52"/>
                    <a:gd name="T17" fmla="*/ 26 h 82"/>
                    <a:gd name="T18" fmla="*/ 0 w 52"/>
                    <a:gd name="T19" fmla="*/ 20 h 82"/>
                    <a:gd name="T20" fmla="*/ 2 w 52"/>
                    <a:gd name="T21" fmla="*/ 14 h 82"/>
                    <a:gd name="T22" fmla="*/ 4 w 52"/>
                    <a:gd name="T23" fmla="*/ 10 h 82"/>
                    <a:gd name="T24" fmla="*/ 12 w 52"/>
                    <a:gd name="T25" fmla="*/ 2 h 82"/>
                    <a:gd name="T26" fmla="*/ 24 w 52"/>
                    <a:gd name="T27" fmla="*/ 0 h 82"/>
                    <a:gd name="T28" fmla="*/ 24 w 52"/>
                    <a:gd name="T29" fmla="*/ 0 h 82"/>
                    <a:gd name="T30" fmla="*/ 28 w 52"/>
                    <a:gd name="T31" fmla="*/ 0 h 82"/>
                    <a:gd name="T32" fmla="*/ 34 w 52"/>
                    <a:gd name="T33" fmla="*/ 0 h 82"/>
                    <a:gd name="T34" fmla="*/ 42 w 52"/>
                    <a:gd name="T35" fmla="*/ 6 h 82"/>
                    <a:gd name="T36" fmla="*/ 50 w 52"/>
                    <a:gd name="T37" fmla="*/ 14 h 82"/>
                    <a:gd name="T38" fmla="*/ 52 w 52"/>
                    <a:gd name="T39" fmla="*/ 26 h 82"/>
                    <a:gd name="T40" fmla="*/ 52 w 52"/>
                    <a:gd name="T41" fmla="*/ 26 h 82"/>
                    <a:gd name="T42" fmla="*/ 52 w 52"/>
                    <a:gd name="T43" fmla="*/ 34 h 82"/>
                    <a:gd name="T44" fmla="*/ 50 w 52"/>
                    <a:gd name="T45" fmla="*/ 42 h 82"/>
                    <a:gd name="T46" fmla="*/ 44 w 52"/>
                    <a:gd name="T47" fmla="*/ 60 h 82"/>
                    <a:gd name="T48" fmla="*/ 32 w 52"/>
                    <a:gd name="T49" fmla="*/ 82 h 82"/>
                    <a:gd name="T50" fmla="*/ 32 w 52"/>
                    <a:gd name="T51" fmla="*/ 82 h 82"/>
                    <a:gd name="T52" fmla="*/ 32 w 52"/>
                    <a:gd name="T53" fmla="*/ 72 h 82"/>
                    <a:gd name="T54" fmla="*/ 32 w 52"/>
                    <a:gd name="T55" fmla="*/ 62 h 82"/>
                    <a:gd name="T56" fmla="*/ 26 w 52"/>
                    <a:gd name="T57" fmla="*/ 54 h 82"/>
                    <a:gd name="T58" fmla="*/ 26 w 52"/>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6" y="54"/>
                      </a:moveTo>
                      <a:lnTo>
                        <a:pt x="26" y="54"/>
                      </a:lnTo>
                      <a:lnTo>
                        <a:pt x="22" y="50"/>
                      </a:lnTo>
                      <a:lnTo>
                        <a:pt x="12" y="46"/>
                      </a:lnTo>
                      <a:lnTo>
                        <a:pt x="4" y="40"/>
                      </a:lnTo>
                      <a:lnTo>
                        <a:pt x="2" y="36"/>
                      </a:lnTo>
                      <a:lnTo>
                        <a:pt x="0" y="32"/>
                      </a:lnTo>
                      <a:lnTo>
                        <a:pt x="0" y="32"/>
                      </a:lnTo>
                      <a:lnTo>
                        <a:pt x="0" y="26"/>
                      </a:lnTo>
                      <a:lnTo>
                        <a:pt x="0" y="20"/>
                      </a:lnTo>
                      <a:lnTo>
                        <a:pt x="2" y="14"/>
                      </a:lnTo>
                      <a:lnTo>
                        <a:pt x="4" y="10"/>
                      </a:lnTo>
                      <a:lnTo>
                        <a:pt x="12" y="2"/>
                      </a:lnTo>
                      <a:lnTo>
                        <a:pt x="24" y="0"/>
                      </a:lnTo>
                      <a:lnTo>
                        <a:pt x="24" y="0"/>
                      </a:lnTo>
                      <a:lnTo>
                        <a:pt x="28" y="0"/>
                      </a:lnTo>
                      <a:lnTo>
                        <a:pt x="34" y="0"/>
                      </a:lnTo>
                      <a:lnTo>
                        <a:pt x="42" y="6"/>
                      </a:lnTo>
                      <a:lnTo>
                        <a:pt x="50" y="14"/>
                      </a:lnTo>
                      <a:lnTo>
                        <a:pt x="52" y="26"/>
                      </a:lnTo>
                      <a:lnTo>
                        <a:pt x="52" y="26"/>
                      </a:lnTo>
                      <a:lnTo>
                        <a:pt x="52" y="34"/>
                      </a:lnTo>
                      <a:lnTo>
                        <a:pt x="50" y="42"/>
                      </a:lnTo>
                      <a:lnTo>
                        <a:pt x="44" y="60"/>
                      </a:lnTo>
                      <a:lnTo>
                        <a:pt x="32" y="82"/>
                      </a:lnTo>
                      <a:lnTo>
                        <a:pt x="32" y="82"/>
                      </a:lnTo>
                      <a:lnTo>
                        <a:pt x="32" y="72"/>
                      </a:lnTo>
                      <a:lnTo>
                        <a:pt x="32" y="62"/>
                      </a:lnTo>
                      <a:lnTo>
                        <a:pt x="26" y="54"/>
                      </a:lnTo>
                      <a:lnTo>
                        <a:pt x="26" y="54"/>
                      </a:lnTo>
                      <a:close/>
                    </a:path>
                  </a:pathLst>
                </a:custGeom>
                <a:solidFill>
                  <a:srgbClr val="003300"/>
                </a:solidFill>
                <a:ln w="3175">
                  <a:solidFill>
                    <a:srgbClr val="FFFFFF"/>
                  </a:solidFill>
                  <a:prstDash val="solid"/>
                  <a:round/>
                  <a:headEnd/>
                  <a:tailEnd/>
                </a:ln>
              </p:spPr>
              <p:txBody>
                <a:bodyPr/>
                <a:lstStyle/>
                <a:p>
                  <a:endParaRPr lang="en-US"/>
                </a:p>
              </p:txBody>
            </p:sp>
            <p:sp>
              <p:nvSpPr>
                <p:cNvPr id="1334" name="Freeform 717"/>
                <p:cNvSpPr>
                  <a:spLocks/>
                </p:cNvSpPr>
                <p:nvPr/>
              </p:nvSpPr>
              <p:spPr bwMode="auto">
                <a:xfrm>
                  <a:off x="1878" y="2933"/>
                  <a:ext cx="43" cy="66"/>
                </a:xfrm>
                <a:custGeom>
                  <a:avLst/>
                  <a:gdLst>
                    <a:gd name="T0" fmla="*/ 28 w 54"/>
                    <a:gd name="T1" fmla="*/ 54 h 82"/>
                    <a:gd name="T2" fmla="*/ 28 w 54"/>
                    <a:gd name="T3" fmla="*/ 54 h 82"/>
                    <a:gd name="T4" fmla="*/ 22 w 54"/>
                    <a:gd name="T5" fmla="*/ 50 h 82"/>
                    <a:gd name="T6" fmla="*/ 14 w 54"/>
                    <a:gd name="T7" fmla="*/ 46 h 82"/>
                    <a:gd name="T8" fmla="*/ 6 w 54"/>
                    <a:gd name="T9" fmla="*/ 42 h 82"/>
                    <a:gd name="T10" fmla="*/ 4 w 54"/>
                    <a:gd name="T11" fmla="*/ 38 h 82"/>
                    <a:gd name="T12" fmla="*/ 0 w 54"/>
                    <a:gd name="T13" fmla="*/ 32 h 82"/>
                    <a:gd name="T14" fmla="*/ 0 w 54"/>
                    <a:gd name="T15" fmla="*/ 32 h 82"/>
                    <a:gd name="T16" fmla="*/ 0 w 54"/>
                    <a:gd name="T17" fmla="*/ 26 h 82"/>
                    <a:gd name="T18" fmla="*/ 0 w 54"/>
                    <a:gd name="T19" fmla="*/ 20 h 82"/>
                    <a:gd name="T20" fmla="*/ 2 w 54"/>
                    <a:gd name="T21" fmla="*/ 16 h 82"/>
                    <a:gd name="T22" fmla="*/ 6 w 54"/>
                    <a:gd name="T23" fmla="*/ 10 h 82"/>
                    <a:gd name="T24" fmla="*/ 14 w 54"/>
                    <a:gd name="T25" fmla="*/ 4 h 82"/>
                    <a:gd name="T26" fmla="*/ 24 w 54"/>
                    <a:gd name="T27" fmla="*/ 0 h 82"/>
                    <a:gd name="T28" fmla="*/ 24 w 54"/>
                    <a:gd name="T29" fmla="*/ 0 h 82"/>
                    <a:gd name="T30" fmla="*/ 30 w 54"/>
                    <a:gd name="T31" fmla="*/ 0 h 82"/>
                    <a:gd name="T32" fmla="*/ 36 w 54"/>
                    <a:gd name="T33" fmla="*/ 0 h 82"/>
                    <a:gd name="T34" fmla="*/ 44 w 54"/>
                    <a:gd name="T35" fmla="*/ 6 h 82"/>
                    <a:gd name="T36" fmla="*/ 50 w 54"/>
                    <a:gd name="T37" fmla="*/ 16 h 82"/>
                    <a:gd name="T38" fmla="*/ 54 w 54"/>
                    <a:gd name="T39" fmla="*/ 26 h 82"/>
                    <a:gd name="T40" fmla="*/ 54 w 54"/>
                    <a:gd name="T41" fmla="*/ 26 h 82"/>
                    <a:gd name="T42" fmla="*/ 54 w 54"/>
                    <a:gd name="T43" fmla="*/ 34 h 82"/>
                    <a:gd name="T44" fmla="*/ 52 w 54"/>
                    <a:gd name="T45" fmla="*/ 42 h 82"/>
                    <a:gd name="T46" fmla="*/ 44 w 54"/>
                    <a:gd name="T47" fmla="*/ 60 h 82"/>
                    <a:gd name="T48" fmla="*/ 34 w 54"/>
                    <a:gd name="T49" fmla="*/ 82 h 82"/>
                    <a:gd name="T50" fmla="*/ 34 w 54"/>
                    <a:gd name="T51" fmla="*/ 82 h 82"/>
                    <a:gd name="T52" fmla="*/ 34 w 54"/>
                    <a:gd name="T53" fmla="*/ 72 h 82"/>
                    <a:gd name="T54" fmla="*/ 32 w 54"/>
                    <a:gd name="T55" fmla="*/ 64 h 82"/>
                    <a:gd name="T56" fmla="*/ 28 w 54"/>
                    <a:gd name="T57" fmla="*/ 54 h 82"/>
                    <a:gd name="T58" fmla="*/ 28 w 54"/>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54"/>
                      </a:moveTo>
                      <a:lnTo>
                        <a:pt x="28" y="54"/>
                      </a:lnTo>
                      <a:lnTo>
                        <a:pt x="22" y="50"/>
                      </a:lnTo>
                      <a:lnTo>
                        <a:pt x="14" y="46"/>
                      </a:lnTo>
                      <a:lnTo>
                        <a:pt x="6" y="42"/>
                      </a:lnTo>
                      <a:lnTo>
                        <a:pt x="4" y="38"/>
                      </a:lnTo>
                      <a:lnTo>
                        <a:pt x="0" y="32"/>
                      </a:lnTo>
                      <a:lnTo>
                        <a:pt x="0" y="32"/>
                      </a:lnTo>
                      <a:lnTo>
                        <a:pt x="0" y="26"/>
                      </a:lnTo>
                      <a:lnTo>
                        <a:pt x="0" y="20"/>
                      </a:lnTo>
                      <a:lnTo>
                        <a:pt x="2" y="16"/>
                      </a:lnTo>
                      <a:lnTo>
                        <a:pt x="6" y="10"/>
                      </a:lnTo>
                      <a:lnTo>
                        <a:pt x="14" y="4"/>
                      </a:lnTo>
                      <a:lnTo>
                        <a:pt x="24" y="0"/>
                      </a:lnTo>
                      <a:lnTo>
                        <a:pt x="24" y="0"/>
                      </a:lnTo>
                      <a:lnTo>
                        <a:pt x="30" y="0"/>
                      </a:lnTo>
                      <a:lnTo>
                        <a:pt x="36" y="0"/>
                      </a:lnTo>
                      <a:lnTo>
                        <a:pt x="44" y="6"/>
                      </a:lnTo>
                      <a:lnTo>
                        <a:pt x="50" y="16"/>
                      </a:lnTo>
                      <a:lnTo>
                        <a:pt x="54" y="26"/>
                      </a:lnTo>
                      <a:lnTo>
                        <a:pt x="54" y="26"/>
                      </a:lnTo>
                      <a:lnTo>
                        <a:pt x="54" y="34"/>
                      </a:lnTo>
                      <a:lnTo>
                        <a:pt x="52" y="42"/>
                      </a:lnTo>
                      <a:lnTo>
                        <a:pt x="44" y="60"/>
                      </a:lnTo>
                      <a:lnTo>
                        <a:pt x="34" y="82"/>
                      </a:lnTo>
                      <a:lnTo>
                        <a:pt x="34" y="82"/>
                      </a:lnTo>
                      <a:lnTo>
                        <a:pt x="34" y="72"/>
                      </a:lnTo>
                      <a:lnTo>
                        <a:pt x="32" y="64"/>
                      </a:lnTo>
                      <a:lnTo>
                        <a:pt x="28" y="54"/>
                      </a:lnTo>
                      <a:lnTo>
                        <a:pt x="28" y="54"/>
                      </a:lnTo>
                      <a:close/>
                    </a:path>
                  </a:pathLst>
                </a:custGeom>
                <a:solidFill>
                  <a:srgbClr val="003300"/>
                </a:solidFill>
                <a:ln w="3175">
                  <a:solidFill>
                    <a:srgbClr val="FFFFFF"/>
                  </a:solidFill>
                  <a:prstDash val="solid"/>
                  <a:round/>
                  <a:headEnd/>
                  <a:tailEnd/>
                </a:ln>
              </p:spPr>
              <p:txBody>
                <a:bodyPr/>
                <a:lstStyle/>
                <a:p>
                  <a:endParaRPr lang="en-US"/>
                </a:p>
              </p:txBody>
            </p:sp>
            <p:sp>
              <p:nvSpPr>
                <p:cNvPr id="1335" name="Freeform 718"/>
                <p:cNvSpPr>
                  <a:spLocks/>
                </p:cNvSpPr>
                <p:nvPr/>
              </p:nvSpPr>
              <p:spPr bwMode="auto">
                <a:xfrm>
                  <a:off x="2209" y="2714"/>
                  <a:ext cx="43" cy="67"/>
                </a:xfrm>
                <a:custGeom>
                  <a:avLst/>
                  <a:gdLst>
                    <a:gd name="T0" fmla="*/ 28 w 54"/>
                    <a:gd name="T1" fmla="*/ 28 h 84"/>
                    <a:gd name="T2" fmla="*/ 28 w 54"/>
                    <a:gd name="T3" fmla="*/ 28 h 84"/>
                    <a:gd name="T4" fmla="*/ 34 w 54"/>
                    <a:gd name="T5" fmla="*/ 34 h 84"/>
                    <a:gd name="T6" fmla="*/ 42 w 54"/>
                    <a:gd name="T7" fmla="*/ 38 h 84"/>
                    <a:gd name="T8" fmla="*/ 48 w 54"/>
                    <a:gd name="T9" fmla="*/ 44 h 84"/>
                    <a:gd name="T10" fmla="*/ 52 w 54"/>
                    <a:gd name="T11" fmla="*/ 48 h 84"/>
                    <a:gd name="T12" fmla="*/ 54 w 54"/>
                    <a:gd name="T13" fmla="*/ 54 h 84"/>
                    <a:gd name="T14" fmla="*/ 54 w 54"/>
                    <a:gd name="T15" fmla="*/ 54 h 84"/>
                    <a:gd name="T16" fmla="*/ 54 w 54"/>
                    <a:gd name="T17" fmla="*/ 60 h 84"/>
                    <a:gd name="T18" fmla="*/ 52 w 54"/>
                    <a:gd name="T19" fmla="*/ 64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4 h 84"/>
                    <a:gd name="T38" fmla="*/ 0 w 54"/>
                    <a:gd name="T39" fmla="*/ 54 h 84"/>
                    <a:gd name="T40" fmla="*/ 0 w 54"/>
                    <a:gd name="T41" fmla="*/ 54 h 84"/>
                    <a:gd name="T42" fmla="*/ 0 w 54"/>
                    <a:gd name="T43" fmla="*/ 46 h 84"/>
                    <a:gd name="T44" fmla="*/ 4 w 54"/>
                    <a:gd name="T45" fmla="*/ 38 h 84"/>
                    <a:gd name="T46" fmla="*/ 14 w 54"/>
                    <a:gd name="T47" fmla="*/ 20 h 84"/>
                    <a:gd name="T48" fmla="*/ 26 w 54"/>
                    <a:gd name="T49" fmla="*/ 0 h 84"/>
                    <a:gd name="T50" fmla="*/ 26 w 54"/>
                    <a:gd name="T51" fmla="*/ 0 h 84"/>
                    <a:gd name="T52" fmla="*/ 24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48" y="44"/>
                      </a:lnTo>
                      <a:lnTo>
                        <a:pt x="52" y="48"/>
                      </a:lnTo>
                      <a:lnTo>
                        <a:pt x="54" y="54"/>
                      </a:lnTo>
                      <a:lnTo>
                        <a:pt x="54" y="54"/>
                      </a:lnTo>
                      <a:lnTo>
                        <a:pt x="54" y="60"/>
                      </a:lnTo>
                      <a:lnTo>
                        <a:pt x="52" y="64"/>
                      </a:lnTo>
                      <a:lnTo>
                        <a:pt x="50" y="70"/>
                      </a:lnTo>
                      <a:lnTo>
                        <a:pt x="46" y="74"/>
                      </a:lnTo>
                      <a:lnTo>
                        <a:pt x="38" y="80"/>
                      </a:lnTo>
                      <a:lnTo>
                        <a:pt x="26" y="84"/>
                      </a:lnTo>
                      <a:lnTo>
                        <a:pt x="26" y="84"/>
                      </a:lnTo>
                      <a:lnTo>
                        <a:pt x="22" y="82"/>
                      </a:lnTo>
                      <a:lnTo>
                        <a:pt x="16" y="80"/>
                      </a:lnTo>
                      <a:lnTo>
                        <a:pt x="8" y="74"/>
                      </a:lnTo>
                      <a:lnTo>
                        <a:pt x="2" y="64"/>
                      </a:lnTo>
                      <a:lnTo>
                        <a:pt x="0" y="54"/>
                      </a:lnTo>
                      <a:lnTo>
                        <a:pt x="0" y="54"/>
                      </a:lnTo>
                      <a:lnTo>
                        <a:pt x="0" y="46"/>
                      </a:lnTo>
                      <a:lnTo>
                        <a:pt x="4" y="38"/>
                      </a:lnTo>
                      <a:lnTo>
                        <a:pt x="14" y="20"/>
                      </a:lnTo>
                      <a:lnTo>
                        <a:pt x="26" y="0"/>
                      </a:lnTo>
                      <a:lnTo>
                        <a:pt x="26" y="0"/>
                      </a:lnTo>
                      <a:lnTo>
                        <a:pt x="24"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36" name="Freeform 719"/>
                <p:cNvSpPr>
                  <a:spLocks/>
                </p:cNvSpPr>
                <p:nvPr/>
              </p:nvSpPr>
              <p:spPr bwMode="auto">
                <a:xfrm>
                  <a:off x="1875" y="2825"/>
                  <a:ext cx="43" cy="67"/>
                </a:xfrm>
                <a:custGeom>
                  <a:avLst/>
                  <a:gdLst>
                    <a:gd name="T0" fmla="*/ 28 w 54"/>
                    <a:gd name="T1" fmla="*/ 56 h 84"/>
                    <a:gd name="T2" fmla="*/ 28 w 54"/>
                    <a:gd name="T3" fmla="*/ 56 h 84"/>
                    <a:gd name="T4" fmla="*/ 22 w 54"/>
                    <a:gd name="T5" fmla="*/ 52 h 84"/>
                    <a:gd name="T6" fmla="*/ 14 w 54"/>
                    <a:gd name="T7" fmla="*/ 48 h 84"/>
                    <a:gd name="T8" fmla="*/ 6 w 54"/>
                    <a:gd name="T9" fmla="*/ 42 h 84"/>
                    <a:gd name="T10" fmla="*/ 4 w 54"/>
                    <a:gd name="T11" fmla="*/ 38 h 84"/>
                    <a:gd name="T12" fmla="*/ 2 w 54"/>
                    <a:gd name="T13" fmla="*/ 34 h 84"/>
                    <a:gd name="T14" fmla="*/ 2 w 54"/>
                    <a:gd name="T15" fmla="*/ 34 h 84"/>
                    <a:gd name="T16" fmla="*/ 0 w 54"/>
                    <a:gd name="T17" fmla="*/ 28 h 84"/>
                    <a:gd name="T18" fmla="*/ 2 w 54"/>
                    <a:gd name="T19" fmla="*/ 22 h 84"/>
                    <a:gd name="T20" fmla="*/ 2 w 54"/>
                    <a:gd name="T21" fmla="*/ 16 h 84"/>
                    <a:gd name="T22" fmla="*/ 6 w 54"/>
                    <a:gd name="T23" fmla="*/ 12 h 84"/>
                    <a:gd name="T24" fmla="*/ 14 w 54"/>
                    <a:gd name="T25" fmla="*/ 4 h 84"/>
                    <a:gd name="T26" fmla="*/ 24 w 54"/>
                    <a:gd name="T27" fmla="*/ 0 h 84"/>
                    <a:gd name="T28" fmla="*/ 24 w 54"/>
                    <a:gd name="T29" fmla="*/ 0 h 84"/>
                    <a:gd name="T30" fmla="*/ 30 w 54"/>
                    <a:gd name="T31" fmla="*/ 2 h 84"/>
                    <a:gd name="T32" fmla="*/ 36 w 54"/>
                    <a:gd name="T33" fmla="*/ 2 h 84"/>
                    <a:gd name="T34" fmla="*/ 44 w 54"/>
                    <a:gd name="T35" fmla="*/ 8 h 84"/>
                    <a:gd name="T36" fmla="*/ 50 w 54"/>
                    <a:gd name="T37" fmla="*/ 16 h 84"/>
                    <a:gd name="T38" fmla="*/ 54 w 54"/>
                    <a:gd name="T39" fmla="*/ 28 h 84"/>
                    <a:gd name="T40" fmla="*/ 54 w 54"/>
                    <a:gd name="T41" fmla="*/ 28 h 84"/>
                    <a:gd name="T42" fmla="*/ 54 w 54"/>
                    <a:gd name="T43" fmla="*/ 34 h 84"/>
                    <a:gd name="T44" fmla="*/ 52 w 54"/>
                    <a:gd name="T45" fmla="*/ 44 h 84"/>
                    <a:gd name="T46" fmla="*/ 44 w 54"/>
                    <a:gd name="T47" fmla="*/ 62 h 84"/>
                    <a:gd name="T48" fmla="*/ 34 w 54"/>
                    <a:gd name="T49" fmla="*/ 84 h 84"/>
                    <a:gd name="T50" fmla="*/ 34 w 54"/>
                    <a:gd name="T51" fmla="*/ 84 h 84"/>
                    <a:gd name="T52" fmla="*/ 34 w 54"/>
                    <a:gd name="T53" fmla="*/ 74 h 84"/>
                    <a:gd name="T54" fmla="*/ 32 w 54"/>
                    <a:gd name="T55" fmla="*/ 64 h 84"/>
                    <a:gd name="T56" fmla="*/ 28 w 54"/>
                    <a:gd name="T57" fmla="*/ 56 h 84"/>
                    <a:gd name="T58" fmla="*/ 28 w 54"/>
                    <a:gd name="T59"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56"/>
                      </a:moveTo>
                      <a:lnTo>
                        <a:pt x="28" y="56"/>
                      </a:lnTo>
                      <a:lnTo>
                        <a:pt x="22" y="52"/>
                      </a:lnTo>
                      <a:lnTo>
                        <a:pt x="14" y="48"/>
                      </a:lnTo>
                      <a:lnTo>
                        <a:pt x="6" y="42"/>
                      </a:lnTo>
                      <a:lnTo>
                        <a:pt x="4" y="38"/>
                      </a:lnTo>
                      <a:lnTo>
                        <a:pt x="2" y="34"/>
                      </a:lnTo>
                      <a:lnTo>
                        <a:pt x="2" y="34"/>
                      </a:lnTo>
                      <a:lnTo>
                        <a:pt x="0" y="28"/>
                      </a:lnTo>
                      <a:lnTo>
                        <a:pt x="2" y="22"/>
                      </a:lnTo>
                      <a:lnTo>
                        <a:pt x="2" y="16"/>
                      </a:lnTo>
                      <a:lnTo>
                        <a:pt x="6" y="12"/>
                      </a:lnTo>
                      <a:lnTo>
                        <a:pt x="14" y="4"/>
                      </a:lnTo>
                      <a:lnTo>
                        <a:pt x="24" y="0"/>
                      </a:lnTo>
                      <a:lnTo>
                        <a:pt x="24" y="0"/>
                      </a:lnTo>
                      <a:lnTo>
                        <a:pt x="30" y="2"/>
                      </a:lnTo>
                      <a:lnTo>
                        <a:pt x="36" y="2"/>
                      </a:lnTo>
                      <a:lnTo>
                        <a:pt x="44" y="8"/>
                      </a:lnTo>
                      <a:lnTo>
                        <a:pt x="50" y="16"/>
                      </a:lnTo>
                      <a:lnTo>
                        <a:pt x="54" y="28"/>
                      </a:lnTo>
                      <a:lnTo>
                        <a:pt x="54" y="28"/>
                      </a:lnTo>
                      <a:lnTo>
                        <a:pt x="54" y="34"/>
                      </a:lnTo>
                      <a:lnTo>
                        <a:pt x="52" y="44"/>
                      </a:lnTo>
                      <a:lnTo>
                        <a:pt x="44" y="62"/>
                      </a:lnTo>
                      <a:lnTo>
                        <a:pt x="34" y="84"/>
                      </a:lnTo>
                      <a:lnTo>
                        <a:pt x="34" y="84"/>
                      </a:lnTo>
                      <a:lnTo>
                        <a:pt x="34" y="74"/>
                      </a:lnTo>
                      <a:lnTo>
                        <a:pt x="32" y="64"/>
                      </a:lnTo>
                      <a:lnTo>
                        <a:pt x="28" y="56"/>
                      </a:lnTo>
                      <a:lnTo>
                        <a:pt x="28" y="56"/>
                      </a:lnTo>
                      <a:close/>
                    </a:path>
                  </a:pathLst>
                </a:custGeom>
                <a:solidFill>
                  <a:srgbClr val="003300"/>
                </a:solidFill>
                <a:ln w="3175">
                  <a:solidFill>
                    <a:srgbClr val="FFFFFF"/>
                  </a:solidFill>
                  <a:prstDash val="solid"/>
                  <a:round/>
                  <a:headEnd/>
                  <a:tailEnd/>
                </a:ln>
              </p:spPr>
              <p:txBody>
                <a:bodyPr/>
                <a:lstStyle/>
                <a:p>
                  <a:endParaRPr lang="en-US"/>
                </a:p>
              </p:txBody>
            </p:sp>
            <p:sp>
              <p:nvSpPr>
                <p:cNvPr id="1337" name="Freeform 720"/>
                <p:cNvSpPr>
                  <a:spLocks/>
                </p:cNvSpPr>
                <p:nvPr/>
              </p:nvSpPr>
              <p:spPr bwMode="auto">
                <a:xfrm>
                  <a:off x="2315" y="2897"/>
                  <a:ext cx="43" cy="65"/>
                </a:xfrm>
                <a:custGeom>
                  <a:avLst/>
                  <a:gdLst>
                    <a:gd name="T0" fmla="*/ 28 w 54"/>
                    <a:gd name="T1" fmla="*/ 28 h 82"/>
                    <a:gd name="T2" fmla="*/ 28 w 54"/>
                    <a:gd name="T3" fmla="*/ 28 h 82"/>
                    <a:gd name="T4" fmla="*/ 34 w 54"/>
                    <a:gd name="T5" fmla="*/ 32 h 82"/>
                    <a:gd name="T6" fmla="*/ 42 w 54"/>
                    <a:gd name="T7" fmla="*/ 38 h 82"/>
                    <a:gd name="T8" fmla="*/ 48 w 54"/>
                    <a:gd name="T9" fmla="*/ 44 h 82"/>
                    <a:gd name="T10" fmla="*/ 52 w 54"/>
                    <a:gd name="T11" fmla="*/ 48 h 82"/>
                    <a:gd name="T12" fmla="*/ 52 w 54"/>
                    <a:gd name="T13" fmla="*/ 52 h 82"/>
                    <a:gd name="T14" fmla="*/ 52 w 54"/>
                    <a:gd name="T15" fmla="*/ 52 h 82"/>
                    <a:gd name="T16" fmla="*/ 54 w 54"/>
                    <a:gd name="T17" fmla="*/ 58 h 82"/>
                    <a:gd name="T18" fmla="*/ 52 w 54"/>
                    <a:gd name="T19" fmla="*/ 64 h 82"/>
                    <a:gd name="T20" fmla="*/ 50 w 54"/>
                    <a:gd name="T21" fmla="*/ 70 h 82"/>
                    <a:gd name="T22" fmla="*/ 46 w 54"/>
                    <a:gd name="T23" fmla="*/ 74 h 82"/>
                    <a:gd name="T24" fmla="*/ 36 w 54"/>
                    <a:gd name="T25" fmla="*/ 80 h 82"/>
                    <a:gd name="T26" fmla="*/ 26 w 54"/>
                    <a:gd name="T27" fmla="*/ 82 h 82"/>
                    <a:gd name="T28" fmla="*/ 26 w 54"/>
                    <a:gd name="T29" fmla="*/ 82 h 82"/>
                    <a:gd name="T30" fmla="*/ 20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0 w 54"/>
                    <a:gd name="T43" fmla="*/ 46 h 82"/>
                    <a:gd name="T44" fmla="*/ 4 w 54"/>
                    <a:gd name="T45" fmla="*/ 38 h 82"/>
                    <a:gd name="T46" fmla="*/ 12 w 54"/>
                    <a:gd name="T47" fmla="*/ 20 h 82"/>
                    <a:gd name="T48" fmla="*/ 26 w 54"/>
                    <a:gd name="T49" fmla="*/ 0 h 82"/>
                    <a:gd name="T50" fmla="*/ 26 w 54"/>
                    <a:gd name="T51" fmla="*/ 0 h 82"/>
                    <a:gd name="T52" fmla="*/ 24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48" y="44"/>
                      </a:lnTo>
                      <a:lnTo>
                        <a:pt x="52" y="48"/>
                      </a:lnTo>
                      <a:lnTo>
                        <a:pt x="52" y="52"/>
                      </a:lnTo>
                      <a:lnTo>
                        <a:pt x="52" y="52"/>
                      </a:lnTo>
                      <a:lnTo>
                        <a:pt x="54" y="58"/>
                      </a:lnTo>
                      <a:lnTo>
                        <a:pt x="52" y="64"/>
                      </a:lnTo>
                      <a:lnTo>
                        <a:pt x="50" y="70"/>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38" name="Freeform 721"/>
                <p:cNvSpPr>
                  <a:spLocks/>
                </p:cNvSpPr>
                <p:nvPr/>
              </p:nvSpPr>
              <p:spPr bwMode="auto">
                <a:xfrm>
                  <a:off x="2363" y="2761"/>
                  <a:ext cx="44" cy="59"/>
                </a:xfrm>
                <a:custGeom>
                  <a:avLst/>
                  <a:gdLst>
                    <a:gd name="T0" fmla="*/ 42 w 56"/>
                    <a:gd name="T1" fmla="*/ 26 h 74"/>
                    <a:gd name="T2" fmla="*/ 42 w 56"/>
                    <a:gd name="T3" fmla="*/ 26 h 74"/>
                    <a:gd name="T4" fmla="*/ 44 w 56"/>
                    <a:gd name="T5" fmla="*/ 32 h 74"/>
                    <a:gd name="T6" fmla="*/ 48 w 56"/>
                    <a:gd name="T7" fmla="*/ 40 h 74"/>
                    <a:gd name="T8" fmla="*/ 52 w 56"/>
                    <a:gd name="T9" fmla="*/ 50 h 74"/>
                    <a:gd name="T10" fmla="*/ 52 w 56"/>
                    <a:gd name="T11" fmla="*/ 54 h 74"/>
                    <a:gd name="T12" fmla="*/ 50 w 56"/>
                    <a:gd name="T13" fmla="*/ 60 h 74"/>
                    <a:gd name="T14" fmla="*/ 50 w 56"/>
                    <a:gd name="T15" fmla="*/ 60 h 74"/>
                    <a:gd name="T16" fmla="*/ 46 w 56"/>
                    <a:gd name="T17" fmla="*/ 64 h 74"/>
                    <a:gd name="T18" fmla="*/ 42 w 56"/>
                    <a:gd name="T19" fmla="*/ 68 h 74"/>
                    <a:gd name="T20" fmla="*/ 38 w 56"/>
                    <a:gd name="T21" fmla="*/ 72 h 74"/>
                    <a:gd name="T22" fmla="*/ 32 w 56"/>
                    <a:gd name="T23" fmla="*/ 74 h 74"/>
                    <a:gd name="T24" fmla="*/ 22 w 56"/>
                    <a:gd name="T25" fmla="*/ 74 h 74"/>
                    <a:gd name="T26" fmla="*/ 10 w 56"/>
                    <a:gd name="T27" fmla="*/ 70 h 74"/>
                    <a:gd name="T28" fmla="*/ 10 w 56"/>
                    <a:gd name="T29" fmla="*/ 70 h 74"/>
                    <a:gd name="T30" fmla="*/ 6 w 56"/>
                    <a:gd name="T31" fmla="*/ 66 h 74"/>
                    <a:gd name="T32" fmla="*/ 4 w 56"/>
                    <a:gd name="T33" fmla="*/ 62 h 74"/>
                    <a:gd name="T34" fmla="*/ 0 w 56"/>
                    <a:gd name="T35" fmla="*/ 52 h 74"/>
                    <a:gd name="T36" fmla="*/ 0 w 56"/>
                    <a:gd name="T37" fmla="*/ 42 h 74"/>
                    <a:gd name="T38" fmla="*/ 4 w 56"/>
                    <a:gd name="T39" fmla="*/ 30 h 74"/>
                    <a:gd name="T40" fmla="*/ 4 w 56"/>
                    <a:gd name="T41" fmla="*/ 30 h 74"/>
                    <a:gd name="T42" fmla="*/ 10 w 56"/>
                    <a:gd name="T43" fmla="*/ 26 h 74"/>
                    <a:gd name="T44" fmla="*/ 16 w 56"/>
                    <a:gd name="T45" fmla="*/ 20 h 74"/>
                    <a:gd name="T46" fmla="*/ 34 w 56"/>
                    <a:gd name="T47" fmla="*/ 10 h 74"/>
                    <a:gd name="T48" fmla="*/ 56 w 56"/>
                    <a:gd name="T49" fmla="*/ 0 h 74"/>
                    <a:gd name="T50" fmla="*/ 56 w 56"/>
                    <a:gd name="T51" fmla="*/ 0 h 74"/>
                    <a:gd name="T52" fmla="*/ 50 w 56"/>
                    <a:gd name="T53" fmla="*/ 8 h 74"/>
                    <a:gd name="T54" fmla="*/ 46 w 56"/>
                    <a:gd name="T55" fmla="*/ 16 h 74"/>
                    <a:gd name="T56" fmla="*/ 42 w 56"/>
                    <a:gd name="T57" fmla="*/ 26 h 74"/>
                    <a:gd name="T58" fmla="*/ 42 w 56"/>
                    <a:gd name="T59"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74">
                      <a:moveTo>
                        <a:pt x="42" y="26"/>
                      </a:moveTo>
                      <a:lnTo>
                        <a:pt x="42" y="26"/>
                      </a:lnTo>
                      <a:lnTo>
                        <a:pt x="44" y="32"/>
                      </a:lnTo>
                      <a:lnTo>
                        <a:pt x="48" y="40"/>
                      </a:lnTo>
                      <a:lnTo>
                        <a:pt x="52" y="50"/>
                      </a:lnTo>
                      <a:lnTo>
                        <a:pt x="52" y="54"/>
                      </a:lnTo>
                      <a:lnTo>
                        <a:pt x="50" y="60"/>
                      </a:lnTo>
                      <a:lnTo>
                        <a:pt x="50" y="60"/>
                      </a:lnTo>
                      <a:lnTo>
                        <a:pt x="46" y="64"/>
                      </a:lnTo>
                      <a:lnTo>
                        <a:pt x="42" y="68"/>
                      </a:lnTo>
                      <a:lnTo>
                        <a:pt x="38" y="72"/>
                      </a:lnTo>
                      <a:lnTo>
                        <a:pt x="32" y="74"/>
                      </a:lnTo>
                      <a:lnTo>
                        <a:pt x="22" y="74"/>
                      </a:lnTo>
                      <a:lnTo>
                        <a:pt x="10" y="70"/>
                      </a:lnTo>
                      <a:lnTo>
                        <a:pt x="10" y="70"/>
                      </a:lnTo>
                      <a:lnTo>
                        <a:pt x="6" y="66"/>
                      </a:lnTo>
                      <a:lnTo>
                        <a:pt x="4" y="62"/>
                      </a:lnTo>
                      <a:lnTo>
                        <a:pt x="0" y="52"/>
                      </a:lnTo>
                      <a:lnTo>
                        <a:pt x="0" y="42"/>
                      </a:lnTo>
                      <a:lnTo>
                        <a:pt x="4" y="30"/>
                      </a:lnTo>
                      <a:lnTo>
                        <a:pt x="4" y="30"/>
                      </a:lnTo>
                      <a:lnTo>
                        <a:pt x="10" y="26"/>
                      </a:lnTo>
                      <a:lnTo>
                        <a:pt x="16" y="20"/>
                      </a:lnTo>
                      <a:lnTo>
                        <a:pt x="34" y="10"/>
                      </a:lnTo>
                      <a:lnTo>
                        <a:pt x="56" y="0"/>
                      </a:lnTo>
                      <a:lnTo>
                        <a:pt x="56" y="0"/>
                      </a:lnTo>
                      <a:lnTo>
                        <a:pt x="50" y="8"/>
                      </a:lnTo>
                      <a:lnTo>
                        <a:pt x="46" y="16"/>
                      </a:lnTo>
                      <a:lnTo>
                        <a:pt x="42" y="26"/>
                      </a:lnTo>
                      <a:lnTo>
                        <a:pt x="42" y="26"/>
                      </a:lnTo>
                      <a:close/>
                    </a:path>
                  </a:pathLst>
                </a:custGeom>
                <a:solidFill>
                  <a:srgbClr val="003300"/>
                </a:solidFill>
                <a:ln w="3175">
                  <a:solidFill>
                    <a:srgbClr val="FFFFFF"/>
                  </a:solidFill>
                  <a:prstDash val="solid"/>
                  <a:round/>
                  <a:headEnd/>
                  <a:tailEnd/>
                </a:ln>
              </p:spPr>
              <p:txBody>
                <a:bodyPr/>
                <a:lstStyle/>
                <a:p>
                  <a:endParaRPr lang="en-US"/>
                </a:p>
              </p:txBody>
            </p:sp>
            <p:sp>
              <p:nvSpPr>
                <p:cNvPr id="1339" name="Freeform 722"/>
                <p:cNvSpPr>
                  <a:spLocks/>
                </p:cNvSpPr>
                <p:nvPr/>
              </p:nvSpPr>
              <p:spPr bwMode="auto">
                <a:xfrm>
                  <a:off x="1788" y="2660"/>
                  <a:ext cx="43" cy="65"/>
                </a:xfrm>
                <a:custGeom>
                  <a:avLst/>
                  <a:gdLst>
                    <a:gd name="T0" fmla="*/ 28 w 54"/>
                    <a:gd name="T1" fmla="*/ 54 h 82"/>
                    <a:gd name="T2" fmla="*/ 28 w 54"/>
                    <a:gd name="T3" fmla="*/ 54 h 82"/>
                    <a:gd name="T4" fmla="*/ 22 w 54"/>
                    <a:gd name="T5" fmla="*/ 50 h 82"/>
                    <a:gd name="T6" fmla="*/ 14 w 54"/>
                    <a:gd name="T7" fmla="*/ 46 h 82"/>
                    <a:gd name="T8" fmla="*/ 6 w 54"/>
                    <a:gd name="T9" fmla="*/ 42 h 82"/>
                    <a:gd name="T10" fmla="*/ 4 w 54"/>
                    <a:gd name="T11" fmla="*/ 38 h 82"/>
                    <a:gd name="T12" fmla="*/ 2 w 54"/>
                    <a:gd name="T13" fmla="*/ 32 h 82"/>
                    <a:gd name="T14" fmla="*/ 2 w 54"/>
                    <a:gd name="T15" fmla="*/ 32 h 82"/>
                    <a:gd name="T16" fmla="*/ 0 w 54"/>
                    <a:gd name="T17" fmla="*/ 26 h 82"/>
                    <a:gd name="T18" fmla="*/ 2 w 54"/>
                    <a:gd name="T19" fmla="*/ 20 h 82"/>
                    <a:gd name="T20" fmla="*/ 4 w 54"/>
                    <a:gd name="T21" fmla="*/ 16 h 82"/>
                    <a:gd name="T22" fmla="*/ 6 w 54"/>
                    <a:gd name="T23" fmla="*/ 10 h 82"/>
                    <a:gd name="T24" fmla="*/ 14 w 54"/>
                    <a:gd name="T25" fmla="*/ 4 h 82"/>
                    <a:gd name="T26" fmla="*/ 24 w 54"/>
                    <a:gd name="T27" fmla="*/ 0 h 82"/>
                    <a:gd name="T28" fmla="*/ 24 w 54"/>
                    <a:gd name="T29" fmla="*/ 0 h 82"/>
                    <a:gd name="T30" fmla="*/ 30 w 54"/>
                    <a:gd name="T31" fmla="*/ 0 h 82"/>
                    <a:gd name="T32" fmla="*/ 36 w 54"/>
                    <a:gd name="T33" fmla="*/ 2 h 82"/>
                    <a:gd name="T34" fmla="*/ 44 w 54"/>
                    <a:gd name="T35" fmla="*/ 6 h 82"/>
                    <a:gd name="T36" fmla="*/ 52 w 54"/>
                    <a:gd name="T37" fmla="*/ 16 h 82"/>
                    <a:gd name="T38" fmla="*/ 54 w 54"/>
                    <a:gd name="T39" fmla="*/ 26 h 82"/>
                    <a:gd name="T40" fmla="*/ 54 w 54"/>
                    <a:gd name="T41" fmla="*/ 26 h 82"/>
                    <a:gd name="T42" fmla="*/ 54 w 54"/>
                    <a:gd name="T43" fmla="*/ 34 h 82"/>
                    <a:gd name="T44" fmla="*/ 52 w 54"/>
                    <a:gd name="T45" fmla="*/ 42 h 82"/>
                    <a:gd name="T46" fmla="*/ 44 w 54"/>
                    <a:gd name="T47" fmla="*/ 60 h 82"/>
                    <a:gd name="T48" fmla="*/ 34 w 54"/>
                    <a:gd name="T49" fmla="*/ 82 h 82"/>
                    <a:gd name="T50" fmla="*/ 34 w 54"/>
                    <a:gd name="T51" fmla="*/ 82 h 82"/>
                    <a:gd name="T52" fmla="*/ 34 w 54"/>
                    <a:gd name="T53" fmla="*/ 72 h 82"/>
                    <a:gd name="T54" fmla="*/ 32 w 54"/>
                    <a:gd name="T55" fmla="*/ 64 h 82"/>
                    <a:gd name="T56" fmla="*/ 28 w 54"/>
                    <a:gd name="T57" fmla="*/ 54 h 82"/>
                    <a:gd name="T58" fmla="*/ 28 w 54"/>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54"/>
                      </a:moveTo>
                      <a:lnTo>
                        <a:pt x="28" y="54"/>
                      </a:lnTo>
                      <a:lnTo>
                        <a:pt x="22" y="50"/>
                      </a:lnTo>
                      <a:lnTo>
                        <a:pt x="14" y="46"/>
                      </a:lnTo>
                      <a:lnTo>
                        <a:pt x="6" y="42"/>
                      </a:lnTo>
                      <a:lnTo>
                        <a:pt x="4" y="38"/>
                      </a:lnTo>
                      <a:lnTo>
                        <a:pt x="2" y="32"/>
                      </a:lnTo>
                      <a:lnTo>
                        <a:pt x="2" y="32"/>
                      </a:lnTo>
                      <a:lnTo>
                        <a:pt x="0" y="26"/>
                      </a:lnTo>
                      <a:lnTo>
                        <a:pt x="2" y="20"/>
                      </a:lnTo>
                      <a:lnTo>
                        <a:pt x="4" y="16"/>
                      </a:lnTo>
                      <a:lnTo>
                        <a:pt x="6" y="10"/>
                      </a:lnTo>
                      <a:lnTo>
                        <a:pt x="14" y="4"/>
                      </a:lnTo>
                      <a:lnTo>
                        <a:pt x="24" y="0"/>
                      </a:lnTo>
                      <a:lnTo>
                        <a:pt x="24" y="0"/>
                      </a:lnTo>
                      <a:lnTo>
                        <a:pt x="30" y="0"/>
                      </a:lnTo>
                      <a:lnTo>
                        <a:pt x="36" y="2"/>
                      </a:lnTo>
                      <a:lnTo>
                        <a:pt x="44" y="6"/>
                      </a:lnTo>
                      <a:lnTo>
                        <a:pt x="52" y="16"/>
                      </a:lnTo>
                      <a:lnTo>
                        <a:pt x="54" y="26"/>
                      </a:lnTo>
                      <a:lnTo>
                        <a:pt x="54" y="26"/>
                      </a:lnTo>
                      <a:lnTo>
                        <a:pt x="54" y="34"/>
                      </a:lnTo>
                      <a:lnTo>
                        <a:pt x="52" y="42"/>
                      </a:lnTo>
                      <a:lnTo>
                        <a:pt x="44" y="60"/>
                      </a:lnTo>
                      <a:lnTo>
                        <a:pt x="34" y="82"/>
                      </a:lnTo>
                      <a:lnTo>
                        <a:pt x="34" y="82"/>
                      </a:lnTo>
                      <a:lnTo>
                        <a:pt x="34" y="72"/>
                      </a:lnTo>
                      <a:lnTo>
                        <a:pt x="32" y="64"/>
                      </a:lnTo>
                      <a:lnTo>
                        <a:pt x="28" y="54"/>
                      </a:lnTo>
                      <a:lnTo>
                        <a:pt x="28" y="54"/>
                      </a:lnTo>
                      <a:close/>
                    </a:path>
                  </a:pathLst>
                </a:custGeom>
                <a:solidFill>
                  <a:srgbClr val="003300"/>
                </a:solidFill>
                <a:ln w="3175">
                  <a:solidFill>
                    <a:srgbClr val="FFFFFF"/>
                  </a:solidFill>
                  <a:prstDash val="solid"/>
                  <a:round/>
                  <a:headEnd/>
                  <a:tailEnd/>
                </a:ln>
              </p:spPr>
              <p:txBody>
                <a:bodyPr/>
                <a:lstStyle/>
                <a:p>
                  <a:endParaRPr lang="en-US"/>
                </a:p>
              </p:txBody>
            </p:sp>
            <p:sp>
              <p:nvSpPr>
                <p:cNvPr id="1340" name="Freeform 723"/>
                <p:cNvSpPr>
                  <a:spLocks/>
                </p:cNvSpPr>
                <p:nvPr/>
              </p:nvSpPr>
              <p:spPr bwMode="auto">
                <a:xfrm>
                  <a:off x="2180" y="3180"/>
                  <a:ext cx="43" cy="65"/>
                </a:xfrm>
                <a:custGeom>
                  <a:avLst/>
                  <a:gdLst>
                    <a:gd name="T0" fmla="*/ 28 w 54"/>
                    <a:gd name="T1" fmla="*/ 28 h 82"/>
                    <a:gd name="T2" fmla="*/ 28 w 54"/>
                    <a:gd name="T3" fmla="*/ 28 h 82"/>
                    <a:gd name="T4" fmla="*/ 34 w 54"/>
                    <a:gd name="T5" fmla="*/ 34 h 82"/>
                    <a:gd name="T6" fmla="*/ 42 w 54"/>
                    <a:gd name="T7" fmla="*/ 38 h 82"/>
                    <a:gd name="T8" fmla="*/ 48 w 54"/>
                    <a:gd name="T9" fmla="*/ 44 h 82"/>
                    <a:gd name="T10" fmla="*/ 52 w 54"/>
                    <a:gd name="T11" fmla="*/ 48 h 82"/>
                    <a:gd name="T12" fmla="*/ 52 w 54"/>
                    <a:gd name="T13" fmla="*/ 54 h 82"/>
                    <a:gd name="T14" fmla="*/ 52 w 54"/>
                    <a:gd name="T15" fmla="*/ 54 h 82"/>
                    <a:gd name="T16" fmla="*/ 54 w 54"/>
                    <a:gd name="T17" fmla="*/ 60 h 82"/>
                    <a:gd name="T18" fmla="*/ 52 w 54"/>
                    <a:gd name="T19" fmla="*/ 64 h 82"/>
                    <a:gd name="T20" fmla="*/ 50 w 54"/>
                    <a:gd name="T21" fmla="*/ 70 h 82"/>
                    <a:gd name="T22" fmla="*/ 46 w 54"/>
                    <a:gd name="T23" fmla="*/ 74 h 82"/>
                    <a:gd name="T24" fmla="*/ 36 w 54"/>
                    <a:gd name="T25" fmla="*/ 80 h 82"/>
                    <a:gd name="T26" fmla="*/ 26 w 54"/>
                    <a:gd name="T27" fmla="*/ 82 h 82"/>
                    <a:gd name="T28" fmla="*/ 26 w 54"/>
                    <a:gd name="T29" fmla="*/ 82 h 82"/>
                    <a:gd name="T30" fmla="*/ 20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0 w 54"/>
                    <a:gd name="T43" fmla="*/ 46 h 82"/>
                    <a:gd name="T44" fmla="*/ 4 w 54"/>
                    <a:gd name="T45" fmla="*/ 38 h 82"/>
                    <a:gd name="T46" fmla="*/ 12 w 54"/>
                    <a:gd name="T47" fmla="*/ 20 h 82"/>
                    <a:gd name="T48" fmla="*/ 26 w 54"/>
                    <a:gd name="T49" fmla="*/ 0 h 82"/>
                    <a:gd name="T50" fmla="*/ 26 w 54"/>
                    <a:gd name="T51" fmla="*/ 0 h 82"/>
                    <a:gd name="T52" fmla="*/ 24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48" y="44"/>
                      </a:lnTo>
                      <a:lnTo>
                        <a:pt x="52" y="48"/>
                      </a:lnTo>
                      <a:lnTo>
                        <a:pt x="52" y="54"/>
                      </a:lnTo>
                      <a:lnTo>
                        <a:pt x="52" y="54"/>
                      </a:lnTo>
                      <a:lnTo>
                        <a:pt x="54" y="60"/>
                      </a:lnTo>
                      <a:lnTo>
                        <a:pt x="52" y="64"/>
                      </a:lnTo>
                      <a:lnTo>
                        <a:pt x="50" y="70"/>
                      </a:lnTo>
                      <a:lnTo>
                        <a:pt x="46" y="74"/>
                      </a:lnTo>
                      <a:lnTo>
                        <a:pt x="36" y="80"/>
                      </a:lnTo>
                      <a:lnTo>
                        <a:pt x="26" y="82"/>
                      </a:lnTo>
                      <a:lnTo>
                        <a:pt x="26" y="82"/>
                      </a:lnTo>
                      <a:lnTo>
                        <a:pt x="20" y="82"/>
                      </a:lnTo>
                      <a:lnTo>
                        <a:pt x="16" y="80"/>
                      </a:lnTo>
                      <a:lnTo>
                        <a:pt x="8" y="74"/>
                      </a:lnTo>
                      <a:lnTo>
                        <a:pt x="2" y="64"/>
                      </a:lnTo>
                      <a:lnTo>
                        <a:pt x="0" y="54"/>
                      </a:lnTo>
                      <a:lnTo>
                        <a:pt x="0" y="54"/>
                      </a:lnTo>
                      <a:lnTo>
                        <a:pt x="0" y="46"/>
                      </a:lnTo>
                      <a:lnTo>
                        <a:pt x="4" y="38"/>
                      </a:lnTo>
                      <a:lnTo>
                        <a:pt x="12"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41" name="Freeform 724"/>
                <p:cNvSpPr>
                  <a:spLocks/>
                </p:cNvSpPr>
                <p:nvPr/>
              </p:nvSpPr>
              <p:spPr bwMode="auto">
                <a:xfrm>
                  <a:off x="1929" y="2647"/>
                  <a:ext cx="43" cy="66"/>
                </a:xfrm>
                <a:custGeom>
                  <a:avLst/>
                  <a:gdLst>
                    <a:gd name="T0" fmla="*/ 28 w 54"/>
                    <a:gd name="T1" fmla="*/ 54 h 82"/>
                    <a:gd name="T2" fmla="*/ 28 w 54"/>
                    <a:gd name="T3" fmla="*/ 54 h 82"/>
                    <a:gd name="T4" fmla="*/ 22 w 54"/>
                    <a:gd name="T5" fmla="*/ 50 h 82"/>
                    <a:gd name="T6" fmla="*/ 14 w 54"/>
                    <a:gd name="T7" fmla="*/ 46 h 82"/>
                    <a:gd name="T8" fmla="*/ 6 w 54"/>
                    <a:gd name="T9" fmla="*/ 42 h 82"/>
                    <a:gd name="T10" fmla="*/ 2 w 54"/>
                    <a:gd name="T11" fmla="*/ 38 h 82"/>
                    <a:gd name="T12" fmla="*/ 0 w 54"/>
                    <a:gd name="T13" fmla="*/ 32 h 82"/>
                    <a:gd name="T14" fmla="*/ 0 w 54"/>
                    <a:gd name="T15" fmla="*/ 32 h 82"/>
                    <a:gd name="T16" fmla="*/ 0 w 54"/>
                    <a:gd name="T17" fmla="*/ 26 h 82"/>
                    <a:gd name="T18" fmla="*/ 0 w 54"/>
                    <a:gd name="T19" fmla="*/ 20 h 82"/>
                    <a:gd name="T20" fmla="*/ 2 w 54"/>
                    <a:gd name="T21" fmla="*/ 16 h 82"/>
                    <a:gd name="T22" fmla="*/ 6 w 54"/>
                    <a:gd name="T23" fmla="*/ 10 h 82"/>
                    <a:gd name="T24" fmla="*/ 14 w 54"/>
                    <a:gd name="T25" fmla="*/ 4 h 82"/>
                    <a:gd name="T26" fmla="*/ 24 w 54"/>
                    <a:gd name="T27" fmla="*/ 0 h 82"/>
                    <a:gd name="T28" fmla="*/ 24 w 54"/>
                    <a:gd name="T29" fmla="*/ 0 h 82"/>
                    <a:gd name="T30" fmla="*/ 30 w 54"/>
                    <a:gd name="T31" fmla="*/ 0 h 82"/>
                    <a:gd name="T32" fmla="*/ 34 w 54"/>
                    <a:gd name="T33" fmla="*/ 2 h 82"/>
                    <a:gd name="T34" fmla="*/ 44 w 54"/>
                    <a:gd name="T35" fmla="*/ 6 h 82"/>
                    <a:gd name="T36" fmla="*/ 50 w 54"/>
                    <a:gd name="T37" fmla="*/ 16 h 82"/>
                    <a:gd name="T38" fmla="*/ 54 w 54"/>
                    <a:gd name="T39" fmla="*/ 26 h 82"/>
                    <a:gd name="T40" fmla="*/ 54 w 54"/>
                    <a:gd name="T41" fmla="*/ 26 h 82"/>
                    <a:gd name="T42" fmla="*/ 54 w 54"/>
                    <a:gd name="T43" fmla="*/ 34 h 82"/>
                    <a:gd name="T44" fmla="*/ 52 w 54"/>
                    <a:gd name="T45" fmla="*/ 42 h 82"/>
                    <a:gd name="T46" fmla="*/ 44 w 54"/>
                    <a:gd name="T47" fmla="*/ 60 h 82"/>
                    <a:gd name="T48" fmla="*/ 32 w 54"/>
                    <a:gd name="T49" fmla="*/ 82 h 82"/>
                    <a:gd name="T50" fmla="*/ 32 w 54"/>
                    <a:gd name="T51" fmla="*/ 82 h 82"/>
                    <a:gd name="T52" fmla="*/ 34 w 54"/>
                    <a:gd name="T53" fmla="*/ 72 h 82"/>
                    <a:gd name="T54" fmla="*/ 32 w 54"/>
                    <a:gd name="T55" fmla="*/ 64 h 82"/>
                    <a:gd name="T56" fmla="*/ 28 w 54"/>
                    <a:gd name="T57" fmla="*/ 54 h 82"/>
                    <a:gd name="T58" fmla="*/ 28 w 54"/>
                    <a:gd name="T5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54"/>
                      </a:moveTo>
                      <a:lnTo>
                        <a:pt x="28" y="54"/>
                      </a:lnTo>
                      <a:lnTo>
                        <a:pt x="22" y="50"/>
                      </a:lnTo>
                      <a:lnTo>
                        <a:pt x="14" y="46"/>
                      </a:lnTo>
                      <a:lnTo>
                        <a:pt x="6" y="42"/>
                      </a:lnTo>
                      <a:lnTo>
                        <a:pt x="2" y="38"/>
                      </a:lnTo>
                      <a:lnTo>
                        <a:pt x="0" y="32"/>
                      </a:lnTo>
                      <a:lnTo>
                        <a:pt x="0" y="32"/>
                      </a:lnTo>
                      <a:lnTo>
                        <a:pt x="0" y="26"/>
                      </a:lnTo>
                      <a:lnTo>
                        <a:pt x="0" y="20"/>
                      </a:lnTo>
                      <a:lnTo>
                        <a:pt x="2" y="16"/>
                      </a:lnTo>
                      <a:lnTo>
                        <a:pt x="6" y="10"/>
                      </a:lnTo>
                      <a:lnTo>
                        <a:pt x="14" y="4"/>
                      </a:lnTo>
                      <a:lnTo>
                        <a:pt x="24" y="0"/>
                      </a:lnTo>
                      <a:lnTo>
                        <a:pt x="24" y="0"/>
                      </a:lnTo>
                      <a:lnTo>
                        <a:pt x="30" y="0"/>
                      </a:lnTo>
                      <a:lnTo>
                        <a:pt x="34" y="2"/>
                      </a:lnTo>
                      <a:lnTo>
                        <a:pt x="44" y="6"/>
                      </a:lnTo>
                      <a:lnTo>
                        <a:pt x="50" y="16"/>
                      </a:lnTo>
                      <a:lnTo>
                        <a:pt x="54" y="26"/>
                      </a:lnTo>
                      <a:lnTo>
                        <a:pt x="54" y="26"/>
                      </a:lnTo>
                      <a:lnTo>
                        <a:pt x="54" y="34"/>
                      </a:lnTo>
                      <a:lnTo>
                        <a:pt x="52" y="42"/>
                      </a:lnTo>
                      <a:lnTo>
                        <a:pt x="44" y="60"/>
                      </a:lnTo>
                      <a:lnTo>
                        <a:pt x="32" y="82"/>
                      </a:lnTo>
                      <a:lnTo>
                        <a:pt x="32" y="82"/>
                      </a:lnTo>
                      <a:lnTo>
                        <a:pt x="34" y="72"/>
                      </a:lnTo>
                      <a:lnTo>
                        <a:pt x="32" y="64"/>
                      </a:lnTo>
                      <a:lnTo>
                        <a:pt x="28" y="54"/>
                      </a:lnTo>
                      <a:lnTo>
                        <a:pt x="28" y="54"/>
                      </a:lnTo>
                      <a:close/>
                    </a:path>
                  </a:pathLst>
                </a:custGeom>
                <a:solidFill>
                  <a:srgbClr val="003300"/>
                </a:solidFill>
                <a:ln w="3175">
                  <a:solidFill>
                    <a:srgbClr val="FFFFFF"/>
                  </a:solidFill>
                  <a:prstDash val="solid"/>
                  <a:round/>
                  <a:headEnd/>
                  <a:tailEnd/>
                </a:ln>
              </p:spPr>
              <p:txBody>
                <a:bodyPr/>
                <a:lstStyle/>
                <a:p>
                  <a:endParaRPr lang="en-US"/>
                </a:p>
              </p:txBody>
            </p:sp>
            <p:sp>
              <p:nvSpPr>
                <p:cNvPr id="1342" name="Freeform 725"/>
                <p:cNvSpPr>
                  <a:spLocks/>
                </p:cNvSpPr>
                <p:nvPr/>
              </p:nvSpPr>
              <p:spPr bwMode="auto">
                <a:xfrm>
                  <a:off x="1953" y="3199"/>
                  <a:ext cx="42" cy="66"/>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6 h 82"/>
                    <a:gd name="T12" fmla="*/ 52 w 52"/>
                    <a:gd name="T13" fmla="*/ 52 h 82"/>
                    <a:gd name="T14" fmla="*/ 52 w 52"/>
                    <a:gd name="T15" fmla="*/ 52 h 82"/>
                    <a:gd name="T16" fmla="*/ 52 w 52"/>
                    <a:gd name="T17" fmla="*/ 58 h 82"/>
                    <a:gd name="T18" fmla="*/ 52 w 52"/>
                    <a:gd name="T19" fmla="*/ 64 h 82"/>
                    <a:gd name="T20" fmla="*/ 48 w 52"/>
                    <a:gd name="T21" fmla="*/ 68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6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8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6"/>
                      </a:lnTo>
                      <a:lnTo>
                        <a:pt x="52" y="52"/>
                      </a:lnTo>
                      <a:lnTo>
                        <a:pt x="52" y="52"/>
                      </a:lnTo>
                      <a:lnTo>
                        <a:pt x="52" y="58"/>
                      </a:lnTo>
                      <a:lnTo>
                        <a:pt x="52" y="64"/>
                      </a:lnTo>
                      <a:lnTo>
                        <a:pt x="48" y="68"/>
                      </a:lnTo>
                      <a:lnTo>
                        <a:pt x="46" y="74"/>
                      </a:lnTo>
                      <a:lnTo>
                        <a:pt x="36" y="80"/>
                      </a:lnTo>
                      <a:lnTo>
                        <a:pt x="26" y="82"/>
                      </a:lnTo>
                      <a:lnTo>
                        <a:pt x="26" y="82"/>
                      </a:lnTo>
                      <a:lnTo>
                        <a:pt x="20" y="82"/>
                      </a:lnTo>
                      <a:lnTo>
                        <a:pt x="16" y="80"/>
                      </a:lnTo>
                      <a:lnTo>
                        <a:pt x="6" y="74"/>
                      </a:lnTo>
                      <a:lnTo>
                        <a:pt x="2" y="64"/>
                      </a:lnTo>
                      <a:lnTo>
                        <a:pt x="0" y="52"/>
                      </a:lnTo>
                      <a:lnTo>
                        <a:pt x="0" y="52"/>
                      </a:lnTo>
                      <a:lnTo>
                        <a:pt x="0" y="46"/>
                      </a:lnTo>
                      <a:lnTo>
                        <a:pt x="4" y="38"/>
                      </a:lnTo>
                      <a:lnTo>
                        <a:pt x="12" y="20"/>
                      </a:lnTo>
                      <a:lnTo>
                        <a:pt x="26" y="0"/>
                      </a:lnTo>
                      <a:lnTo>
                        <a:pt x="26" y="0"/>
                      </a:lnTo>
                      <a:lnTo>
                        <a:pt x="24" y="8"/>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43" name="Freeform 726"/>
                <p:cNvSpPr>
                  <a:spLocks/>
                </p:cNvSpPr>
                <p:nvPr/>
              </p:nvSpPr>
              <p:spPr bwMode="auto">
                <a:xfrm>
                  <a:off x="1787" y="3108"/>
                  <a:ext cx="43" cy="65"/>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8"/>
                      </a:lnTo>
                      <a:lnTo>
                        <a:pt x="54" y="52"/>
                      </a:lnTo>
                      <a:lnTo>
                        <a:pt x="54" y="52"/>
                      </a:lnTo>
                      <a:lnTo>
                        <a:pt x="54" y="58"/>
                      </a:lnTo>
                      <a:lnTo>
                        <a:pt x="52" y="64"/>
                      </a:lnTo>
                      <a:lnTo>
                        <a:pt x="50" y="70"/>
                      </a:lnTo>
                      <a:lnTo>
                        <a:pt x="46" y="74"/>
                      </a:lnTo>
                      <a:lnTo>
                        <a:pt x="38" y="80"/>
                      </a:lnTo>
                      <a:lnTo>
                        <a:pt x="28" y="82"/>
                      </a:lnTo>
                      <a:lnTo>
                        <a:pt x="28" y="82"/>
                      </a:lnTo>
                      <a:lnTo>
                        <a:pt x="22" y="82"/>
                      </a:lnTo>
                      <a:lnTo>
                        <a:pt x="16" y="80"/>
                      </a:lnTo>
                      <a:lnTo>
                        <a:pt x="8" y="74"/>
                      </a:lnTo>
                      <a:lnTo>
                        <a:pt x="2" y="64"/>
                      </a:lnTo>
                      <a:lnTo>
                        <a:pt x="0" y="52"/>
                      </a:lnTo>
                      <a:lnTo>
                        <a:pt x="0" y="52"/>
                      </a:lnTo>
                      <a:lnTo>
                        <a:pt x="2" y="46"/>
                      </a:lnTo>
                      <a:lnTo>
                        <a:pt x="4"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344" name="Freeform 727"/>
                <p:cNvSpPr>
                  <a:spLocks/>
                </p:cNvSpPr>
                <p:nvPr/>
              </p:nvSpPr>
              <p:spPr bwMode="auto">
                <a:xfrm>
                  <a:off x="1660" y="3186"/>
                  <a:ext cx="45" cy="61"/>
                </a:xfrm>
                <a:custGeom>
                  <a:avLst/>
                  <a:gdLst>
                    <a:gd name="T0" fmla="*/ 18 w 56"/>
                    <a:gd name="T1" fmla="*/ 24 h 76"/>
                    <a:gd name="T2" fmla="*/ 18 w 56"/>
                    <a:gd name="T3" fmla="*/ 24 h 76"/>
                    <a:gd name="T4" fmla="*/ 24 w 56"/>
                    <a:gd name="T5" fmla="*/ 26 h 76"/>
                    <a:gd name="T6" fmla="*/ 34 w 56"/>
                    <a:gd name="T7" fmla="*/ 26 h 76"/>
                    <a:gd name="T8" fmla="*/ 42 w 56"/>
                    <a:gd name="T9" fmla="*/ 26 h 76"/>
                    <a:gd name="T10" fmla="*/ 48 w 56"/>
                    <a:gd name="T11" fmla="*/ 30 h 76"/>
                    <a:gd name="T12" fmla="*/ 52 w 56"/>
                    <a:gd name="T13" fmla="*/ 34 h 76"/>
                    <a:gd name="T14" fmla="*/ 52 w 56"/>
                    <a:gd name="T15" fmla="*/ 34 h 76"/>
                    <a:gd name="T16" fmla="*/ 54 w 56"/>
                    <a:gd name="T17" fmla="*/ 38 h 76"/>
                    <a:gd name="T18" fmla="*/ 56 w 56"/>
                    <a:gd name="T19" fmla="*/ 44 h 76"/>
                    <a:gd name="T20" fmla="*/ 56 w 56"/>
                    <a:gd name="T21" fmla="*/ 50 h 76"/>
                    <a:gd name="T22" fmla="*/ 56 w 56"/>
                    <a:gd name="T23" fmla="*/ 54 h 76"/>
                    <a:gd name="T24" fmla="*/ 50 w 56"/>
                    <a:gd name="T25" fmla="*/ 64 h 76"/>
                    <a:gd name="T26" fmla="*/ 42 w 56"/>
                    <a:gd name="T27" fmla="*/ 72 h 76"/>
                    <a:gd name="T28" fmla="*/ 42 w 56"/>
                    <a:gd name="T29" fmla="*/ 72 h 76"/>
                    <a:gd name="T30" fmla="*/ 38 w 56"/>
                    <a:gd name="T31" fmla="*/ 74 h 76"/>
                    <a:gd name="T32" fmla="*/ 32 w 56"/>
                    <a:gd name="T33" fmla="*/ 76 h 76"/>
                    <a:gd name="T34" fmla="*/ 22 w 56"/>
                    <a:gd name="T35" fmla="*/ 74 h 76"/>
                    <a:gd name="T36" fmla="*/ 12 w 56"/>
                    <a:gd name="T37" fmla="*/ 68 h 76"/>
                    <a:gd name="T38" fmla="*/ 4 w 56"/>
                    <a:gd name="T39" fmla="*/ 60 h 76"/>
                    <a:gd name="T40" fmla="*/ 4 w 56"/>
                    <a:gd name="T41" fmla="*/ 60 h 76"/>
                    <a:gd name="T42" fmla="*/ 2 w 56"/>
                    <a:gd name="T43" fmla="*/ 52 h 76"/>
                    <a:gd name="T44" fmla="*/ 0 w 56"/>
                    <a:gd name="T45" fmla="*/ 44 h 76"/>
                    <a:gd name="T46" fmla="*/ 0 w 56"/>
                    <a:gd name="T47" fmla="*/ 24 h 76"/>
                    <a:gd name="T48" fmla="*/ 2 w 56"/>
                    <a:gd name="T49" fmla="*/ 0 h 76"/>
                    <a:gd name="T50" fmla="*/ 2 w 56"/>
                    <a:gd name="T51" fmla="*/ 0 h 76"/>
                    <a:gd name="T52" fmla="*/ 6 w 56"/>
                    <a:gd name="T53" fmla="*/ 10 h 76"/>
                    <a:gd name="T54" fmla="*/ 10 w 56"/>
                    <a:gd name="T55" fmla="*/ 16 h 76"/>
                    <a:gd name="T56" fmla="*/ 18 w 56"/>
                    <a:gd name="T57" fmla="*/ 24 h 76"/>
                    <a:gd name="T58" fmla="*/ 18 w 56"/>
                    <a:gd name="T59"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76">
                      <a:moveTo>
                        <a:pt x="18" y="24"/>
                      </a:moveTo>
                      <a:lnTo>
                        <a:pt x="18" y="24"/>
                      </a:lnTo>
                      <a:lnTo>
                        <a:pt x="24" y="26"/>
                      </a:lnTo>
                      <a:lnTo>
                        <a:pt x="34" y="26"/>
                      </a:lnTo>
                      <a:lnTo>
                        <a:pt x="42" y="26"/>
                      </a:lnTo>
                      <a:lnTo>
                        <a:pt x="48" y="30"/>
                      </a:lnTo>
                      <a:lnTo>
                        <a:pt x="52" y="34"/>
                      </a:lnTo>
                      <a:lnTo>
                        <a:pt x="52" y="34"/>
                      </a:lnTo>
                      <a:lnTo>
                        <a:pt x="54" y="38"/>
                      </a:lnTo>
                      <a:lnTo>
                        <a:pt x="56" y="44"/>
                      </a:lnTo>
                      <a:lnTo>
                        <a:pt x="56" y="50"/>
                      </a:lnTo>
                      <a:lnTo>
                        <a:pt x="56" y="54"/>
                      </a:lnTo>
                      <a:lnTo>
                        <a:pt x="50" y="64"/>
                      </a:lnTo>
                      <a:lnTo>
                        <a:pt x="42" y="72"/>
                      </a:lnTo>
                      <a:lnTo>
                        <a:pt x="42" y="72"/>
                      </a:lnTo>
                      <a:lnTo>
                        <a:pt x="38" y="74"/>
                      </a:lnTo>
                      <a:lnTo>
                        <a:pt x="32" y="76"/>
                      </a:lnTo>
                      <a:lnTo>
                        <a:pt x="22" y="74"/>
                      </a:lnTo>
                      <a:lnTo>
                        <a:pt x="12" y="68"/>
                      </a:lnTo>
                      <a:lnTo>
                        <a:pt x="4" y="60"/>
                      </a:lnTo>
                      <a:lnTo>
                        <a:pt x="4" y="60"/>
                      </a:lnTo>
                      <a:lnTo>
                        <a:pt x="2" y="52"/>
                      </a:lnTo>
                      <a:lnTo>
                        <a:pt x="0" y="44"/>
                      </a:lnTo>
                      <a:lnTo>
                        <a:pt x="0" y="24"/>
                      </a:lnTo>
                      <a:lnTo>
                        <a:pt x="2" y="0"/>
                      </a:lnTo>
                      <a:lnTo>
                        <a:pt x="2" y="0"/>
                      </a:lnTo>
                      <a:lnTo>
                        <a:pt x="6" y="10"/>
                      </a:lnTo>
                      <a:lnTo>
                        <a:pt x="10" y="16"/>
                      </a:lnTo>
                      <a:lnTo>
                        <a:pt x="18" y="24"/>
                      </a:lnTo>
                      <a:lnTo>
                        <a:pt x="18" y="24"/>
                      </a:lnTo>
                      <a:close/>
                    </a:path>
                  </a:pathLst>
                </a:custGeom>
                <a:solidFill>
                  <a:srgbClr val="003300"/>
                </a:solidFill>
                <a:ln w="3175">
                  <a:solidFill>
                    <a:srgbClr val="FFFFFF"/>
                  </a:solidFill>
                  <a:prstDash val="solid"/>
                  <a:round/>
                  <a:headEnd/>
                  <a:tailEnd/>
                </a:ln>
              </p:spPr>
              <p:txBody>
                <a:bodyPr/>
                <a:lstStyle/>
                <a:p>
                  <a:endParaRPr lang="en-US"/>
                </a:p>
              </p:txBody>
            </p:sp>
            <p:sp>
              <p:nvSpPr>
                <p:cNvPr id="1345" name="Freeform 728"/>
                <p:cNvSpPr>
                  <a:spLocks/>
                </p:cNvSpPr>
                <p:nvPr/>
              </p:nvSpPr>
              <p:spPr bwMode="auto">
                <a:xfrm>
                  <a:off x="1540" y="3322"/>
                  <a:ext cx="66" cy="42"/>
                </a:xfrm>
                <a:custGeom>
                  <a:avLst/>
                  <a:gdLst>
                    <a:gd name="T0" fmla="*/ 28 w 82"/>
                    <a:gd name="T1" fmla="*/ 30 h 52"/>
                    <a:gd name="T2" fmla="*/ 28 w 82"/>
                    <a:gd name="T3" fmla="*/ 30 h 52"/>
                    <a:gd name="T4" fmla="*/ 30 w 82"/>
                    <a:gd name="T5" fmla="*/ 24 h 52"/>
                    <a:gd name="T6" fmla="*/ 34 w 82"/>
                    <a:gd name="T7" fmla="*/ 14 h 52"/>
                    <a:gd name="T8" fmla="*/ 38 w 82"/>
                    <a:gd name="T9" fmla="*/ 6 h 52"/>
                    <a:gd name="T10" fmla="*/ 42 w 82"/>
                    <a:gd name="T11" fmla="*/ 4 h 52"/>
                    <a:gd name="T12" fmla="*/ 46 w 82"/>
                    <a:gd name="T13" fmla="*/ 0 h 52"/>
                    <a:gd name="T14" fmla="*/ 46 w 82"/>
                    <a:gd name="T15" fmla="*/ 0 h 52"/>
                    <a:gd name="T16" fmla="*/ 52 w 82"/>
                    <a:gd name="T17" fmla="*/ 0 h 52"/>
                    <a:gd name="T18" fmla="*/ 58 w 82"/>
                    <a:gd name="T19" fmla="*/ 0 h 52"/>
                    <a:gd name="T20" fmla="*/ 64 w 82"/>
                    <a:gd name="T21" fmla="*/ 0 h 52"/>
                    <a:gd name="T22" fmla="*/ 68 w 82"/>
                    <a:gd name="T23" fmla="*/ 2 h 52"/>
                    <a:gd name="T24" fmla="*/ 76 w 82"/>
                    <a:gd name="T25" fmla="*/ 10 h 52"/>
                    <a:gd name="T26" fmla="*/ 80 w 82"/>
                    <a:gd name="T27" fmla="*/ 20 h 52"/>
                    <a:gd name="T28" fmla="*/ 80 w 82"/>
                    <a:gd name="T29" fmla="*/ 20 h 52"/>
                    <a:gd name="T30" fmla="*/ 82 w 82"/>
                    <a:gd name="T31" fmla="*/ 26 h 52"/>
                    <a:gd name="T32" fmla="*/ 80 w 82"/>
                    <a:gd name="T33" fmla="*/ 30 h 52"/>
                    <a:gd name="T34" fmla="*/ 76 w 82"/>
                    <a:gd name="T35" fmla="*/ 40 h 52"/>
                    <a:gd name="T36" fmla="*/ 68 w 82"/>
                    <a:gd name="T37" fmla="*/ 48 h 52"/>
                    <a:gd name="T38" fmla="*/ 58 w 82"/>
                    <a:gd name="T39" fmla="*/ 52 h 52"/>
                    <a:gd name="T40" fmla="*/ 58 w 82"/>
                    <a:gd name="T41" fmla="*/ 52 h 52"/>
                    <a:gd name="T42" fmla="*/ 50 w 82"/>
                    <a:gd name="T43" fmla="*/ 52 h 52"/>
                    <a:gd name="T44" fmla="*/ 42 w 82"/>
                    <a:gd name="T45" fmla="*/ 52 h 52"/>
                    <a:gd name="T46" fmla="*/ 22 w 82"/>
                    <a:gd name="T47" fmla="*/ 46 h 52"/>
                    <a:gd name="T48" fmla="*/ 0 w 82"/>
                    <a:gd name="T49" fmla="*/ 38 h 52"/>
                    <a:gd name="T50" fmla="*/ 0 w 82"/>
                    <a:gd name="T51" fmla="*/ 38 h 52"/>
                    <a:gd name="T52" fmla="*/ 10 w 82"/>
                    <a:gd name="T53" fmla="*/ 38 h 52"/>
                    <a:gd name="T54" fmla="*/ 18 w 82"/>
                    <a:gd name="T55" fmla="*/ 34 h 52"/>
                    <a:gd name="T56" fmla="*/ 28 w 82"/>
                    <a:gd name="T57" fmla="*/ 30 h 52"/>
                    <a:gd name="T58" fmla="*/ 28 w 82"/>
                    <a:gd name="T59"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2">
                      <a:moveTo>
                        <a:pt x="28" y="30"/>
                      </a:moveTo>
                      <a:lnTo>
                        <a:pt x="28" y="30"/>
                      </a:lnTo>
                      <a:lnTo>
                        <a:pt x="30" y="24"/>
                      </a:lnTo>
                      <a:lnTo>
                        <a:pt x="34" y="14"/>
                      </a:lnTo>
                      <a:lnTo>
                        <a:pt x="38" y="6"/>
                      </a:lnTo>
                      <a:lnTo>
                        <a:pt x="42" y="4"/>
                      </a:lnTo>
                      <a:lnTo>
                        <a:pt x="46" y="0"/>
                      </a:lnTo>
                      <a:lnTo>
                        <a:pt x="46" y="0"/>
                      </a:lnTo>
                      <a:lnTo>
                        <a:pt x="52" y="0"/>
                      </a:lnTo>
                      <a:lnTo>
                        <a:pt x="58" y="0"/>
                      </a:lnTo>
                      <a:lnTo>
                        <a:pt x="64" y="0"/>
                      </a:lnTo>
                      <a:lnTo>
                        <a:pt x="68" y="2"/>
                      </a:lnTo>
                      <a:lnTo>
                        <a:pt x="76" y="10"/>
                      </a:lnTo>
                      <a:lnTo>
                        <a:pt x="80" y="20"/>
                      </a:lnTo>
                      <a:lnTo>
                        <a:pt x="80" y="20"/>
                      </a:lnTo>
                      <a:lnTo>
                        <a:pt x="82" y="26"/>
                      </a:lnTo>
                      <a:lnTo>
                        <a:pt x="80" y="30"/>
                      </a:lnTo>
                      <a:lnTo>
                        <a:pt x="76" y="40"/>
                      </a:lnTo>
                      <a:lnTo>
                        <a:pt x="68" y="48"/>
                      </a:lnTo>
                      <a:lnTo>
                        <a:pt x="58" y="52"/>
                      </a:lnTo>
                      <a:lnTo>
                        <a:pt x="58" y="52"/>
                      </a:lnTo>
                      <a:lnTo>
                        <a:pt x="50" y="52"/>
                      </a:lnTo>
                      <a:lnTo>
                        <a:pt x="42" y="52"/>
                      </a:lnTo>
                      <a:lnTo>
                        <a:pt x="22" y="46"/>
                      </a:lnTo>
                      <a:lnTo>
                        <a:pt x="0" y="38"/>
                      </a:lnTo>
                      <a:lnTo>
                        <a:pt x="0" y="38"/>
                      </a:lnTo>
                      <a:lnTo>
                        <a:pt x="10" y="38"/>
                      </a:lnTo>
                      <a:lnTo>
                        <a:pt x="18" y="34"/>
                      </a:lnTo>
                      <a:lnTo>
                        <a:pt x="28" y="30"/>
                      </a:lnTo>
                      <a:lnTo>
                        <a:pt x="28" y="30"/>
                      </a:lnTo>
                      <a:close/>
                    </a:path>
                  </a:pathLst>
                </a:custGeom>
                <a:solidFill>
                  <a:srgbClr val="003300"/>
                </a:solidFill>
                <a:ln w="3175">
                  <a:solidFill>
                    <a:srgbClr val="FFFFFF"/>
                  </a:solidFill>
                  <a:prstDash val="solid"/>
                  <a:round/>
                  <a:headEnd/>
                  <a:tailEnd/>
                </a:ln>
              </p:spPr>
              <p:txBody>
                <a:bodyPr/>
                <a:lstStyle/>
                <a:p>
                  <a:endParaRPr lang="en-US"/>
                </a:p>
              </p:txBody>
            </p:sp>
            <p:sp>
              <p:nvSpPr>
                <p:cNvPr id="1346" name="Freeform 729"/>
                <p:cNvSpPr>
                  <a:spLocks/>
                </p:cNvSpPr>
                <p:nvPr/>
              </p:nvSpPr>
              <p:spPr bwMode="auto">
                <a:xfrm>
                  <a:off x="1679" y="3396"/>
                  <a:ext cx="44" cy="65"/>
                </a:xfrm>
                <a:custGeom>
                  <a:avLst/>
                  <a:gdLst>
                    <a:gd name="T0" fmla="*/ 28 w 54"/>
                    <a:gd name="T1" fmla="*/ 26 h 82"/>
                    <a:gd name="T2" fmla="*/ 28 w 54"/>
                    <a:gd name="T3" fmla="*/ 26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2 h 82"/>
                    <a:gd name="T24" fmla="*/ 38 w 54"/>
                    <a:gd name="T25" fmla="*/ 80 h 82"/>
                    <a:gd name="T26" fmla="*/ 26 w 54"/>
                    <a:gd name="T27" fmla="*/ 82 h 82"/>
                    <a:gd name="T28" fmla="*/ 26 w 54"/>
                    <a:gd name="T29" fmla="*/ 82 h 82"/>
                    <a:gd name="T30" fmla="*/ 22 w 54"/>
                    <a:gd name="T31" fmla="*/ 80 h 82"/>
                    <a:gd name="T32" fmla="*/ 16 w 54"/>
                    <a:gd name="T33" fmla="*/ 80 h 82"/>
                    <a:gd name="T34" fmla="*/ 8 w 54"/>
                    <a:gd name="T35" fmla="*/ 72 h 82"/>
                    <a:gd name="T36" fmla="*/ 2 w 54"/>
                    <a:gd name="T37" fmla="*/ 64 h 82"/>
                    <a:gd name="T38" fmla="*/ 0 w 54"/>
                    <a:gd name="T39" fmla="*/ 52 h 82"/>
                    <a:gd name="T40" fmla="*/ 0 w 54"/>
                    <a:gd name="T41" fmla="*/ 52 h 82"/>
                    <a:gd name="T42" fmla="*/ 2 w 54"/>
                    <a:gd name="T43" fmla="*/ 46 h 82"/>
                    <a:gd name="T44" fmla="*/ 4 w 54"/>
                    <a:gd name="T45" fmla="*/ 36 h 82"/>
                    <a:gd name="T46" fmla="*/ 14 w 54"/>
                    <a:gd name="T47" fmla="*/ 20 h 82"/>
                    <a:gd name="T48" fmla="*/ 26 w 54"/>
                    <a:gd name="T49" fmla="*/ 0 h 82"/>
                    <a:gd name="T50" fmla="*/ 26 w 54"/>
                    <a:gd name="T51" fmla="*/ 0 h 82"/>
                    <a:gd name="T52" fmla="*/ 26 w 54"/>
                    <a:gd name="T53" fmla="*/ 8 h 82"/>
                    <a:gd name="T54" fmla="*/ 26 w 54"/>
                    <a:gd name="T55" fmla="*/ 18 h 82"/>
                    <a:gd name="T56" fmla="*/ 28 w 54"/>
                    <a:gd name="T57" fmla="*/ 26 h 82"/>
                    <a:gd name="T58" fmla="*/ 28 w 54"/>
                    <a:gd name="T59"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6"/>
                      </a:moveTo>
                      <a:lnTo>
                        <a:pt x="28" y="26"/>
                      </a:lnTo>
                      <a:lnTo>
                        <a:pt x="34" y="32"/>
                      </a:lnTo>
                      <a:lnTo>
                        <a:pt x="42" y="36"/>
                      </a:lnTo>
                      <a:lnTo>
                        <a:pt x="50" y="42"/>
                      </a:lnTo>
                      <a:lnTo>
                        <a:pt x="52" y="46"/>
                      </a:lnTo>
                      <a:lnTo>
                        <a:pt x="54" y="52"/>
                      </a:lnTo>
                      <a:lnTo>
                        <a:pt x="54" y="52"/>
                      </a:lnTo>
                      <a:lnTo>
                        <a:pt x="54" y="58"/>
                      </a:lnTo>
                      <a:lnTo>
                        <a:pt x="52" y="64"/>
                      </a:lnTo>
                      <a:lnTo>
                        <a:pt x="50" y="68"/>
                      </a:lnTo>
                      <a:lnTo>
                        <a:pt x="46" y="72"/>
                      </a:lnTo>
                      <a:lnTo>
                        <a:pt x="38" y="80"/>
                      </a:lnTo>
                      <a:lnTo>
                        <a:pt x="26" y="82"/>
                      </a:lnTo>
                      <a:lnTo>
                        <a:pt x="26" y="82"/>
                      </a:lnTo>
                      <a:lnTo>
                        <a:pt x="22" y="80"/>
                      </a:lnTo>
                      <a:lnTo>
                        <a:pt x="16" y="80"/>
                      </a:lnTo>
                      <a:lnTo>
                        <a:pt x="8" y="72"/>
                      </a:lnTo>
                      <a:lnTo>
                        <a:pt x="2" y="64"/>
                      </a:lnTo>
                      <a:lnTo>
                        <a:pt x="0" y="52"/>
                      </a:lnTo>
                      <a:lnTo>
                        <a:pt x="0" y="52"/>
                      </a:lnTo>
                      <a:lnTo>
                        <a:pt x="2" y="46"/>
                      </a:lnTo>
                      <a:lnTo>
                        <a:pt x="4" y="36"/>
                      </a:lnTo>
                      <a:lnTo>
                        <a:pt x="14" y="20"/>
                      </a:lnTo>
                      <a:lnTo>
                        <a:pt x="26" y="0"/>
                      </a:lnTo>
                      <a:lnTo>
                        <a:pt x="26" y="0"/>
                      </a:lnTo>
                      <a:lnTo>
                        <a:pt x="26" y="8"/>
                      </a:lnTo>
                      <a:lnTo>
                        <a:pt x="26" y="18"/>
                      </a:lnTo>
                      <a:lnTo>
                        <a:pt x="28" y="26"/>
                      </a:lnTo>
                      <a:lnTo>
                        <a:pt x="28" y="26"/>
                      </a:lnTo>
                      <a:close/>
                    </a:path>
                  </a:pathLst>
                </a:custGeom>
                <a:solidFill>
                  <a:srgbClr val="003300"/>
                </a:solidFill>
                <a:ln w="3175">
                  <a:solidFill>
                    <a:srgbClr val="FFFFFF"/>
                  </a:solidFill>
                  <a:prstDash val="solid"/>
                  <a:round/>
                  <a:headEnd/>
                  <a:tailEnd/>
                </a:ln>
              </p:spPr>
              <p:txBody>
                <a:bodyPr/>
                <a:lstStyle/>
                <a:p>
                  <a:endParaRPr lang="en-US"/>
                </a:p>
              </p:txBody>
            </p:sp>
            <p:sp>
              <p:nvSpPr>
                <p:cNvPr id="1347" name="Freeform 730"/>
                <p:cNvSpPr>
                  <a:spLocks/>
                </p:cNvSpPr>
                <p:nvPr/>
              </p:nvSpPr>
              <p:spPr bwMode="auto">
                <a:xfrm>
                  <a:off x="1833" y="3393"/>
                  <a:ext cx="51" cy="54"/>
                </a:xfrm>
                <a:custGeom>
                  <a:avLst/>
                  <a:gdLst>
                    <a:gd name="T0" fmla="*/ 46 w 64"/>
                    <a:gd name="T1" fmla="*/ 22 h 68"/>
                    <a:gd name="T2" fmla="*/ 46 w 64"/>
                    <a:gd name="T3" fmla="*/ 22 h 68"/>
                    <a:gd name="T4" fmla="*/ 48 w 64"/>
                    <a:gd name="T5" fmla="*/ 30 h 68"/>
                    <a:gd name="T6" fmla="*/ 50 w 64"/>
                    <a:gd name="T7" fmla="*/ 38 h 68"/>
                    <a:gd name="T8" fmla="*/ 52 w 64"/>
                    <a:gd name="T9" fmla="*/ 48 h 68"/>
                    <a:gd name="T10" fmla="*/ 52 w 64"/>
                    <a:gd name="T11" fmla="*/ 52 h 68"/>
                    <a:gd name="T12" fmla="*/ 48 w 64"/>
                    <a:gd name="T13" fmla="*/ 58 h 68"/>
                    <a:gd name="T14" fmla="*/ 48 w 64"/>
                    <a:gd name="T15" fmla="*/ 58 h 68"/>
                    <a:gd name="T16" fmla="*/ 46 w 64"/>
                    <a:gd name="T17" fmla="*/ 62 h 68"/>
                    <a:gd name="T18" fmla="*/ 40 w 64"/>
                    <a:gd name="T19" fmla="*/ 66 h 68"/>
                    <a:gd name="T20" fmla="*/ 36 w 64"/>
                    <a:gd name="T21" fmla="*/ 68 h 68"/>
                    <a:gd name="T22" fmla="*/ 30 w 64"/>
                    <a:gd name="T23" fmla="*/ 68 h 68"/>
                    <a:gd name="T24" fmla="*/ 20 w 64"/>
                    <a:gd name="T25" fmla="*/ 68 h 68"/>
                    <a:gd name="T26" fmla="*/ 10 w 64"/>
                    <a:gd name="T27" fmla="*/ 62 h 68"/>
                    <a:gd name="T28" fmla="*/ 10 w 64"/>
                    <a:gd name="T29" fmla="*/ 62 h 68"/>
                    <a:gd name="T30" fmla="*/ 6 w 64"/>
                    <a:gd name="T31" fmla="*/ 58 h 68"/>
                    <a:gd name="T32" fmla="*/ 4 w 64"/>
                    <a:gd name="T33" fmla="*/ 54 h 68"/>
                    <a:gd name="T34" fmla="*/ 0 w 64"/>
                    <a:gd name="T35" fmla="*/ 44 h 68"/>
                    <a:gd name="T36" fmla="*/ 2 w 64"/>
                    <a:gd name="T37" fmla="*/ 32 h 68"/>
                    <a:gd name="T38" fmla="*/ 8 w 64"/>
                    <a:gd name="T39" fmla="*/ 22 h 68"/>
                    <a:gd name="T40" fmla="*/ 8 w 64"/>
                    <a:gd name="T41" fmla="*/ 22 h 68"/>
                    <a:gd name="T42" fmla="*/ 14 w 64"/>
                    <a:gd name="T43" fmla="*/ 18 h 68"/>
                    <a:gd name="T44" fmla="*/ 22 w 64"/>
                    <a:gd name="T45" fmla="*/ 14 h 68"/>
                    <a:gd name="T46" fmla="*/ 40 w 64"/>
                    <a:gd name="T47" fmla="*/ 6 h 68"/>
                    <a:gd name="T48" fmla="*/ 64 w 64"/>
                    <a:gd name="T49" fmla="*/ 0 h 68"/>
                    <a:gd name="T50" fmla="*/ 64 w 64"/>
                    <a:gd name="T51" fmla="*/ 0 h 68"/>
                    <a:gd name="T52" fmla="*/ 56 w 64"/>
                    <a:gd name="T53" fmla="*/ 6 h 68"/>
                    <a:gd name="T54" fmla="*/ 50 w 64"/>
                    <a:gd name="T55" fmla="*/ 14 h 68"/>
                    <a:gd name="T56" fmla="*/ 46 w 64"/>
                    <a:gd name="T57" fmla="*/ 22 h 68"/>
                    <a:gd name="T58" fmla="*/ 46 w 64"/>
                    <a:gd name="T59"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8">
                      <a:moveTo>
                        <a:pt x="46" y="22"/>
                      </a:moveTo>
                      <a:lnTo>
                        <a:pt x="46" y="22"/>
                      </a:lnTo>
                      <a:lnTo>
                        <a:pt x="48" y="30"/>
                      </a:lnTo>
                      <a:lnTo>
                        <a:pt x="50" y="38"/>
                      </a:lnTo>
                      <a:lnTo>
                        <a:pt x="52" y="48"/>
                      </a:lnTo>
                      <a:lnTo>
                        <a:pt x="52" y="52"/>
                      </a:lnTo>
                      <a:lnTo>
                        <a:pt x="48" y="58"/>
                      </a:lnTo>
                      <a:lnTo>
                        <a:pt x="48" y="58"/>
                      </a:lnTo>
                      <a:lnTo>
                        <a:pt x="46" y="62"/>
                      </a:lnTo>
                      <a:lnTo>
                        <a:pt x="40" y="66"/>
                      </a:lnTo>
                      <a:lnTo>
                        <a:pt x="36" y="68"/>
                      </a:lnTo>
                      <a:lnTo>
                        <a:pt x="30" y="68"/>
                      </a:lnTo>
                      <a:lnTo>
                        <a:pt x="20" y="68"/>
                      </a:lnTo>
                      <a:lnTo>
                        <a:pt x="10" y="62"/>
                      </a:lnTo>
                      <a:lnTo>
                        <a:pt x="10" y="62"/>
                      </a:lnTo>
                      <a:lnTo>
                        <a:pt x="6" y="58"/>
                      </a:lnTo>
                      <a:lnTo>
                        <a:pt x="4" y="54"/>
                      </a:lnTo>
                      <a:lnTo>
                        <a:pt x="0" y="44"/>
                      </a:lnTo>
                      <a:lnTo>
                        <a:pt x="2" y="32"/>
                      </a:lnTo>
                      <a:lnTo>
                        <a:pt x="8" y="22"/>
                      </a:lnTo>
                      <a:lnTo>
                        <a:pt x="8" y="22"/>
                      </a:lnTo>
                      <a:lnTo>
                        <a:pt x="14" y="18"/>
                      </a:lnTo>
                      <a:lnTo>
                        <a:pt x="22" y="14"/>
                      </a:lnTo>
                      <a:lnTo>
                        <a:pt x="40" y="6"/>
                      </a:lnTo>
                      <a:lnTo>
                        <a:pt x="64" y="0"/>
                      </a:lnTo>
                      <a:lnTo>
                        <a:pt x="64" y="0"/>
                      </a:lnTo>
                      <a:lnTo>
                        <a:pt x="56" y="6"/>
                      </a:lnTo>
                      <a:lnTo>
                        <a:pt x="50" y="14"/>
                      </a:lnTo>
                      <a:lnTo>
                        <a:pt x="46" y="22"/>
                      </a:lnTo>
                      <a:lnTo>
                        <a:pt x="46" y="22"/>
                      </a:lnTo>
                      <a:close/>
                    </a:path>
                  </a:pathLst>
                </a:custGeom>
                <a:solidFill>
                  <a:srgbClr val="003300"/>
                </a:solidFill>
                <a:ln w="3175">
                  <a:solidFill>
                    <a:srgbClr val="FFFFFF"/>
                  </a:solidFill>
                  <a:prstDash val="solid"/>
                  <a:round/>
                  <a:headEnd/>
                  <a:tailEnd/>
                </a:ln>
              </p:spPr>
              <p:txBody>
                <a:bodyPr/>
                <a:lstStyle/>
                <a:p>
                  <a:endParaRPr lang="en-US"/>
                </a:p>
              </p:txBody>
            </p:sp>
            <p:sp>
              <p:nvSpPr>
                <p:cNvPr id="1348" name="Freeform 731"/>
                <p:cNvSpPr>
                  <a:spLocks/>
                </p:cNvSpPr>
                <p:nvPr/>
              </p:nvSpPr>
              <p:spPr bwMode="auto">
                <a:xfrm>
                  <a:off x="1771" y="3255"/>
                  <a:ext cx="43" cy="66"/>
                </a:xfrm>
                <a:custGeom>
                  <a:avLst/>
                  <a:gdLst>
                    <a:gd name="T0" fmla="*/ 28 w 54"/>
                    <a:gd name="T1" fmla="*/ 28 h 82"/>
                    <a:gd name="T2" fmla="*/ 28 w 54"/>
                    <a:gd name="T3" fmla="*/ 28 h 82"/>
                    <a:gd name="T4" fmla="*/ 34 w 54"/>
                    <a:gd name="T5" fmla="*/ 32 h 82"/>
                    <a:gd name="T6" fmla="*/ 42 w 54"/>
                    <a:gd name="T7" fmla="*/ 36 h 82"/>
                    <a:gd name="T8" fmla="*/ 48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6 w 54"/>
                    <a:gd name="T27" fmla="*/ 82 h 82"/>
                    <a:gd name="T28" fmla="*/ 26 w 54"/>
                    <a:gd name="T29" fmla="*/ 82 h 82"/>
                    <a:gd name="T30" fmla="*/ 20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0 w 54"/>
                    <a:gd name="T43" fmla="*/ 46 h 82"/>
                    <a:gd name="T44" fmla="*/ 4 w 54"/>
                    <a:gd name="T45" fmla="*/ 38 h 82"/>
                    <a:gd name="T46" fmla="*/ 14 w 54"/>
                    <a:gd name="T47" fmla="*/ 20 h 82"/>
                    <a:gd name="T48" fmla="*/ 26 w 54"/>
                    <a:gd name="T49" fmla="*/ 0 h 82"/>
                    <a:gd name="T50" fmla="*/ 26 w 54"/>
                    <a:gd name="T51" fmla="*/ 0 h 82"/>
                    <a:gd name="T52" fmla="*/ 24 w 54"/>
                    <a:gd name="T53" fmla="*/ 8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48" y="42"/>
                      </a:lnTo>
                      <a:lnTo>
                        <a:pt x="52" y="46"/>
                      </a:lnTo>
                      <a:lnTo>
                        <a:pt x="54" y="52"/>
                      </a:lnTo>
                      <a:lnTo>
                        <a:pt x="54" y="52"/>
                      </a:lnTo>
                      <a:lnTo>
                        <a:pt x="54" y="58"/>
                      </a:lnTo>
                      <a:lnTo>
                        <a:pt x="52" y="64"/>
                      </a:lnTo>
                      <a:lnTo>
                        <a:pt x="50" y="68"/>
                      </a:lnTo>
                      <a:lnTo>
                        <a:pt x="46" y="74"/>
                      </a:lnTo>
                      <a:lnTo>
                        <a:pt x="38" y="80"/>
                      </a:lnTo>
                      <a:lnTo>
                        <a:pt x="26" y="82"/>
                      </a:lnTo>
                      <a:lnTo>
                        <a:pt x="26" y="82"/>
                      </a:lnTo>
                      <a:lnTo>
                        <a:pt x="20" y="82"/>
                      </a:lnTo>
                      <a:lnTo>
                        <a:pt x="16" y="80"/>
                      </a:lnTo>
                      <a:lnTo>
                        <a:pt x="8" y="74"/>
                      </a:lnTo>
                      <a:lnTo>
                        <a:pt x="2" y="64"/>
                      </a:lnTo>
                      <a:lnTo>
                        <a:pt x="0" y="52"/>
                      </a:lnTo>
                      <a:lnTo>
                        <a:pt x="0" y="52"/>
                      </a:lnTo>
                      <a:lnTo>
                        <a:pt x="0" y="46"/>
                      </a:lnTo>
                      <a:lnTo>
                        <a:pt x="4" y="38"/>
                      </a:lnTo>
                      <a:lnTo>
                        <a:pt x="14" y="20"/>
                      </a:lnTo>
                      <a:lnTo>
                        <a:pt x="26" y="0"/>
                      </a:lnTo>
                      <a:lnTo>
                        <a:pt x="26" y="0"/>
                      </a:lnTo>
                      <a:lnTo>
                        <a:pt x="24"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49" name="Freeform 732"/>
                <p:cNvSpPr>
                  <a:spLocks/>
                </p:cNvSpPr>
                <p:nvPr/>
              </p:nvSpPr>
              <p:spPr bwMode="auto">
                <a:xfrm>
                  <a:off x="2079" y="3308"/>
                  <a:ext cx="42" cy="62"/>
                </a:xfrm>
                <a:custGeom>
                  <a:avLst/>
                  <a:gdLst>
                    <a:gd name="T0" fmla="*/ 14 w 52"/>
                    <a:gd name="T1" fmla="*/ 50 h 78"/>
                    <a:gd name="T2" fmla="*/ 14 w 52"/>
                    <a:gd name="T3" fmla="*/ 50 h 78"/>
                    <a:gd name="T4" fmla="*/ 10 w 52"/>
                    <a:gd name="T5" fmla="*/ 44 h 78"/>
                    <a:gd name="T6" fmla="*/ 6 w 52"/>
                    <a:gd name="T7" fmla="*/ 36 h 78"/>
                    <a:gd name="T8" fmla="*/ 0 w 52"/>
                    <a:gd name="T9" fmla="*/ 28 h 78"/>
                    <a:gd name="T10" fmla="*/ 0 w 52"/>
                    <a:gd name="T11" fmla="*/ 24 h 78"/>
                    <a:gd name="T12" fmla="*/ 0 w 52"/>
                    <a:gd name="T13" fmla="*/ 18 h 78"/>
                    <a:gd name="T14" fmla="*/ 0 w 52"/>
                    <a:gd name="T15" fmla="*/ 18 h 78"/>
                    <a:gd name="T16" fmla="*/ 2 w 52"/>
                    <a:gd name="T17" fmla="*/ 12 h 78"/>
                    <a:gd name="T18" fmla="*/ 6 w 52"/>
                    <a:gd name="T19" fmla="*/ 8 h 78"/>
                    <a:gd name="T20" fmla="*/ 10 w 52"/>
                    <a:gd name="T21" fmla="*/ 4 h 78"/>
                    <a:gd name="T22" fmla="*/ 16 w 52"/>
                    <a:gd name="T23" fmla="*/ 2 h 78"/>
                    <a:gd name="T24" fmla="*/ 26 w 52"/>
                    <a:gd name="T25" fmla="*/ 0 h 78"/>
                    <a:gd name="T26" fmla="*/ 36 w 52"/>
                    <a:gd name="T27" fmla="*/ 2 h 78"/>
                    <a:gd name="T28" fmla="*/ 36 w 52"/>
                    <a:gd name="T29" fmla="*/ 2 h 78"/>
                    <a:gd name="T30" fmla="*/ 42 w 52"/>
                    <a:gd name="T31" fmla="*/ 4 h 78"/>
                    <a:gd name="T32" fmla="*/ 46 w 52"/>
                    <a:gd name="T33" fmla="*/ 8 h 78"/>
                    <a:gd name="T34" fmla="*/ 50 w 52"/>
                    <a:gd name="T35" fmla="*/ 16 h 78"/>
                    <a:gd name="T36" fmla="*/ 52 w 52"/>
                    <a:gd name="T37" fmla="*/ 28 h 78"/>
                    <a:gd name="T38" fmla="*/ 50 w 52"/>
                    <a:gd name="T39" fmla="*/ 40 h 78"/>
                    <a:gd name="T40" fmla="*/ 50 w 52"/>
                    <a:gd name="T41" fmla="*/ 40 h 78"/>
                    <a:gd name="T42" fmla="*/ 46 w 52"/>
                    <a:gd name="T43" fmla="*/ 44 h 78"/>
                    <a:gd name="T44" fmla="*/ 40 w 52"/>
                    <a:gd name="T45" fmla="*/ 52 h 78"/>
                    <a:gd name="T46" fmla="*/ 24 w 52"/>
                    <a:gd name="T47" fmla="*/ 64 h 78"/>
                    <a:gd name="T48" fmla="*/ 4 w 52"/>
                    <a:gd name="T49" fmla="*/ 78 h 78"/>
                    <a:gd name="T50" fmla="*/ 4 w 52"/>
                    <a:gd name="T51" fmla="*/ 78 h 78"/>
                    <a:gd name="T52" fmla="*/ 10 w 52"/>
                    <a:gd name="T53" fmla="*/ 68 h 78"/>
                    <a:gd name="T54" fmla="*/ 12 w 52"/>
                    <a:gd name="T55" fmla="*/ 60 h 78"/>
                    <a:gd name="T56" fmla="*/ 14 w 52"/>
                    <a:gd name="T57" fmla="*/ 50 h 78"/>
                    <a:gd name="T58" fmla="*/ 14 w 52"/>
                    <a:gd name="T59"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78">
                      <a:moveTo>
                        <a:pt x="14" y="50"/>
                      </a:moveTo>
                      <a:lnTo>
                        <a:pt x="14" y="50"/>
                      </a:lnTo>
                      <a:lnTo>
                        <a:pt x="10" y="44"/>
                      </a:lnTo>
                      <a:lnTo>
                        <a:pt x="6" y="36"/>
                      </a:lnTo>
                      <a:lnTo>
                        <a:pt x="0" y="28"/>
                      </a:lnTo>
                      <a:lnTo>
                        <a:pt x="0" y="24"/>
                      </a:lnTo>
                      <a:lnTo>
                        <a:pt x="0" y="18"/>
                      </a:lnTo>
                      <a:lnTo>
                        <a:pt x="0" y="18"/>
                      </a:lnTo>
                      <a:lnTo>
                        <a:pt x="2" y="12"/>
                      </a:lnTo>
                      <a:lnTo>
                        <a:pt x="6" y="8"/>
                      </a:lnTo>
                      <a:lnTo>
                        <a:pt x="10" y="4"/>
                      </a:lnTo>
                      <a:lnTo>
                        <a:pt x="16" y="2"/>
                      </a:lnTo>
                      <a:lnTo>
                        <a:pt x="26" y="0"/>
                      </a:lnTo>
                      <a:lnTo>
                        <a:pt x="36" y="2"/>
                      </a:lnTo>
                      <a:lnTo>
                        <a:pt x="36" y="2"/>
                      </a:lnTo>
                      <a:lnTo>
                        <a:pt x="42" y="4"/>
                      </a:lnTo>
                      <a:lnTo>
                        <a:pt x="46" y="8"/>
                      </a:lnTo>
                      <a:lnTo>
                        <a:pt x="50" y="16"/>
                      </a:lnTo>
                      <a:lnTo>
                        <a:pt x="52" y="28"/>
                      </a:lnTo>
                      <a:lnTo>
                        <a:pt x="50" y="40"/>
                      </a:lnTo>
                      <a:lnTo>
                        <a:pt x="50" y="40"/>
                      </a:lnTo>
                      <a:lnTo>
                        <a:pt x="46" y="44"/>
                      </a:lnTo>
                      <a:lnTo>
                        <a:pt x="40" y="52"/>
                      </a:lnTo>
                      <a:lnTo>
                        <a:pt x="24" y="64"/>
                      </a:lnTo>
                      <a:lnTo>
                        <a:pt x="4" y="78"/>
                      </a:lnTo>
                      <a:lnTo>
                        <a:pt x="4" y="78"/>
                      </a:lnTo>
                      <a:lnTo>
                        <a:pt x="10" y="68"/>
                      </a:lnTo>
                      <a:lnTo>
                        <a:pt x="12" y="60"/>
                      </a:lnTo>
                      <a:lnTo>
                        <a:pt x="14" y="50"/>
                      </a:lnTo>
                      <a:lnTo>
                        <a:pt x="14" y="50"/>
                      </a:lnTo>
                      <a:close/>
                    </a:path>
                  </a:pathLst>
                </a:custGeom>
                <a:solidFill>
                  <a:srgbClr val="003300"/>
                </a:solidFill>
                <a:ln w="3175">
                  <a:solidFill>
                    <a:srgbClr val="FFFFFF"/>
                  </a:solidFill>
                  <a:prstDash val="solid"/>
                  <a:round/>
                  <a:headEnd/>
                  <a:tailEnd/>
                </a:ln>
              </p:spPr>
              <p:txBody>
                <a:bodyPr/>
                <a:lstStyle/>
                <a:p>
                  <a:endParaRPr lang="en-US"/>
                </a:p>
              </p:txBody>
            </p:sp>
            <p:sp>
              <p:nvSpPr>
                <p:cNvPr id="1350" name="Freeform 733"/>
                <p:cNvSpPr>
                  <a:spLocks/>
                </p:cNvSpPr>
                <p:nvPr/>
              </p:nvSpPr>
              <p:spPr bwMode="auto">
                <a:xfrm>
                  <a:off x="2011" y="1801"/>
                  <a:ext cx="62" cy="41"/>
                </a:xfrm>
                <a:custGeom>
                  <a:avLst/>
                  <a:gdLst>
                    <a:gd name="T0" fmla="*/ 50 w 78"/>
                    <a:gd name="T1" fmla="*/ 38 h 52"/>
                    <a:gd name="T2" fmla="*/ 50 w 78"/>
                    <a:gd name="T3" fmla="*/ 38 h 52"/>
                    <a:gd name="T4" fmla="*/ 44 w 78"/>
                    <a:gd name="T5" fmla="*/ 40 h 52"/>
                    <a:gd name="T6" fmla="*/ 38 w 78"/>
                    <a:gd name="T7" fmla="*/ 46 h 52"/>
                    <a:gd name="T8" fmla="*/ 30 w 78"/>
                    <a:gd name="T9" fmla="*/ 50 h 52"/>
                    <a:gd name="T10" fmla="*/ 24 w 78"/>
                    <a:gd name="T11" fmla="*/ 52 h 52"/>
                    <a:gd name="T12" fmla="*/ 18 w 78"/>
                    <a:gd name="T13" fmla="*/ 50 h 52"/>
                    <a:gd name="T14" fmla="*/ 18 w 78"/>
                    <a:gd name="T15" fmla="*/ 50 h 52"/>
                    <a:gd name="T16" fmla="*/ 12 w 78"/>
                    <a:gd name="T17" fmla="*/ 48 h 52"/>
                    <a:gd name="T18" fmla="*/ 8 w 78"/>
                    <a:gd name="T19" fmla="*/ 46 h 52"/>
                    <a:gd name="T20" fmla="*/ 4 w 78"/>
                    <a:gd name="T21" fmla="*/ 42 h 52"/>
                    <a:gd name="T22" fmla="*/ 2 w 78"/>
                    <a:gd name="T23" fmla="*/ 36 h 52"/>
                    <a:gd name="T24" fmla="*/ 0 w 78"/>
                    <a:gd name="T25" fmla="*/ 26 h 52"/>
                    <a:gd name="T26" fmla="*/ 2 w 78"/>
                    <a:gd name="T27" fmla="*/ 16 h 52"/>
                    <a:gd name="T28" fmla="*/ 2 w 78"/>
                    <a:gd name="T29" fmla="*/ 16 h 52"/>
                    <a:gd name="T30" fmla="*/ 4 w 78"/>
                    <a:gd name="T31" fmla="*/ 10 h 52"/>
                    <a:gd name="T32" fmla="*/ 8 w 78"/>
                    <a:gd name="T33" fmla="*/ 6 h 52"/>
                    <a:gd name="T34" fmla="*/ 16 w 78"/>
                    <a:gd name="T35" fmla="*/ 0 h 52"/>
                    <a:gd name="T36" fmla="*/ 28 w 78"/>
                    <a:gd name="T37" fmla="*/ 0 h 52"/>
                    <a:gd name="T38" fmla="*/ 38 w 78"/>
                    <a:gd name="T39" fmla="*/ 2 h 52"/>
                    <a:gd name="T40" fmla="*/ 38 w 78"/>
                    <a:gd name="T41" fmla="*/ 2 h 52"/>
                    <a:gd name="T42" fmla="*/ 44 w 78"/>
                    <a:gd name="T43" fmla="*/ 6 h 52"/>
                    <a:gd name="T44" fmla="*/ 52 w 78"/>
                    <a:gd name="T45" fmla="*/ 12 h 52"/>
                    <a:gd name="T46" fmla="*/ 64 w 78"/>
                    <a:gd name="T47" fmla="*/ 26 h 52"/>
                    <a:gd name="T48" fmla="*/ 78 w 78"/>
                    <a:gd name="T49" fmla="*/ 46 h 52"/>
                    <a:gd name="T50" fmla="*/ 78 w 78"/>
                    <a:gd name="T51" fmla="*/ 46 h 52"/>
                    <a:gd name="T52" fmla="*/ 70 w 78"/>
                    <a:gd name="T53" fmla="*/ 42 h 52"/>
                    <a:gd name="T54" fmla="*/ 60 w 78"/>
                    <a:gd name="T55" fmla="*/ 38 h 52"/>
                    <a:gd name="T56" fmla="*/ 50 w 78"/>
                    <a:gd name="T57" fmla="*/ 38 h 52"/>
                    <a:gd name="T58" fmla="*/ 50 w 78"/>
                    <a:gd name="T59"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52">
                      <a:moveTo>
                        <a:pt x="50" y="38"/>
                      </a:moveTo>
                      <a:lnTo>
                        <a:pt x="50" y="38"/>
                      </a:lnTo>
                      <a:lnTo>
                        <a:pt x="44" y="40"/>
                      </a:lnTo>
                      <a:lnTo>
                        <a:pt x="38" y="46"/>
                      </a:lnTo>
                      <a:lnTo>
                        <a:pt x="30" y="50"/>
                      </a:lnTo>
                      <a:lnTo>
                        <a:pt x="24" y="52"/>
                      </a:lnTo>
                      <a:lnTo>
                        <a:pt x="18" y="50"/>
                      </a:lnTo>
                      <a:lnTo>
                        <a:pt x="18" y="50"/>
                      </a:lnTo>
                      <a:lnTo>
                        <a:pt x="12" y="48"/>
                      </a:lnTo>
                      <a:lnTo>
                        <a:pt x="8" y="46"/>
                      </a:lnTo>
                      <a:lnTo>
                        <a:pt x="4" y="42"/>
                      </a:lnTo>
                      <a:lnTo>
                        <a:pt x="2" y="36"/>
                      </a:lnTo>
                      <a:lnTo>
                        <a:pt x="0" y="26"/>
                      </a:lnTo>
                      <a:lnTo>
                        <a:pt x="2" y="16"/>
                      </a:lnTo>
                      <a:lnTo>
                        <a:pt x="2" y="16"/>
                      </a:lnTo>
                      <a:lnTo>
                        <a:pt x="4" y="10"/>
                      </a:lnTo>
                      <a:lnTo>
                        <a:pt x="8" y="6"/>
                      </a:lnTo>
                      <a:lnTo>
                        <a:pt x="16" y="0"/>
                      </a:lnTo>
                      <a:lnTo>
                        <a:pt x="28" y="0"/>
                      </a:lnTo>
                      <a:lnTo>
                        <a:pt x="38" y="2"/>
                      </a:lnTo>
                      <a:lnTo>
                        <a:pt x="38" y="2"/>
                      </a:lnTo>
                      <a:lnTo>
                        <a:pt x="44" y="6"/>
                      </a:lnTo>
                      <a:lnTo>
                        <a:pt x="52" y="12"/>
                      </a:lnTo>
                      <a:lnTo>
                        <a:pt x="64" y="26"/>
                      </a:lnTo>
                      <a:lnTo>
                        <a:pt x="78" y="46"/>
                      </a:lnTo>
                      <a:lnTo>
                        <a:pt x="78" y="46"/>
                      </a:lnTo>
                      <a:lnTo>
                        <a:pt x="70" y="42"/>
                      </a:lnTo>
                      <a:lnTo>
                        <a:pt x="60" y="38"/>
                      </a:lnTo>
                      <a:lnTo>
                        <a:pt x="50" y="38"/>
                      </a:lnTo>
                      <a:lnTo>
                        <a:pt x="50" y="38"/>
                      </a:lnTo>
                      <a:close/>
                    </a:path>
                  </a:pathLst>
                </a:custGeom>
                <a:solidFill>
                  <a:srgbClr val="003300"/>
                </a:solidFill>
                <a:ln w="3175">
                  <a:solidFill>
                    <a:srgbClr val="FFFFFF"/>
                  </a:solidFill>
                  <a:prstDash val="solid"/>
                  <a:round/>
                  <a:headEnd/>
                  <a:tailEnd/>
                </a:ln>
              </p:spPr>
              <p:txBody>
                <a:bodyPr/>
                <a:lstStyle/>
                <a:p>
                  <a:endParaRPr lang="en-US"/>
                </a:p>
              </p:txBody>
            </p:sp>
            <p:sp>
              <p:nvSpPr>
                <p:cNvPr id="1351" name="Freeform 734"/>
                <p:cNvSpPr>
                  <a:spLocks/>
                </p:cNvSpPr>
                <p:nvPr/>
              </p:nvSpPr>
              <p:spPr bwMode="auto">
                <a:xfrm>
                  <a:off x="1955" y="1966"/>
                  <a:ext cx="43" cy="67"/>
                </a:xfrm>
                <a:custGeom>
                  <a:avLst/>
                  <a:gdLst>
                    <a:gd name="T0" fmla="*/ 28 w 54"/>
                    <a:gd name="T1" fmla="*/ 28 h 84"/>
                    <a:gd name="T2" fmla="*/ 28 w 54"/>
                    <a:gd name="T3" fmla="*/ 28 h 84"/>
                    <a:gd name="T4" fmla="*/ 34 w 54"/>
                    <a:gd name="T5" fmla="*/ 34 h 84"/>
                    <a:gd name="T6" fmla="*/ 42 w 54"/>
                    <a:gd name="T7" fmla="*/ 38 h 84"/>
                    <a:gd name="T8" fmla="*/ 48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0 w 54"/>
                    <a:gd name="T43" fmla="*/ 46 h 84"/>
                    <a:gd name="T44" fmla="*/ 4 w 54"/>
                    <a:gd name="T45" fmla="*/ 38 h 84"/>
                    <a:gd name="T46" fmla="*/ 14 w 54"/>
                    <a:gd name="T47" fmla="*/ 22 h 84"/>
                    <a:gd name="T48" fmla="*/ 26 w 54"/>
                    <a:gd name="T49" fmla="*/ 0 h 84"/>
                    <a:gd name="T50" fmla="*/ 26 w 54"/>
                    <a:gd name="T51" fmla="*/ 0 h 84"/>
                    <a:gd name="T52" fmla="*/ 24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48" y="44"/>
                      </a:lnTo>
                      <a:lnTo>
                        <a:pt x="52" y="48"/>
                      </a:lnTo>
                      <a:lnTo>
                        <a:pt x="54" y="54"/>
                      </a:lnTo>
                      <a:lnTo>
                        <a:pt x="54" y="54"/>
                      </a:lnTo>
                      <a:lnTo>
                        <a:pt x="54" y="60"/>
                      </a:lnTo>
                      <a:lnTo>
                        <a:pt x="52" y="66"/>
                      </a:lnTo>
                      <a:lnTo>
                        <a:pt x="50" y="70"/>
                      </a:lnTo>
                      <a:lnTo>
                        <a:pt x="46" y="74"/>
                      </a:lnTo>
                      <a:lnTo>
                        <a:pt x="38" y="80"/>
                      </a:lnTo>
                      <a:lnTo>
                        <a:pt x="26" y="84"/>
                      </a:lnTo>
                      <a:lnTo>
                        <a:pt x="26" y="84"/>
                      </a:lnTo>
                      <a:lnTo>
                        <a:pt x="22" y="82"/>
                      </a:lnTo>
                      <a:lnTo>
                        <a:pt x="16" y="80"/>
                      </a:lnTo>
                      <a:lnTo>
                        <a:pt x="8" y="74"/>
                      </a:lnTo>
                      <a:lnTo>
                        <a:pt x="2" y="66"/>
                      </a:lnTo>
                      <a:lnTo>
                        <a:pt x="0" y="54"/>
                      </a:lnTo>
                      <a:lnTo>
                        <a:pt x="0" y="54"/>
                      </a:lnTo>
                      <a:lnTo>
                        <a:pt x="0" y="46"/>
                      </a:lnTo>
                      <a:lnTo>
                        <a:pt x="4" y="38"/>
                      </a:lnTo>
                      <a:lnTo>
                        <a:pt x="14" y="22"/>
                      </a:lnTo>
                      <a:lnTo>
                        <a:pt x="26" y="0"/>
                      </a:lnTo>
                      <a:lnTo>
                        <a:pt x="26" y="0"/>
                      </a:lnTo>
                      <a:lnTo>
                        <a:pt x="24"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52" name="Freeform 735"/>
                <p:cNvSpPr>
                  <a:spLocks/>
                </p:cNvSpPr>
                <p:nvPr/>
              </p:nvSpPr>
              <p:spPr bwMode="auto">
                <a:xfrm>
                  <a:off x="2051" y="2065"/>
                  <a:ext cx="65" cy="43"/>
                </a:xfrm>
                <a:custGeom>
                  <a:avLst/>
                  <a:gdLst>
                    <a:gd name="T0" fmla="*/ 28 w 82"/>
                    <a:gd name="T1" fmla="*/ 24 h 54"/>
                    <a:gd name="T2" fmla="*/ 28 w 82"/>
                    <a:gd name="T3" fmla="*/ 24 h 54"/>
                    <a:gd name="T4" fmla="*/ 32 w 82"/>
                    <a:gd name="T5" fmla="*/ 18 h 54"/>
                    <a:gd name="T6" fmla="*/ 38 w 82"/>
                    <a:gd name="T7" fmla="*/ 12 h 54"/>
                    <a:gd name="T8" fmla="*/ 44 w 82"/>
                    <a:gd name="T9" fmla="*/ 4 h 54"/>
                    <a:gd name="T10" fmla="*/ 48 w 82"/>
                    <a:gd name="T11" fmla="*/ 2 h 54"/>
                    <a:gd name="T12" fmla="*/ 54 w 82"/>
                    <a:gd name="T13" fmla="*/ 0 h 54"/>
                    <a:gd name="T14" fmla="*/ 54 w 82"/>
                    <a:gd name="T15" fmla="*/ 0 h 54"/>
                    <a:gd name="T16" fmla="*/ 60 w 82"/>
                    <a:gd name="T17" fmla="*/ 0 h 54"/>
                    <a:gd name="T18" fmla="*/ 66 w 82"/>
                    <a:gd name="T19" fmla="*/ 2 h 54"/>
                    <a:gd name="T20" fmla="*/ 70 w 82"/>
                    <a:gd name="T21" fmla="*/ 4 h 54"/>
                    <a:gd name="T22" fmla="*/ 74 w 82"/>
                    <a:gd name="T23" fmla="*/ 8 h 54"/>
                    <a:gd name="T24" fmla="*/ 80 w 82"/>
                    <a:gd name="T25" fmla="*/ 18 h 54"/>
                    <a:gd name="T26" fmla="*/ 82 w 82"/>
                    <a:gd name="T27" fmla="*/ 28 h 54"/>
                    <a:gd name="T28" fmla="*/ 82 w 82"/>
                    <a:gd name="T29" fmla="*/ 28 h 54"/>
                    <a:gd name="T30" fmla="*/ 82 w 82"/>
                    <a:gd name="T31" fmla="*/ 34 h 54"/>
                    <a:gd name="T32" fmla="*/ 80 w 82"/>
                    <a:gd name="T33" fmla="*/ 38 h 54"/>
                    <a:gd name="T34" fmla="*/ 72 w 82"/>
                    <a:gd name="T35" fmla="*/ 46 h 54"/>
                    <a:gd name="T36" fmla="*/ 64 w 82"/>
                    <a:gd name="T37" fmla="*/ 52 h 54"/>
                    <a:gd name="T38" fmla="*/ 52 w 82"/>
                    <a:gd name="T39" fmla="*/ 54 h 54"/>
                    <a:gd name="T40" fmla="*/ 52 w 82"/>
                    <a:gd name="T41" fmla="*/ 54 h 54"/>
                    <a:gd name="T42" fmla="*/ 44 w 82"/>
                    <a:gd name="T43" fmla="*/ 52 h 54"/>
                    <a:gd name="T44" fmla="*/ 36 w 82"/>
                    <a:gd name="T45" fmla="*/ 50 h 54"/>
                    <a:gd name="T46" fmla="*/ 20 w 82"/>
                    <a:gd name="T47" fmla="*/ 40 h 54"/>
                    <a:gd name="T48" fmla="*/ 0 w 82"/>
                    <a:gd name="T49" fmla="*/ 26 h 54"/>
                    <a:gd name="T50" fmla="*/ 0 w 82"/>
                    <a:gd name="T51" fmla="*/ 26 h 54"/>
                    <a:gd name="T52" fmla="*/ 10 w 82"/>
                    <a:gd name="T53" fmla="*/ 26 h 54"/>
                    <a:gd name="T54" fmla="*/ 18 w 82"/>
                    <a:gd name="T55" fmla="*/ 26 h 54"/>
                    <a:gd name="T56" fmla="*/ 28 w 82"/>
                    <a:gd name="T57" fmla="*/ 24 h 54"/>
                    <a:gd name="T58" fmla="*/ 28 w 82"/>
                    <a:gd name="T5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4">
                      <a:moveTo>
                        <a:pt x="28" y="24"/>
                      </a:moveTo>
                      <a:lnTo>
                        <a:pt x="28" y="24"/>
                      </a:lnTo>
                      <a:lnTo>
                        <a:pt x="32" y="18"/>
                      </a:lnTo>
                      <a:lnTo>
                        <a:pt x="38" y="12"/>
                      </a:lnTo>
                      <a:lnTo>
                        <a:pt x="44" y="4"/>
                      </a:lnTo>
                      <a:lnTo>
                        <a:pt x="48" y="2"/>
                      </a:lnTo>
                      <a:lnTo>
                        <a:pt x="54" y="0"/>
                      </a:lnTo>
                      <a:lnTo>
                        <a:pt x="54" y="0"/>
                      </a:lnTo>
                      <a:lnTo>
                        <a:pt x="60" y="0"/>
                      </a:lnTo>
                      <a:lnTo>
                        <a:pt x="66" y="2"/>
                      </a:lnTo>
                      <a:lnTo>
                        <a:pt x="70" y="4"/>
                      </a:lnTo>
                      <a:lnTo>
                        <a:pt x="74" y="8"/>
                      </a:lnTo>
                      <a:lnTo>
                        <a:pt x="80" y="18"/>
                      </a:lnTo>
                      <a:lnTo>
                        <a:pt x="82" y="28"/>
                      </a:lnTo>
                      <a:lnTo>
                        <a:pt x="82" y="28"/>
                      </a:lnTo>
                      <a:lnTo>
                        <a:pt x="82" y="34"/>
                      </a:lnTo>
                      <a:lnTo>
                        <a:pt x="80" y="38"/>
                      </a:lnTo>
                      <a:lnTo>
                        <a:pt x="72" y="46"/>
                      </a:lnTo>
                      <a:lnTo>
                        <a:pt x="64" y="52"/>
                      </a:lnTo>
                      <a:lnTo>
                        <a:pt x="52" y="54"/>
                      </a:lnTo>
                      <a:lnTo>
                        <a:pt x="52" y="54"/>
                      </a:lnTo>
                      <a:lnTo>
                        <a:pt x="44" y="52"/>
                      </a:lnTo>
                      <a:lnTo>
                        <a:pt x="36" y="50"/>
                      </a:lnTo>
                      <a:lnTo>
                        <a:pt x="20" y="40"/>
                      </a:lnTo>
                      <a:lnTo>
                        <a:pt x="0" y="26"/>
                      </a:lnTo>
                      <a:lnTo>
                        <a:pt x="0" y="26"/>
                      </a:lnTo>
                      <a:lnTo>
                        <a:pt x="10" y="26"/>
                      </a:lnTo>
                      <a:lnTo>
                        <a:pt x="18" y="26"/>
                      </a:lnTo>
                      <a:lnTo>
                        <a:pt x="28" y="24"/>
                      </a:lnTo>
                      <a:lnTo>
                        <a:pt x="28" y="24"/>
                      </a:lnTo>
                      <a:close/>
                    </a:path>
                  </a:pathLst>
                </a:custGeom>
                <a:solidFill>
                  <a:srgbClr val="003300"/>
                </a:solidFill>
                <a:ln w="3175">
                  <a:solidFill>
                    <a:srgbClr val="FFFFFF"/>
                  </a:solidFill>
                  <a:prstDash val="solid"/>
                  <a:round/>
                  <a:headEnd/>
                  <a:tailEnd/>
                </a:ln>
              </p:spPr>
              <p:txBody>
                <a:bodyPr/>
                <a:lstStyle/>
                <a:p>
                  <a:endParaRPr lang="en-US"/>
                </a:p>
              </p:txBody>
            </p:sp>
            <p:sp>
              <p:nvSpPr>
                <p:cNvPr id="1353" name="Freeform 736"/>
                <p:cNvSpPr>
                  <a:spLocks/>
                </p:cNvSpPr>
                <p:nvPr/>
              </p:nvSpPr>
              <p:spPr bwMode="auto">
                <a:xfrm>
                  <a:off x="2127" y="2175"/>
                  <a:ext cx="44" cy="66"/>
                </a:xfrm>
                <a:custGeom>
                  <a:avLst/>
                  <a:gdLst>
                    <a:gd name="T0" fmla="*/ 30 w 54"/>
                    <a:gd name="T1" fmla="*/ 28 h 82"/>
                    <a:gd name="T2" fmla="*/ 30 w 54"/>
                    <a:gd name="T3" fmla="*/ 28 h 82"/>
                    <a:gd name="T4" fmla="*/ 36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4 w 54"/>
                    <a:gd name="T19" fmla="*/ 64 h 82"/>
                    <a:gd name="T20" fmla="*/ 50 w 54"/>
                    <a:gd name="T21" fmla="*/ 70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6 w 54"/>
                    <a:gd name="T45" fmla="*/ 38 h 82"/>
                    <a:gd name="T46" fmla="*/ 14 w 54"/>
                    <a:gd name="T47" fmla="*/ 20 h 82"/>
                    <a:gd name="T48" fmla="*/ 28 w 54"/>
                    <a:gd name="T49" fmla="*/ 0 h 82"/>
                    <a:gd name="T50" fmla="*/ 28 w 54"/>
                    <a:gd name="T51" fmla="*/ 0 h 82"/>
                    <a:gd name="T52" fmla="*/ 26 w 54"/>
                    <a:gd name="T53" fmla="*/ 10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6" y="32"/>
                      </a:lnTo>
                      <a:lnTo>
                        <a:pt x="42" y="38"/>
                      </a:lnTo>
                      <a:lnTo>
                        <a:pt x="50" y="44"/>
                      </a:lnTo>
                      <a:lnTo>
                        <a:pt x="52" y="48"/>
                      </a:lnTo>
                      <a:lnTo>
                        <a:pt x="54" y="52"/>
                      </a:lnTo>
                      <a:lnTo>
                        <a:pt x="54" y="52"/>
                      </a:lnTo>
                      <a:lnTo>
                        <a:pt x="54" y="58"/>
                      </a:lnTo>
                      <a:lnTo>
                        <a:pt x="54" y="64"/>
                      </a:lnTo>
                      <a:lnTo>
                        <a:pt x="50" y="70"/>
                      </a:lnTo>
                      <a:lnTo>
                        <a:pt x="48" y="74"/>
                      </a:lnTo>
                      <a:lnTo>
                        <a:pt x="38" y="80"/>
                      </a:lnTo>
                      <a:lnTo>
                        <a:pt x="28" y="82"/>
                      </a:lnTo>
                      <a:lnTo>
                        <a:pt x="28" y="82"/>
                      </a:lnTo>
                      <a:lnTo>
                        <a:pt x="22" y="82"/>
                      </a:lnTo>
                      <a:lnTo>
                        <a:pt x="18" y="80"/>
                      </a:lnTo>
                      <a:lnTo>
                        <a:pt x="8" y="74"/>
                      </a:lnTo>
                      <a:lnTo>
                        <a:pt x="2" y="64"/>
                      </a:lnTo>
                      <a:lnTo>
                        <a:pt x="0" y="52"/>
                      </a:lnTo>
                      <a:lnTo>
                        <a:pt x="0" y="52"/>
                      </a:lnTo>
                      <a:lnTo>
                        <a:pt x="2" y="46"/>
                      </a:lnTo>
                      <a:lnTo>
                        <a:pt x="6" y="38"/>
                      </a:lnTo>
                      <a:lnTo>
                        <a:pt x="14" y="20"/>
                      </a:lnTo>
                      <a:lnTo>
                        <a:pt x="28" y="0"/>
                      </a:lnTo>
                      <a:lnTo>
                        <a:pt x="28" y="0"/>
                      </a:lnTo>
                      <a:lnTo>
                        <a:pt x="26" y="10"/>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354" name="Freeform 737"/>
                <p:cNvSpPr>
                  <a:spLocks/>
                </p:cNvSpPr>
                <p:nvPr/>
              </p:nvSpPr>
              <p:spPr bwMode="auto">
                <a:xfrm>
                  <a:off x="2084" y="2329"/>
                  <a:ext cx="48" cy="56"/>
                </a:xfrm>
                <a:custGeom>
                  <a:avLst/>
                  <a:gdLst>
                    <a:gd name="T0" fmla="*/ 42 w 60"/>
                    <a:gd name="T1" fmla="*/ 50 h 70"/>
                    <a:gd name="T2" fmla="*/ 42 w 60"/>
                    <a:gd name="T3" fmla="*/ 50 h 70"/>
                    <a:gd name="T4" fmla="*/ 34 w 60"/>
                    <a:gd name="T5" fmla="*/ 48 h 70"/>
                    <a:gd name="T6" fmla="*/ 26 w 60"/>
                    <a:gd name="T7" fmla="*/ 50 h 70"/>
                    <a:gd name="T8" fmla="*/ 16 w 60"/>
                    <a:gd name="T9" fmla="*/ 50 h 70"/>
                    <a:gd name="T10" fmla="*/ 12 w 60"/>
                    <a:gd name="T11" fmla="*/ 48 h 70"/>
                    <a:gd name="T12" fmla="*/ 8 w 60"/>
                    <a:gd name="T13" fmla="*/ 44 h 70"/>
                    <a:gd name="T14" fmla="*/ 8 w 60"/>
                    <a:gd name="T15" fmla="*/ 44 h 70"/>
                    <a:gd name="T16" fmla="*/ 4 w 60"/>
                    <a:gd name="T17" fmla="*/ 40 h 70"/>
                    <a:gd name="T18" fmla="*/ 0 w 60"/>
                    <a:gd name="T19" fmla="*/ 36 h 70"/>
                    <a:gd name="T20" fmla="*/ 0 w 60"/>
                    <a:gd name="T21" fmla="*/ 30 h 70"/>
                    <a:gd name="T22" fmla="*/ 0 w 60"/>
                    <a:gd name="T23" fmla="*/ 24 h 70"/>
                    <a:gd name="T24" fmla="*/ 2 w 60"/>
                    <a:gd name="T25" fmla="*/ 14 h 70"/>
                    <a:gd name="T26" fmla="*/ 10 w 60"/>
                    <a:gd name="T27" fmla="*/ 6 h 70"/>
                    <a:gd name="T28" fmla="*/ 10 w 60"/>
                    <a:gd name="T29" fmla="*/ 6 h 70"/>
                    <a:gd name="T30" fmla="*/ 14 w 60"/>
                    <a:gd name="T31" fmla="*/ 2 h 70"/>
                    <a:gd name="T32" fmla="*/ 20 w 60"/>
                    <a:gd name="T33" fmla="*/ 0 h 70"/>
                    <a:gd name="T34" fmla="*/ 30 w 60"/>
                    <a:gd name="T35" fmla="*/ 0 h 70"/>
                    <a:gd name="T36" fmla="*/ 40 w 60"/>
                    <a:gd name="T37" fmla="*/ 4 h 70"/>
                    <a:gd name="T38" fmla="*/ 50 w 60"/>
                    <a:gd name="T39" fmla="*/ 12 h 70"/>
                    <a:gd name="T40" fmla="*/ 50 w 60"/>
                    <a:gd name="T41" fmla="*/ 12 h 70"/>
                    <a:gd name="T42" fmla="*/ 52 w 60"/>
                    <a:gd name="T43" fmla="*/ 18 h 70"/>
                    <a:gd name="T44" fmla="*/ 56 w 60"/>
                    <a:gd name="T45" fmla="*/ 26 h 70"/>
                    <a:gd name="T46" fmla="*/ 58 w 60"/>
                    <a:gd name="T47" fmla="*/ 46 h 70"/>
                    <a:gd name="T48" fmla="*/ 60 w 60"/>
                    <a:gd name="T49" fmla="*/ 70 h 70"/>
                    <a:gd name="T50" fmla="*/ 60 w 60"/>
                    <a:gd name="T51" fmla="*/ 70 h 70"/>
                    <a:gd name="T52" fmla="*/ 56 w 60"/>
                    <a:gd name="T53" fmla="*/ 62 h 70"/>
                    <a:gd name="T54" fmla="*/ 50 w 60"/>
                    <a:gd name="T55" fmla="*/ 54 h 70"/>
                    <a:gd name="T56" fmla="*/ 42 w 60"/>
                    <a:gd name="T57" fmla="*/ 50 h 70"/>
                    <a:gd name="T58" fmla="*/ 42 w 60"/>
                    <a:gd name="T59" fmla="*/ 5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70">
                      <a:moveTo>
                        <a:pt x="42" y="50"/>
                      </a:moveTo>
                      <a:lnTo>
                        <a:pt x="42" y="50"/>
                      </a:lnTo>
                      <a:lnTo>
                        <a:pt x="34" y="48"/>
                      </a:lnTo>
                      <a:lnTo>
                        <a:pt x="26" y="50"/>
                      </a:lnTo>
                      <a:lnTo>
                        <a:pt x="16" y="50"/>
                      </a:lnTo>
                      <a:lnTo>
                        <a:pt x="12" y="48"/>
                      </a:lnTo>
                      <a:lnTo>
                        <a:pt x="8" y="44"/>
                      </a:lnTo>
                      <a:lnTo>
                        <a:pt x="8" y="44"/>
                      </a:lnTo>
                      <a:lnTo>
                        <a:pt x="4" y="40"/>
                      </a:lnTo>
                      <a:lnTo>
                        <a:pt x="0" y="36"/>
                      </a:lnTo>
                      <a:lnTo>
                        <a:pt x="0" y="30"/>
                      </a:lnTo>
                      <a:lnTo>
                        <a:pt x="0" y="24"/>
                      </a:lnTo>
                      <a:lnTo>
                        <a:pt x="2" y="14"/>
                      </a:lnTo>
                      <a:lnTo>
                        <a:pt x="10" y="6"/>
                      </a:lnTo>
                      <a:lnTo>
                        <a:pt x="10" y="6"/>
                      </a:lnTo>
                      <a:lnTo>
                        <a:pt x="14" y="2"/>
                      </a:lnTo>
                      <a:lnTo>
                        <a:pt x="20" y="0"/>
                      </a:lnTo>
                      <a:lnTo>
                        <a:pt x="30" y="0"/>
                      </a:lnTo>
                      <a:lnTo>
                        <a:pt x="40" y="4"/>
                      </a:lnTo>
                      <a:lnTo>
                        <a:pt x="50" y="12"/>
                      </a:lnTo>
                      <a:lnTo>
                        <a:pt x="50" y="12"/>
                      </a:lnTo>
                      <a:lnTo>
                        <a:pt x="52" y="18"/>
                      </a:lnTo>
                      <a:lnTo>
                        <a:pt x="56" y="26"/>
                      </a:lnTo>
                      <a:lnTo>
                        <a:pt x="58" y="46"/>
                      </a:lnTo>
                      <a:lnTo>
                        <a:pt x="60" y="70"/>
                      </a:lnTo>
                      <a:lnTo>
                        <a:pt x="60" y="70"/>
                      </a:lnTo>
                      <a:lnTo>
                        <a:pt x="56" y="62"/>
                      </a:lnTo>
                      <a:lnTo>
                        <a:pt x="50" y="54"/>
                      </a:lnTo>
                      <a:lnTo>
                        <a:pt x="42" y="50"/>
                      </a:lnTo>
                      <a:lnTo>
                        <a:pt x="42" y="50"/>
                      </a:lnTo>
                      <a:close/>
                    </a:path>
                  </a:pathLst>
                </a:custGeom>
                <a:solidFill>
                  <a:srgbClr val="003300"/>
                </a:solidFill>
                <a:ln w="3175">
                  <a:solidFill>
                    <a:srgbClr val="FFFFFF"/>
                  </a:solidFill>
                  <a:prstDash val="solid"/>
                  <a:round/>
                  <a:headEnd/>
                  <a:tailEnd/>
                </a:ln>
              </p:spPr>
              <p:txBody>
                <a:bodyPr/>
                <a:lstStyle/>
                <a:p>
                  <a:endParaRPr lang="en-US"/>
                </a:p>
              </p:txBody>
            </p:sp>
            <p:sp>
              <p:nvSpPr>
                <p:cNvPr id="1355" name="Freeform 738"/>
                <p:cNvSpPr>
                  <a:spLocks/>
                </p:cNvSpPr>
                <p:nvPr/>
              </p:nvSpPr>
              <p:spPr bwMode="auto">
                <a:xfrm>
                  <a:off x="1982" y="2450"/>
                  <a:ext cx="41" cy="66"/>
                </a:xfrm>
                <a:custGeom>
                  <a:avLst/>
                  <a:gdLst>
                    <a:gd name="T0" fmla="*/ 28 w 52"/>
                    <a:gd name="T1" fmla="*/ 28 h 82"/>
                    <a:gd name="T2" fmla="*/ 28 w 52"/>
                    <a:gd name="T3" fmla="*/ 28 h 82"/>
                    <a:gd name="T4" fmla="*/ 34 w 52"/>
                    <a:gd name="T5" fmla="*/ 32 h 82"/>
                    <a:gd name="T6" fmla="*/ 42 w 52"/>
                    <a:gd name="T7" fmla="*/ 36 h 82"/>
                    <a:gd name="T8" fmla="*/ 48 w 52"/>
                    <a:gd name="T9" fmla="*/ 42 h 82"/>
                    <a:gd name="T10" fmla="*/ 52 w 52"/>
                    <a:gd name="T11" fmla="*/ 48 h 82"/>
                    <a:gd name="T12" fmla="*/ 52 w 52"/>
                    <a:gd name="T13" fmla="*/ 52 h 82"/>
                    <a:gd name="T14" fmla="*/ 52 w 52"/>
                    <a:gd name="T15" fmla="*/ 52 h 82"/>
                    <a:gd name="T16" fmla="*/ 52 w 52"/>
                    <a:gd name="T17" fmla="*/ 58 h 82"/>
                    <a:gd name="T18" fmla="*/ 52 w 52"/>
                    <a:gd name="T19" fmla="*/ 64 h 82"/>
                    <a:gd name="T20" fmla="*/ 50 w 52"/>
                    <a:gd name="T21" fmla="*/ 70 h 82"/>
                    <a:gd name="T22" fmla="*/ 46 w 52"/>
                    <a:gd name="T23" fmla="*/ 74 h 82"/>
                    <a:gd name="T24" fmla="*/ 36 w 52"/>
                    <a:gd name="T25" fmla="*/ 80 h 82"/>
                    <a:gd name="T26" fmla="*/ 26 w 52"/>
                    <a:gd name="T27" fmla="*/ 82 h 82"/>
                    <a:gd name="T28" fmla="*/ 26 w 52"/>
                    <a:gd name="T29" fmla="*/ 82 h 82"/>
                    <a:gd name="T30" fmla="*/ 20 w 52"/>
                    <a:gd name="T31" fmla="*/ 82 h 82"/>
                    <a:gd name="T32" fmla="*/ 16 w 52"/>
                    <a:gd name="T33" fmla="*/ 80 h 82"/>
                    <a:gd name="T34" fmla="*/ 8 w 52"/>
                    <a:gd name="T35" fmla="*/ 74 h 82"/>
                    <a:gd name="T36" fmla="*/ 2 w 52"/>
                    <a:gd name="T37" fmla="*/ 64 h 82"/>
                    <a:gd name="T38" fmla="*/ 0 w 52"/>
                    <a:gd name="T39" fmla="*/ 52 h 82"/>
                    <a:gd name="T40" fmla="*/ 0 w 52"/>
                    <a:gd name="T41" fmla="*/ 52 h 82"/>
                    <a:gd name="T42" fmla="*/ 0 w 52"/>
                    <a:gd name="T43" fmla="*/ 46 h 82"/>
                    <a:gd name="T44" fmla="*/ 4 w 52"/>
                    <a:gd name="T45" fmla="*/ 38 h 82"/>
                    <a:gd name="T46" fmla="*/ 12 w 52"/>
                    <a:gd name="T47" fmla="*/ 20 h 82"/>
                    <a:gd name="T48" fmla="*/ 26 w 52"/>
                    <a:gd name="T49" fmla="*/ 0 h 82"/>
                    <a:gd name="T50" fmla="*/ 26 w 52"/>
                    <a:gd name="T51" fmla="*/ 0 h 82"/>
                    <a:gd name="T52" fmla="*/ 24 w 52"/>
                    <a:gd name="T53" fmla="*/ 10 h 82"/>
                    <a:gd name="T54" fmla="*/ 24 w 52"/>
                    <a:gd name="T55" fmla="*/ 18 h 82"/>
                    <a:gd name="T56" fmla="*/ 28 w 52"/>
                    <a:gd name="T57" fmla="*/ 28 h 82"/>
                    <a:gd name="T58" fmla="*/ 28 w 52"/>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2">
                      <a:moveTo>
                        <a:pt x="28" y="28"/>
                      </a:moveTo>
                      <a:lnTo>
                        <a:pt x="28" y="28"/>
                      </a:lnTo>
                      <a:lnTo>
                        <a:pt x="34" y="32"/>
                      </a:lnTo>
                      <a:lnTo>
                        <a:pt x="42" y="36"/>
                      </a:lnTo>
                      <a:lnTo>
                        <a:pt x="48" y="42"/>
                      </a:lnTo>
                      <a:lnTo>
                        <a:pt x="52" y="48"/>
                      </a:lnTo>
                      <a:lnTo>
                        <a:pt x="52" y="52"/>
                      </a:lnTo>
                      <a:lnTo>
                        <a:pt x="52" y="52"/>
                      </a:lnTo>
                      <a:lnTo>
                        <a:pt x="52" y="58"/>
                      </a:lnTo>
                      <a:lnTo>
                        <a:pt x="52" y="64"/>
                      </a:lnTo>
                      <a:lnTo>
                        <a:pt x="50" y="70"/>
                      </a:lnTo>
                      <a:lnTo>
                        <a:pt x="46" y="74"/>
                      </a:lnTo>
                      <a:lnTo>
                        <a:pt x="36" y="80"/>
                      </a:lnTo>
                      <a:lnTo>
                        <a:pt x="26" y="82"/>
                      </a:lnTo>
                      <a:lnTo>
                        <a:pt x="26" y="82"/>
                      </a:lnTo>
                      <a:lnTo>
                        <a:pt x="20" y="82"/>
                      </a:lnTo>
                      <a:lnTo>
                        <a:pt x="16" y="80"/>
                      </a:lnTo>
                      <a:lnTo>
                        <a:pt x="8" y="74"/>
                      </a:lnTo>
                      <a:lnTo>
                        <a:pt x="2" y="64"/>
                      </a:lnTo>
                      <a:lnTo>
                        <a:pt x="0" y="52"/>
                      </a:lnTo>
                      <a:lnTo>
                        <a:pt x="0" y="52"/>
                      </a:lnTo>
                      <a:lnTo>
                        <a:pt x="0" y="46"/>
                      </a:lnTo>
                      <a:lnTo>
                        <a:pt x="4" y="38"/>
                      </a:lnTo>
                      <a:lnTo>
                        <a:pt x="12" y="20"/>
                      </a:lnTo>
                      <a:lnTo>
                        <a:pt x="26" y="0"/>
                      </a:lnTo>
                      <a:lnTo>
                        <a:pt x="26" y="0"/>
                      </a:lnTo>
                      <a:lnTo>
                        <a:pt x="24" y="10"/>
                      </a:lnTo>
                      <a:lnTo>
                        <a:pt x="24"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56" name="Freeform 739"/>
                <p:cNvSpPr>
                  <a:spLocks/>
                </p:cNvSpPr>
                <p:nvPr/>
              </p:nvSpPr>
              <p:spPr bwMode="auto">
                <a:xfrm>
                  <a:off x="1892" y="2510"/>
                  <a:ext cx="43" cy="67"/>
                </a:xfrm>
                <a:custGeom>
                  <a:avLst/>
                  <a:gdLst>
                    <a:gd name="T0" fmla="*/ 28 w 54"/>
                    <a:gd name="T1" fmla="*/ 28 h 84"/>
                    <a:gd name="T2" fmla="*/ 28 w 54"/>
                    <a:gd name="T3" fmla="*/ 28 h 84"/>
                    <a:gd name="T4" fmla="*/ 34 w 54"/>
                    <a:gd name="T5" fmla="*/ 34 h 84"/>
                    <a:gd name="T6" fmla="*/ 42 w 54"/>
                    <a:gd name="T7" fmla="*/ 38 h 84"/>
                    <a:gd name="T8" fmla="*/ 50 w 54"/>
                    <a:gd name="T9" fmla="*/ 44 h 84"/>
                    <a:gd name="T10" fmla="*/ 52 w 54"/>
                    <a:gd name="T11" fmla="*/ 48 h 84"/>
                    <a:gd name="T12" fmla="*/ 54 w 54"/>
                    <a:gd name="T13" fmla="*/ 54 h 84"/>
                    <a:gd name="T14" fmla="*/ 54 w 54"/>
                    <a:gd name="T15" fmla="*/ 54 h 84"/>
                    <a:gd name="T16" fmla="*/ 54 w 54"/>
                    <a:gd name="T17" fmla="*/ 60 h 84"/>
                    <a:gd name="T18" fmla="*/ 52 w 54"/>
                    <a:gd name="T19" fmla="*/ 66 h 84"/>
                    <a:gd name="T20" fmla="*/ 50 w 54"/>
                    <a:gd name="T21" fmla="*/ 70 h 84"/>
                    <a:gd name="T22" fmla="*/ 46 w 54"/>
                    <a:gd name="T23" fmla="*/ 74 h 84"/>
                    <a:gd name="T24" fmla="*/ 38 w 54"/>
                    <a:gd name="T25" fmla="*/ 80 h 84"/>
                    <a:gd name="T26" fmla="*/ 26 w 54"/>
                    <a:gd name="T27" fmla="*/ 84 h 84"/>
                    <a:gd name="T28" fmla="*/ 26 w 54"/>
                    <a:gd name="T29" fmla="*/ 84 h 84"/>
                    <a:gd name="T30" fmla="*/ 22 w 54"/>
                    <a:gd name="T31" fmla="*/ 82 h 84"/>
                    <a:gd name="T32" fmla="*/ 16 w 54"/>
                    <a:gd name="T33" fmla="*/ 80 h 84"/>
                    <a:gd name="T34" fmla="*/ 8 w 54"/>
                    <a:gd name="T35" fmla="*/ 74 h 84"/>
                    <a:gd name="T36" fmla="*/ 2 w 54"/>
                    <a:gd name="T37" fmla="*/ 66 h 84"/>
                    <a:gd name="T38" fmla="*/ 0 w 54"/>
                    <a:gd name="T39" fmla="*/ 54 h 84"/>
                    <a:gd name="T40" fmla="*/ 0 w 54"/>
                    <a:gd name="T41" fmla="*/ 54 h 84"/>
                    <a:gd name="T42" fmla="*/ 2 w 54"/>
                    <a:gd name="T43" fmla="*/ 46 h 84"/>
                    <a:gd name="T44" fmla="*/ 4 w 54"/>
                    <a:gd name="T45" fmla="*/ 38 h 84"/>
                    <a:gd name="T46" fmla="*/ 14 w 54"/>
                    <a:gd name="T47" fmla="*/ 20 h 84"/>
                    <a:gd name="T48" fmla="*/ 26 w 54"/>
                    <a:gd name="T49" fmla="*/ 0 h 84"/>
                    <a:gd name="T50" fmla="*/ 26 w 54"/>
                    <a:gd name="T51" fmla="*/ 0 h 84"/>
                    <a:gd name="T52" fmla="*/ 26 w 54"/>
                    <a:gd name="T53" fmla="*/ 10 h 84"/>
                    <a:gd name="T54" fmla="*/ 26 w 54"/>
                    <a:gd name="T55" fmla="*/ 20 h 84"/>
                    <a:gd name="T56" fmla="*/ 28 w 54"/>
                    <a:gd name="T57" fmla="*/ 28 h 84"/>
                    <a:gd name="T58" fmla="*/ 28 w 54"/>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4">
                      <a:moveTo>
                        <a:pt x="28" y="28"/>
                      </a:moveTo>
                      <a:lnTo>
                        <a:pt x="28" y="28"/>
                      </a:lnTo>
                      <a:lnTo>
                        <a:pt x="34" y="34"/>
                      </a:lnTo>
                      <a:lnTo>
                        <a:pt x="42" y="38"/>
                      </a:lnTo>
                      <a:lnTo>
                        <a:pt x="50" y="44"/>
                      </a:lnTo>
                      <a:lnTo>
                        <a:pt x="52" y="48"/>
                      </a:lnTo>
                      <a:lnTo>
                        <a:pt x="54" y="54"/>
                      </a:lnTo>
                      <a:lnTo>
                        <a:pt x="54" y="54"/>
                      </a:lnTo>
                      <a:lnTo>
                        <a:pt x="54" y="60"/>
                      </a:lnTo>
                      <a:lnTo>
                        <a:pt x="52" y="66"/>
                      </a:lnTo>
                      <a:lnTo>
                        <a:pt x="50" y="70"/>
                      </a:lnTo>
                      <a:lnTo>
                        <a:pt x="46" y="74"/>
                      </a:lnTo>
                      <a:lnTo>
                        <a:pt x="38" y="80"/>
                      </a:lnTo>
                      <a:lnTo>
                        <a:pt x="26" y="84"/>
                      </a:lnTo>
                      <a:lnTo>
                        <a:pt x="26" y="84"/>
                      </a:lnTo>
                      <a:lnTo>
                        <a:pt x="22" y="82"/>
                      </a:lnTo>
                      <a:lnTo>
                        <a:pt x="16" y="80"/>
                      </a:lnTo>
                      <a:lnTo>
                        <a:pt x="8" y="74"/>
                      </a:lnTo>
                      <a:lnTo>
                        <a:pt x="2" y="66"/>
                      </a:lnTo>
                      <a:lnTo>
                        <a:pt x="0" y="54"/>
                      </a:lnTo>
                      <a:lnTo>
                        <a:pt x="0" y="54"/>
                      </a:lnTo>
                      <a:lnTo>
                        <a:pt x="2" y="46"/>
                      </a:lnTo>
                      <a:lnTo>
                        <a:pt x="4" y="38"/>
                      </a:lnTo>
                      <a:lnTo>
                        <a:pt x="14" y="20"/>
                      </a:lnTo>
                      <a:lnTo>
                        <a:pt x="26" y="0"/>
                      </a:lnTo>
                      <a:lnTo>
                        <a:pt x="26" y="0"/>
                      </a:lnTo>
                      <a:lnTo>
                        <a:pt x="26" y="10"/>
                      </a:lnTo>
                      <a:lnTo>
                        <a:pt x="26"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57" name="Freeform 740"/>
                <p:cNvSpPr>
                  <a:spLocks/>
                </p:cNvSpPr>
                <p:nvPr/>
              </p:nvSpPr>
              <p:spPr bwMode="auto">
                <a:xfrm>
                  <a:off x="1729" y="2607"/>
                  <a:ext cx="43" cy="66"/>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4"/>
                      </a:lnTo>
                      <a:lnTo>
                        <a:pt x="54" y="54"/>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58" name="Freeform 741"/>
                <p:cNvSpPr>
                  <a:spLocks/>
                </p:cNvSpPr>
                <p:nvPr/>
              </p:nvSpPr>
              <p:spPr bwMode="auto">
                <a:xfrm>
                  <a:off x="1505" y="2639"/>
                  <a:ext cx="66" cy="43"/>
                </a:xfrm>
                <a:custGeom>
                  <a:avLst/>
                  <a:gdLst>
                    <a:gd name="T0" fmla="*/ 28 w 82"/>
                    <a:gd name="T1" fmla="*/ 30 h 54"/>
                    <a:gd name="T2" fmla="*/ 28 w 82"/>
                    <a:gd name="T3" fmla="*/ 30 h 54"/>
                    <a:gd name="T4" fmla="*/ 30 w 82"/>
                    <a:gd name="T5" fmla="*/ 24 h 54"/>
                    <a:gd name="T6" fmla="*/ 34 w 82"/>
                    <a:gd name="T7" fmla="*/ 16 h 54"/>
                    <a:gd name="T8" fmla="*/ 38 w 82"/>
                    <a:gd name="T9" fmla="*/ 8 h 54"/>
                    <a:gd name="T10" fmla="*/ 42 w 82"/>
                    <a:gd name="T11" fmla="*/ 4 h 54"/>
                    <a:gd name="T12" fmla="*/ 46 w 82"/>
                    <a:gd name="T13" fmla="*/ 2 h 54"/>
                    <a:gd name="T14" fmla="*/ 46 w 82"/>
                    <a:gd name="T15" fmla="*/ 2 h 54"/>
                    <a:gd name="T16" fmla="*/ 52 w 82"/>
                    <a:gd name="T17" fmla="*/ 0 h 54"/>
                    <a:gd name="T18" fmla="*/ 58 w 82"/>
                    <a:gd name="T19" fmla="*/ 0 h 54"/>
                    <a:gd name="T20" fmla="*/ 64 w 82"/>
                    <a:gd name="T21" fmla="*/ 2 h 54"/>
                    <a:gd name="T22" fmla="*/ 68 w 82"/>
                    <a:gd name="T23" fmla="*/ 4 h 54"/>
                    <a:gd name="T24" fmla="*/ 76 w 82"/>
                    <a:gd name="T25" fmla="*/ 12 h 54"/>
                    <a:gd name="T26" fmla="*/ 80 w 82"/>
                    <a:gd name="T27" fmla="*/ 22 h 54"/>
                    <a:gd name="T28" fmla="*/ 80 w 82"/>
                    <a:gd name="T29" fmla="*/ 22 h 54"/>
                    <a:gd name="T30" fmla="*/ 82 w 82"/>
                    <a:gd name="T31" fmla="*/ 26 h 54"/>
                    <a:gd name="T32" fmla="*/ 80 w 82"/>
                    <a:gd name="T33" fmla="*/ 32 h 54"/>
                    <a:gd name="T34" fmla="*/ 76 w 82"/>
                    <a:gd name="T35" fmla="*/ 42 h 54"/>
                    <a:gd name="T36" fmla="*/ 68 w 82"/>
                    <a:gd name="T37" fmla="*/ 50 h 54"/>
                    <a:gd name="T38" fmla="*/ 58 w 82"/>
                    <a:gd name="T39" fmla="*/ 54 h 54"/>
                    <a:gd name="T40" fmla="*/ 58 w 82"/>
                    <a:gd name="T41" fmla="*/ 54 h 54"/>
                    <a:gd name="T42" fmla="*/ 50 w 82"/>
                    <a:gd name="T43" fmla="*/ 54 h 54"/>
                    <a:gd name="T44" fmla="*/ 42 w 82"/>
                    <a:gd name="T45" fmla="*/ 52 h 54"/>
                    <a:gd name="T46" fmla="*/ 22 w 82"/>
                    <a:gd name="T47" fmla="*/ 48 h 54"/>
                    <a:gd name="T48" fmla="*/ 0 w 82"/>
                    <a:gd name="T49" fmla="*/ 38 h 54"/>
                    <a:gd name="T50" fmla="*/ 0 w 82"/>
                    <a:gd name="T51" fmla="*/ 38 h 54"/>
                    <a:gd name="T52" fmla="*/ 10 w 82"/>
                    <a:gd name="T53" fmla="*/ 38 h 54"/>
                    <a:gd name="T54" fmla="*/ 18 w 82"/>
                    <a:gd name="T55" fmla="*/ 36 h 54"/>
                    <a:gd name="T56" fmla="*/ 28 w 82"/>
                    <a:gd name="T57" fmla="*/ 30 h 54"/>
                    <a:gd name="T58" fmla="*/ 28 w 82"/>
                    <a:gd name="T5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4">
                      <a:moveTo>
                        <a:pt x="28" y="30"/>
                      </a:moveTo>
                      <a:lnTo>
                        <a:pt x="28" y="30"/>
                      </a:lnTo>
                      <a:lnTo>
                        <a:pt x="30" y="24"/>
                      </a:lnTo>
                      <a:lnTo>
                        <a:pt x="34" y="16"/>
                      </a:lnTo>
                      <a:lnTo>
                        <a:pt x="38" y="8"/>
                      </a:lnTo>
                      <a:lnTo>
                        <a:pt x="42" y="4"/>
                      </a:lnTo>
                      <a:lnTo>
                        <a:pt x="46" y="2"/>
                      </a:lnTo>
                      <a:lnTo>
                        <a:pt x="46" y="2"/>
                      </a:lnTo>
                      <a:lnTo>
                        <a:pt x="52" y="0"/>
                      </a:lnTo>
                      <a:lnTo>
                        <a:pt x="58" y="0"/>
                      </a:lnTo>
                      <a:lnTo>
                        <a:pt x="64" y="2"/>
                      </a:lnTo>
                      <a:lnTo>
                        <a:pt x="68" y="4"/>
                      </a:lnTo>
                      <a:lnTo>
                        <a:pt x="76" y="12"/>
                      </a:lnTo>
                      <a:lnTo>
                        <a:pt x="80" y="22"/>
                      </a:lnTo>
                      <a:lnTo>
                        <a:pt x="80" y="22"/>
                      </a:lnTo>
                      <a:lnTo>
                        <a:pt x="82" y="26"/>
                      </a:lnTo>
                      <a:lnTo>
                        <a:pt x="80" y="32"/>
                      </a:lnTo>
                      <a:lnTo>
                        <a:pt x="76" y="42"/>
                      </a:lnTo>
                      <a:lnTo>
                        <a:pt x="68" y="50"/>
                      </a:lnTo>
                      <a:lnTo>
                        <a:pt x="58" y="54"/>
                      </a:lnTo>
                      <a:lnTo>
                        <a:pt x="58" y="54"/>
                      </a:lnTo>
                      <a:lnTo>
                        <a:pt x="50" y="54"/>
                      </a:lnTo>
                      <a:lnTo>
                        <a:pt x="42" y="52"/>
                      </a:lnTo>
                      <a:lnTo>
                        <a:pt x="22" y="48"/>
                      </a:lnTo>
                      <a:lnTo>
                        <a:pt x="0" y="38"/>
                      </a:lnTo>
                      <a:lnTo>
                        <a:pt x="0" y="38"/>
                      </a:lnTo>
                      <a:lnTo>
                        <a:pt x="10" y="38"/>
                      </a:lnTo>
                      <a:lnTo>
                        <a:pt x="18" y="36"/>
                      </a:lnTo>
                      <a:lnTo>
                        <a:pt x="28" y="30"/>
                      </a:lnTo>
                      <a:lnTo>
                        <a:pt x="28" y="30"/>
                      </a:lnTo>
                      <a:close/>
                    </a:path>
                  </a:pathLst>
                </a:custGeom>
                <a:solidFill>
                  <a:srgbClr val="003300"/>
                </a:solidFill>
                <a:ln w="3175">
                  <a:solidFill>
                    <a:srgbClr val="FFFFFF"/>
                  </a:solidFill>
                  <a:prstDash val="solid"/>
                  <a:round/>
                  <a:headEnd/>
                  <a:tailEnd/>
                </a:ln>
              </p:spPr>
              <p:txBody>
                <a:bodyPr/>
                <a:lstStyle/>
                <a:p>
                  <a:endParaRPr lang="en-US"/>
                </a:p>
              </p:txBody>
            </p:sp>
            <p:sp>
              <p:nvSpPr>
                <p:cNvPr id="1359" name="Freeform 742"/>
                <p:cNvSpPr>
                  <a:spLocks/>
                </p:cNvSpPr>
                <p:nvPr/>
              </p:nvSpPr>
              <p:spPr bwMode="auto">
                <a:xfrm>
                  <a:off x="1857" y="1668"/>
                  <a:ext cx="43" cy="66"/>
                </a:xfrm>
                <a:custGeom>
                  <a:avLst/>
                  <a:gdLst>
                    <a:gd name="T0" fmla="*/ 28 w 54"/>
                    <a:gd name="T1" fmla="*/ 28 h 82"/>
                    <a:gd name="T2" fmla="*/ 28 w 54"/>
                    <a:gd name="T3" fmla="*/ 28 h 82"/>
                    <a:gd name="T4" fmla="*/ 34 w 54"/>
                    <a:gd name="T5" fmla="*/ 34 h 82"/>
                    <a:gd name="T6" fmla="*/ 42 w 54"/>
                    <a:gd name="T7" fmla="*/ 38 h 82"/>
                    <a:gd name="T8" fmla="*/ 50 w 54"/>
                    <a:gd name="T9" fmla="*/ 44 h 82"/>
                    <a:gd name="T10" fmla="*/ 52 w 54"/>
                    <a:gd name="T11" fmla="*/ 48 h 82"/>
                    <a:gd name="T12" fmla="*/ 54 w 54"/>
                    <a:gd name="T13" fmla="*/ 54 h 82"/>
                    <a:gd name="T14" fmla="*/ 54 w 54"/>
                    <a:gd name="T15" fmla="*/ 54 h 82"/>
                    <a:gd name="T16" fmla="*/ 54 w 54"/>
                    <a:gd name="T17" fmla="*/ 60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4"/>
                      </a:lnTo>
                      <a:lnTo>
                        <a:pt x="42" y="38"/>
                      </a:lnTo>
                      <a:lnTo>
                        <a:pt x="50" y="44"/>
                      </a:lnTo>
                      <a:lnTo>
                        <a:pt x="52" y="48"/>
                      </a:lnTo>
                      <a:lnTo>
                        <a:pt x="54" y="54"/>
                      </a:lnTo>
                      <a:lnTo>
                        <a:pt x="54" y="54"/>
                      </a:lnTo>
                      <a:lnTo>
                        <a:pt x="54" y="60"/>
                      </a:lnTo>
                      <a:lnTo>
                        <a:pt x="52" y="64"/>
                      </a:lnTo>
                      <a:lnTo>
                        <a:pt x="50" y="70"/>
                      </a:lnTo>
                      <a:lnTo>
                        <a:pt x="46" y="74"/>
                      </a:lnTo>
                      <a:lnTo>
                        <a:pt x="38" y="80"/>
                      </a:lnTo>
                      <a:lnTo>
                        <a:pt x="26" y="82"/>
                      </a:lnTo>
                      <a:lnTo>
                        <a:pt x="26" y="82"/>
                      </a:lnTo>
                      <a:lnTo>
                        <a:pt x="22" y="82"/>
                      </a:lnTo>
                      <a:lnTo>
                        <a:pt x="16" y="80"/>
                      </a:lnTo>
                      <a:lnTo>
                        <a:pt x="8" y="74"/>
                      </a:lnTo>
                      <a:lnTo>
                        <a:pt x="2" y="64"/>
                      </a:lnTo>
                      <a:lnTo>
                        <a:pt x="0" y="54"/>
                      </a:lnTo>
                      <a:lnTo>
                        <a:pt x="0" y="54"/>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60" name="Freeform 743"/>
                <p:cNvSpPr>
                  <a:spLocks/>
                </p:cNvSpPr>
                <p:nvPr/>
              </p:nvSpPr>
              <p:spPr bwMode="auto">
                <a:xfrm>
                  <a:off x="1807" y="1794"/>
                  <a:ext cx="55" cy="50"/>
                </a:xfrm>
                <a:custGeom>
                  <a:avLst/>
                  <a:gdLst>
                    <a:gd name="T0" fmla="*/ 48 w 68"/>
                    <a:gd name="T1" fmla="*/ 18 h 62"/>
                    <a:gd name="T2" fmla="*/ 48 w 68"/>
                    <a:gd name="T3" fmla="*/ 18 h 62"/>
                    <a:gd name="T4" fmla="*/ 48 w 68"/>
                    <a:gd name="T5" fmla="*/ 26 h 62"/>
                    <a:gd name="T6" fmla="*/ 50 w 68"/>
                    <a:gd name="T7" fmla="*/ 34 h 62"/>
                    <a:gd name="T8" fmla="*/ 50 w 68"/>
                    <a:gd name="T9" fmla="*/ 44 h 62"/>
                    <a:gd name="T10" fmla="*/ 48 w 68"/>
                    <a:gd name="T11" fmla="*/ 50 h 62"/>
                    <a:gd name="T12" fmla="*/ 46 w 68"/>
                    <a:gd name="T13" fmla="*/ 54 h 62"/>
                    <a:gd name="T14" fmla="*/ 46 w 68"/>
                    <a:gd name="T15" fmla="*/ 54 h 62"/>
                    <a:gd name="T16" fmla="*/ 42 w 68"/>
                    <a:gd name="T17" fmla="*/ 58 h 62"/>
                    <a:gd name="T18" fmla="*/ 36 w 68"/>
                    <a:gd name="T19" fmla="*/ 60 h 62"/>
                    <a:gd name="T20" fmla="*/ 30 w 68"/>
                    <a:gd name="T21" fmla="*/ 62 h 62"/>
                    <a:gd name="T22" fmla="*/ 26 w 68"/>
                    <a:gd name="T23" fmla="*/ 62 h 62"/>
                    <a:gd name="T24" fmla="*/ 14 w 68"/>
                    <a:gd name="T25" fmla="*/ 60 h 62"/>
                    <a:gd name="T26" fmla="*/ 6 w 68"/>
                    <a:gd name="T27" fmla="*/ 52 h 62"/>
                    <a:gd name="T28" fmla="*/ 6 w 68"/>
                    <a:gd name="T29" fmla="*/ 52 h 62"/>
                    <a:gd name="T30" fmla="*/ 2 w 68"/>
                    <a:gd name="T31" fmla="*/ 48 h 62"/>
                    <a:gd name="T32" fmla="*/ 0 w 68"/>
                    <a:gd name="T33" fmla="*/ 44 h 62"/>
                    <a:gd name="T34" fmla="*/ 0 w 68"/>
                    <a:gd name="T35" fmla="*/ 32 h 62"/>
                    <a:gd name="T36" fmla="*/ 4 w 68"/>
                    <a:gd name="T37" fmla="*/ 22 h 62"/>
                    <a:gd name="T38" fmla="*/ 12 w 68"/>
                    <a:gd name="T39" fmla="*/ 12 h 62"/>
                    <a:gd name="T40" fmla="*/ 12 w 68"/>
                    <a:gd name="T41" fmla="*/ 12 h 62"/>
                    <a:gd name="T42" fmla="*/ 18 w 68"/>
                    <a:gd name="T43" fmla="*/ 10 h 62"/>
                    <a:gd name="T44" fmla="*/ 26 w 68"/>
                    <a:gd name="T45" fmla="*/ 6 h 62"/>
                    <a:gd name="T46" fmla="*/ 44 w 68"/>
                    <a:gd name="T47" fmla="*/ 2 h 62"/>
                    <a:gd name="T48" fmla="*/ 68 w 68"/>
                    <a:gd name="T49" fmla="*/ 0 h 62"/>
                    <a:gd name="T50" fmla="*/ 68 w 68"/>
                    <a:gd name="T51" fmla="*/ 0 h 62"/>
                    <a:gd name="T52" fmla="*/ 60 w 68"/>
                    <a:gd name="T53" fmla="*/ 4 h 62"/>
                    <a:gd name="T54" fmla="*/ 54 w 68"/>
                    <a:gd name="T55" fmla="*/ 10 h 62"/>
                    <a:gd name="T56" fmla="*/ 48 w 68"/>
                    <a:gd name="T57" fmla="*/ 18 h 62"/>
                    <a:gd name="T58" fmla="*/ 48 w 68"/>
                    <a:gd name="T59"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62">
                      <a:moveTo>
                        <a:pt x="48" y="18"/>
                      </a:moveTo>
                      <a:lnTo>
                        <a:pt x="48" y="18"/>
                      </a:lnTo>
                      <a:lnTo>
                        <a:pt x="48" y="26"/>
                      </a:lnTo>
                      <a:lnTo>
                        <a:pt x="50" y="34"/>
                      </a:lnTo>
                      <a:lnTo>
                        <a:pt x="50" y="44"/>
                      </a:lnTo>
                      <a:lnTo>
                        <a:pt x="48" y="50"/>
                      </a:lnTo>
                      <a:lnTo>
                        <a:pt x="46" y="54"/>
                      </a:lnTo>
                      <a:lnTo>
                        <a:pt x="46" y="54"/>
                      </a:lnTo>
                      <a:lnTo>
                        <a:pt x="42" y="58"/>
                      </a:lnTo>
                      <a:lnTo>
                        <a:pt x="36" y="60"/>
                      </a:lnTo>
                      <a:lnTo>
                        <a:pt x="30" y="62"/>
                      </a:lnTo>
                      <a:lnTo>
                        <a:pt x="26" y="62"/>
                      </a:lnTo>
                      <a:lnTo>
                        <a:pt x="14" y="60"/>
                      </a:lnTo>
                      <a:lnTo>
                        <a:pt x="6" y="52"/>
                      </a:lnTo>
                      <a:lnTo>
                        <a:pt x="6" y="52"/>
                      </a:lnTo>
                      <a:lnTo>
                        <a:pt x="2" y="48"/>
                      </a:lnTo>
                      <a:lnTo>
                        <a:pt x="0" y="44"/>
                      </a:lnTo>
                      <a:lnTo>
                        <a:pt x="0" y="32"/>
                      </a:lnTo>
                      <a:lnTo>
                        <a:pt x="4" y="22"/>
                      </a:lnTo>
                      <a:lnTo>
                        <a:pt x="12" y="12"/>
                      </a:lnTo>
                      <a:lnTo>
                        <a:pt x="12" y="12"/>
                      </a:lnTo>
                      <a:lnTo>
                        <a:pt x="18" y="10"/>
                      </a:lnTo>
                      <a:lnTo>
                        <a:pt x="26" y="6"/>
                      </a:lnTo>
                      <a:lnTo>
                        <a:pt x="44" y="2"/>
                      </a:lnTo>
                      <a:lnTo>
                        <a:pt x="68" y="0"/>
                      </a:lnTo>
                      <a:lnTo>
                        <a:pt x="68" y="0"/>
                      </a:lnTo>
                      <a:lnTo>
                        <a:pt x="60" y="4"/>
                      </a:lnTo>
                      <a:lnTo>
                        <a:pt x="54" y="10"/>
                      </a:lnTo>
                      <a:lnTo>
                        <a:pt x="48" y="18"/>
                      </a:lnTo>
                      <a:lnTo>
                        <a:pt x="48" y="18"/>
                      </a:lnTo>
                      <a:close/>
                    </a:path>
                  </a:pathLst>
                </a:custGeom>
                <a:solidFill>
                  <a:srgbClr val="003300"/>
                </a:solidFill>
                <a:ln w="3175">
                  <a:solidFill>
                    <a:srgbClr val="FFFFFF"/>
                  </a:solidFill>
                  <a:prstDash val="solid"/>
                  <a:round/>
                  <a:headEnd/>
                  <a:tailEnd/>
                </a:ln>
              </p:spPr>
              <p:txBody>
                <a:bodyPr/>
                <a:lstStyle/>
                <a:p>
                  <a:endParaRPr lang="en-US"/>
                </a:p>
              </p:txBody>
            </p:sp>
            <p:sp>
              <p:nvSpPr>
                <p:cNvPr id="1361" name="Freeform 744"/>
                <p:cNvSpPr>
                  <a:spLocks/>
                </p:cNvSpPr>
                <p:nvPr/>
              </p:nvSpPr>
              <p:spPr bwMode="auto">
                <a:xfrm>
                  <a:off x="1647" y="1825"/>
                  <a:ext cx="52" cy="53"/>
                </a:xfrm>
                <a:custGeom>
                  <a:avLst/>
                  <a:gdLst>
                    <a:gd name="T0" fmla="*/ 46 w 64"/>
                    <a:gd name="T1" fmla="*/ 22 h 66"/>
                    <a:gd name="T2" fmla="*/ 46 w 64"/>
                    <a:gd name="T3" fmla="*/ 22 h 66"/>
                    <a:gd name="T4" fmla="*/ 46 w 64"/>
                    <a:gd name="T5" fmla="*/ 28 h 66"/>
                    <a:gd name="T6" fmla="*/ 50 w 64"/>
                    <a:gd name="T7" fmla="*/ 38 h 66"/>
                    <a:gd name="T8" fmla="*/ 50 w 64"/>
                    <a:gd name="T9" fmla="*/ 46 h 66"/>
                    <a:gd name="T10" fmla="*/ 48 w 64"/>
                    <a:gd name="T11" fmla="*/ 52 h 66"/>
                    <a:gd name="T12" fmla="*/ 46 w 64"/>
                    <a:gd name="T13" fmla="*/ 56 h 66"/>
                    <a:gd name="T14" fmla="*/ 46 w 64"/>
                    <a:gd name="T15" fmla="*/ 56 h 66"/>
                    <a:gd name="T16" fmla="*/ 42 w 64"/>
                    <a:gd name="T17" fmla="*/ 60 h 66"/>
                    <a:gd name="T18" fmla="*/ 38 w 64"/>
                    <a:gd name="T19" fmla="*/ 64 h 66"/>
                    <a:gd name="T20" fmla="*/ 32 w 64"/>
                    <a:gd name="T21" fmla="*/ 66 h 66"/>
                    <a:gd name="T22" fmla="*/ 26 w 64"/>
                    <a:gd name="T23" fmla="*/ 66 h 66"/>
                    <a:gd name="T24" fmla="*/ 16 w 64"/>
                    <a:gd name="T25" fmla="*/ 64 h 66"/>
                    <a:gd name="T26" fmla="*/ 6 w 64"/>
                    <a:gd name="T27" fmla="*/ 58 h 66"/>
                    <a:gd name="T28" fmla="*/ 6 w 64"/>
                    <a:gd name="T29" fmla="*/ 58 h 66"/>
                    <a:gd name="T30" fmla="*/ 2 w 64"/>
                    <a:gd name="T31" fmla="*/ 54 h 66"/>
                    <a:gd name="T32" fmla="*/ 0 w 64"/>
                    <a:gd name="T33" fmla="*/ 50 h 66"/>
                    <a:gd name="T34" fmla="*/ 0 w 64"/>
                    <a:gd name="T35" fmla="*/ 38 h 66"/>
                    <a:gd name="T36" fmla="*/ 2 w 64"/>
                    <a:gd name="T37" fmla="*/ 28 h 66"/>
                    <a:gd name="T38" fmla="*/ 8 w 64"/>
                    <a:gd name="T39" fmla="*/ 18 h 66"/>
                    <a:gd name="T40" fmla="*/ 8 w 64"/>
                    <a:gd name="T41" fmla="*/ 18 h 66"/>
                    <a:gd name="T42" fmla="*/ 14 w 64"/>
                    <a:gd name="T43" fmla="*/ 14 h 66"/>
                    <a:gd name="T44" fmla="*/ 22 w 64"/>
                    <a:gd name="T45" fmla="*/ 10 h 66"/>
                    <a:gd name="T46" fmla="*/ 42 w 64"/>
                    <a:gd name="T47" fmla="*/ 4 h 66"/>
                    <a:gd name="T48" fmla="*/ 64 w 64"/>
                    <a:gd name="T49" fmla="*/ 0 h 66"/>
                    <a:gd name="T50" fmla="*/ 64 w 64"/>
                    <a:gd name="T51" fmla="*/ 0 h 66"/>
                    <a:gd name="T52" fmla="*/ 58 w 64"/>
                    <a:gd name="T53" fmla="*/ 6 h 66"/>
                    <a:gd name="T54" fmla="*/ 50 w 64"/>
                    <a:gd name="T55" fmla="*/ 12 h 66"/>
                    <a:gd name="T56" fmla="*/ 46 w 64"/>
                    <a:gd name="T57" fmla="*/ 22 h 66"/>
                    <a:gd name="T58" fmla="*/ 46 w 64"/>
                    <a:gd name="T59"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6">
                      <a:moveTo>
                        <a:pt x="46" y="22"/>
                      </a:moveTo>
                      <a:lnTo>
                        <a:pt x="46" y="22"/>
                      </a:lnTo>
                      <a:lnTo>
                        <a:pt x="46" y="28"/>
                      </a:lnTo>
                      <a:lnTo>
                        <a:pt x="50" y="38"/>
                      </a:lnTo>
                      <a:lnTo>
                        <a:pt x="50" y="46"/>
                      </a:lnTo>
                      <a:lnTo>
                        <a:pt x="48" y="52"/>
                      </a:lnTo>
                      <a:lnTo>
                        <a:pt x="46" y="56"/>
                      </a:lnTo>
                      <a:lnTo>
                        <a:pt x="46" y="56"/>
                      </a:lnTo>
                      <a:lnTo>
                        <a:pt x="42" y="60"/>
                      </a:lnTo>
                      <a:lnTo>
                        <a:pt x="38" y="64"/>
                      </a:lnTo>
                      <a:lnTo>
                        <a:pt x="32" y="66"/>
                      </a:lnTo>
                      <a:lnTo>
                        <a:pt x="26" y="66"/>
                      </a:lnTo>
                      <a:lnTo>
                        <a:pt x="16" y="64"/>
                      </a:lnTo>
                      <a:lnTo>
                        <a:pt x="6" y="58"/>
                      </a:lnTo>
                      <a:lnTo>
                        <a:pt x="6" y="58"/>
                      </a:lnTo>
                      <a:lnTo>
                        <a:pt x="2" y="54"/>
                      </a:lnTo>
                      <a:lnTo>
                        <a:pt x="0" y="50"/>
                      </a:lnTo>
                      <a:lnTo>
                        <a:pt x="0" y="38"/>
                      </a:lnTo>
                      <a:lnTo>
                        <a:pt x="2" y="28"/>
                      </a:lnTo>
                      <a:lnTo>
                        <a:pt x="8" y="18"/>
                      </a:lnTo>
                      <a:lnTo>
                        <a:pt x="8" y="18"/>
                      </a:lnTo>
                      <a:lnTo>
                        <a:pt x="14" y="14"/>
                      </a:lnTo>
                      <a:lnTo>
                        <a:pt x="22" y="10"/>
                      </a:lnTo>
                      <a:lnTo>
                        <a:pt x="42" y="4"/>
                      </a:lnTo>
                      <a:lnTo>
                        <a:pt x="64" y="0"/>
                      </a:lnTo>
                      <a:lnTo>
                        <a:pt x="64" y="0"/>
                      </a:lnTo>
                      <a:lnTo>
                        <a:pt x="58" y="6"/>
                      </a:lnTo>
                      <a:lnTo>
                        <a:pt x="50" y="12"/>
                      </a:lnTo>
                      <a:lnTo>
                        <a:pt x="46" y="22"/>
                      </a:lnTo>
                      <a:lnTo>
                        <a:pt x="46" y="22"/>
                      </a:lnTo>
                      <a:close/>
                    </a:path>
                  </a:pathLst>
                </a:custGeom>
                <a:solidFill>
                  <a:srgbClr val="003300"/>
                </a:solidFill>
                <a:ln w="3175">
                  <a:solidFill>
                    <a:srgbClr val="FFFFFF"/>
                  </a:solidFill>
                  <a:prstDash val="solid"/>
                  <a:round/>
                  <a:headEnd/>
                  <a:tailEnd/>
                </a:ln>
              </p:spPr>
              <p:txBody>
                <a:bodyPr/>
                <a:lstStyle/>
                <a:p>
                  <a:endParaRPr lang="en-US"/>
                </a:p>
              </p:txBody>
            </p:sp>
            <p:sp>
              <p:nvSpPr>
                <p:cNvPr id="1362" name="Freeform 745"/>
                <p:cNvSpPr>
                  <a:spLocks/>
                </p:cNvSpPr>
                <p:nvPr/>
              </p:nvSpPr>
              <p:spPr bwMode="auto">
                <a:xfrm>
                  <a:off x="1483" y="1913"/>
                  <a:ext cx="43" cy="65"/>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8 w 54"/>
                    <a:gd name="T27" fmla="*/ 82 h 82"/>
                    <a:gd name="T28" fmla="*/ 28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8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6"/>
                      </a:lnTo>
                      <a:lnTo>
                        <a:pt x="54" y="52"/>
                      </a:lnTo>
                      <a:lnTo>
                        <a:pt x="54" y="52"/>
                      </a:lnTo>
                      <a:lnTo>
                        <a:pt x="54" y="58"/>
                      </a:lnTo>
                      <a:lnTo>
                        <a:pt x="52" y="64"/>
                      </a:lnTo>
                      <a:lnTo>
                        <a:pt x="50" y="68"/>
                      </a:lnTo>
                      <a:lnTo>
                        <a:pt x="46" y="74"/>
                      </a:lnTo>
                      <a:lnTo>
                        <a:pt x="38" y="80"/>
                      </a:lnTo>
                      <a:lnTo>
                        <a:pt x="28" y="82"/>
                      </a:lnTo>
                      <a:lnTo>
                        <a:pt x="28" y="82"/>
                      </a:lnTo>
                      <a:lnTo>
                        <a:pt x="22" y="82"/>
                      </a:lnTo>
                      <a:lnTo>
                        <a:pt x="16" y="80"/>
                      </a:lnTo>
                      <a:lnTo>
                        <a:pt x="8" y="74"/>
                      </a:lnTo>
                      <a:lnTo>
                        <a:pt x="2" y="64"/>
                      </a:lnTo>
                      <a:lnTo>
                        <a:pt x="0" y="52"/>
                      </a:lnTo>
                      <a:lnTo>
                        <a:pt x="0" y="52"/>
                      </a:lnTo>
                      <a:lnTo>
                        <a:pt x="2" y="46"/>
                      </a:lnTo>
                      <a:lnTo>
                        <a:pt x="4" y="38"/>
                      </a:lnTo>
                      <a:lnTo>
                        <a:pt x="14" y="20"/>
                      </a:lnTo>
                      <a:lnTo>
                        <a:pt x="28" y="0"/>
                      </a:lnTo>
                      <a:lnTo>
                        <a:pt x="28" y="0"/>
                      </a:lnTo>
                      <a:lnTo>
                        <a:pt x="26" y="8"/>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363" name="Freeform 746"/>
                <p:cNvSpPr>
                  <a:spLocks/>
                </p:cNvSpPr>
                <p:nvPr/>
              </p:nvSpPr>
              <p:spPr bwMode="auto">
                <a:xfrm>
                  <a:off x="1787" y="1938"/>
                  <a:ext cx="51" cy="53"/>
                </a:xfrm>
                <a:custGeom>
                  <a:avLst/>
                  <a:gdLst>
                    <a:gd name="T0" fmla="*/ 20 w 64"/>
                    <a:gd name="T1" fmla="*/ 18 h 66"/>
                    <a:gd name="T2" fmla="*/ 20 w 64"/>
                    <a:gd name="T3" fmla="*/ 18 h 66"/>
                    <a:gd name="T4" fmla="*/ 26 w 64"/>
                    <a:gd name="T5" fmla="*/ 18 h 66"/>
                    <a:gd name="T6" fmla="*/ 36 w 64"/>
                    <a:gd name="T7" fmla="*/ 16 h 66"/>
                    <a:gd name="T8" fmla="*/ 44 w 64"/>
                    <a:gd name="T9" fmla="*/ 16 h 66"/>
                    <a:gd name="T10" fmla="*/ 50 w 64"/>
                    <a:gd name="T11" fmla="*/ 18 h 66"/>
                    <a:gd name="T12" fmla="*/ 54 w 64"/>
                    <a:gd name="T13" fmla="*/ 20 h 66"/>
                    <a:gd name="T14" fmla="*/ 54 w 64"/>
                    <a:gd name="T15" fmla="*/ 20 h 66"/>
                    <a:gd name="T16" fmla="*/ 58 w 64"/>
                    <a:gd name="T17" fmla="*/ 24 h 66"/>
                    <a:gd name="T18" fmla="*/ 62 w 64"/>
                    <a:gd name="T19" fmla="*/ 30 h 66"/>
                    <a:gd name="T20" fmla="*/ 64 w 64"/>
                    <a:gd name="T21" fmla="*/ 34 h 66"/>
                    <a:gd name="T22" fmla="*/ 64 w 64"/>
                    <a:gd name="T23" fmla="*/ 40 h 66"/>
                    <a:gd name="T24" fmla="*/ 62 w 64"/>
                    <a:gd name="T25" fmla="*/ 50 h 66"/>
                    <a:gd name="T26" fmla="*/ 56 w 64"/>
                    <a:gd name="T27" fmla="*/ 60 h 66"/>
                    <a:gd name="T28" fmla="*/ 56 w 64"/>
                    <a:gd name="T29" fmla="*/ 60 h 66"/>
                    <a:gd name="T30" fmla="*/ 50 w 64"/>
                    <a:gd name="T31" fmla="*/ 64 h 66"/>
                    <a:gd name="T32" fmla="*/ 46 w 64"/>
                    <a:gd name="T33" fmla="*/ 66 h 66"/>
                    <a:gd name="T34" fmla="*/ 36 w 64"/>
                    <a:gd name="T35" fmla="*/ 66 h 66"/>
                    <a:gd name="T36" fmla="*/ 24 w 64"/>
                    <a:gd name="T37" fmla="*/ 64 h 66"/>
                    <a:gd name="T38" fmla="*/ 16 w 64"/>
                    <a:gd name="T39" fmla="*/ 56 h 66"/>
                    <a:gd name="T40" fmla="*/ 16 w 64"/>
                    <a:gd name="T41" fmla="*/ 56 h 66"/>
                    <a:gd name="T42" fmla="*/ 12 w 64"/>
                    <a:gd name="T43" fmla="*/ 50 h 66"/>
                    <a:gd name="T44" fmla="*/ 8 w 64"/>
                    <a:gd name="T45" fmla="*/ 42 h 66"/>
                    <a:gd name="T46" fmla="*/ 4 w 64"/>
                    <a:gd name="T47" fmla="*/ 24 h 66"/>
                    <a:gd name="T48" fmla="*/ 0 w 64"/>
                    <a:gd name="T49" fmla="*/ 0 h 66"/>
                    <a:gd name="T50" fmla="*/ 0 w 64"/>
                    <a:gd name="T51" fmla="*/ 0 h 66"/>
                    <a:gd name="T52" fmla="*/ 4 w 64"/>
                    <a:gd name="T53" fmla="*/ 8 h 66"/>
                    <a:gd name="T54" fmla="*/ 10 w 64"/>
                    <a:gd name="T55" fmla="*/ 14 h 66"/>
                    <a:gd name="T56" fmla="*/ 20 w 64"/>
                    <a:gd name="T57" fmla="*/ 18 h 66"/>
                    <a:gd name="T58" fmla="*/ 20 w 64"/>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6">
                      <a:moveTo>
                        <a:pt x="20" y="18"/>
                      </a:moveTo>
                      <a:lnTo>
                        <a:pt x="20" y="18"/>
                      </a:lnTo>
                      <a:lnTo>
                        <a:pt x="26" y="18"/>
                      </a:lnTo>
                      <a:lnTo>
                        <a:pt x="36" y="16"/>
                      </a:lnTo>
                      <a:lnTo>
                        <a:pt x="44" y="16"/>
                      </a:lnTo>
                      <a:lnTo>
                        <a:pt x="50" y="18"/>
                      </a:lnTo>
                      <a:lnTo>
                        <a:pt x="54" y="20"/>
                      </a:lnTo>
                      <a:lnTo>
                        <a:pt x="54" y="20"/>
                      </a:lnTo>
                      <a:lnTo>
                        <a:pt x="58" y="24"/>
                      </a:lnTo>
                      <a:lnTo>
                        <a:pt x="62" y="30"/>
                      </a:lnTo>
                      <a:lnTo>
                        <a:pt x="64" y="34"/>
                      </a:lnTo>
                      <a:lnTo>
                        <a:pt x="64" y="40"/>
                      </a:lnTo>
                      <a:lnTo>
                        <a:pt x="62" y="50"/>
                      </a:lnTo>
                      <a:lnTo>
                        <a:pt x="56" y="60"/>
                      </a:lnTo>
                      <a:lnTo>
                        <a:pt x="56" y="60"/>
                      </a:lnTo>
                      <a:lnTo>
                        <a:pt x="50" y="64"/>
                      </a:lnTo>
                      <a:lnTo>
                        <a:pt x="46" y="66"/>
                      </a:lnTo>
                      <a:lnTo>
                        <a:pt x="36" y="66"/>
                      </a:lnTo>
                      <a:lnTo>
                        <a:pt x="24" y="64"/>
                      </a:lnTo>
                      <a:lnTo>
                        <a:pt x="16" y="56"/>
                      </a:lnTo>
                      <a:lnTo>
                        <a:pt x="16" y="56"/>
                      </a:lnTo>
                      <a:lnTo>
                        <a:pt x="12" y="50"/>
                      </a:lnTo>
                      <a:lnTo>
                        <a:pt x="8" y="42"/>
                      </a:lnTo>
                      <a:lnTo>
                        <a:pt x="4" y="24"/>
                      </a:lnTo>
                      <a:lnTo>
                        <a:pt x="0" y="0"/>
                      </a:lnTo>
                      <a:lnTo>
                        <a:pt x="0" y="0"/>
                      </a:lnTo>
                      <a:lnTo>
                        <a:pt x="4" y="8"/>
                      </a:lnTo>
                      <a:lnTo>
                        <a:pt x="10"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364" name="Freeform 747"/>
                <p:cNvSpPr>
                  <a:spLocks/>
                </p:cNvSpPr>
                <p:nvPr/>
              </p:nvSpPr>
              <p:spPr bwMode="auto">
                <a:xfrm>
                  <a:off x="1779" y="2068"/>
                  <a:ext cx="43" cy="66"/>
                </a:xfrm>
                <a:custGeom>
                  <a:avLst/>
                  <a:gdLst>
                    <a:gd name="T0" fmla="*/ 28 w 54"/>
                    <a:gd name="T1" fmla="*/ 28 h 82"/>
                    <a:gd name="T2" fmla="*/ 28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2 w 54"/>
                    <a:gd name="T19" fmla="*/ 64 h 82"/>
                    <a:gd name="T20" fmla="*/ 50 w 54"/>
                    <a:gd name="T21" fmla="*/ 68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8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6"/>
                      </a:lnTo>
                      <a:lnTo>
                        <a:pt x="50" y="42"/>
                      </a:lnTo>
                      <a:lnTo>
                        <a:pt x="52" y="46"/>
                      </a:lnTo>
                      <a:lnTo>
                        <a:pt x="54" y="52"/>
                      </a:lnTo>
                      <a:lnTo>
                        <a:pt x="54" y="52"/>
                      </a:lnTo>
                      <a:lnTo>
                        <a:pt x="54" y="58"/>
                      </a:lnTo>
                      <a:lnTo>
                        <a:pt x="52" y="64"/>
                      </a:lnTo>
                      <a:lnTo>
                        <a:pt x="50" y="68"/>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8"/>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65" name="Freeform 748"/>
                <p:cNvSpPr>
                  <a:spLocks/>
                </p:cNvSpPr>
                <p:nvPr/>
              </p:nvSpPr>
              <p:spPr bwMode="auto">
                <a:xfrm>
                  <a:off x="1667" y="2004"/>
                  <a:ext cx="43" cy="62"/>
                </a:xfrm>
                <a:custGeom>
                  <a:avLst/>
                  <a:gdLst>
                    <a:gd name="T0" fmla="*/ 20 w 54"/>
                    <a:gd name="T1" fmla="*/ 24 h 78"/>
                    <a:gd name="T2" fmla="*/ 20 w 54"/>
                    <a:gd name="T3" fmla="*/ 24 h 78"/>
                    <a:gd name="T4" fmla="*/ 26 w 54"/>
                    <a:gd name="T5" fmla="*/ 28 h 78"/>
                    <a:gd name="T6" fmla="*/ 34 w 54"/>
                    <a:gd name="T7" fmla="*/ 28 h 78"/>
                    <a:gd name="T8" fmla="*/ 44 w 54"/>
                    <a:gd name="T9" fmla="*/ 32 h 78"/>
                    <a:gd name="T10" fmla="*/ 48 w 54"/>
                    <a:gd name="T11" fmla="*/ 34 h 78"/>
                    <a:gd name="T12" fmla="*/ 52 w 54"/>
                    <a:gd name="T13" fmla="*/ 40 h 78"/>
                    <a:gd name="T14" fmla="*/ 52 w 54"/>
                    <a:gd name="T15" fmla="*/ 40 h 78"/>
                    <a:gd name="T16" fmla="*/ 54 w 54"/>
                    <a:gd name="T17" fmla="*/ 44 h 78"/>
                    <a:gd name="T18" fmla="*/ 54 w 54"/>
                    <a:gd name="T19" fmla="*/ 50 h 78"/>
                    <a:gd name="T20" fmla="*/ 54 w 54"/>
                    <a:gd name="T21" fmla="*/ 56 h 78"/>
                    <a:gd name="T22" fmla="*/ 52 w 54"/>
                    <a:gd name="T23" fmla="*/ 62 h 78"/>
                    <a:gd name="T24" fmla="*/ 46 w 54"/>
                    <a:gd name="T25" fmla="*/ 70 h 78"/>
                    <a:gd name="T26" fmla="*/ 36 w 54"/>
                    <a:gd name="T27" fmla="*/ 76 h 78"/>
                    <a:gd name="T28" fmla="*/ 36 w 54"/>
                    <a:gd name="T29" fmla="*/ 76 h 78"/>
                    <a:gd name="T30" fmla="*/ 32 w 54"/>
                    <a:gd name="T31" fmla="*/ 78 h 78"/>
                    <a:gd name="T32" fmla="*/ 26 w 54"/>
                    <a:gd name="T33" fmla="*/ 78 h 78"/>
                    <a:gd name="T34" fmla="*/ 16 w 54"/>
                    <a:gd name="T35" fmla="*/ 76 h 78"/>
                    <a:gd name="T36" fmla="*/ 8 w 54"/>
                    <a:gd name="T37" fmla="*/ 68 h 78"/>
                    <a:gd name="T38" fmla="*/ 2 w 54"/>
                    <a:gd name="T39" fmla="*/ 58 h 78"/>
                    <a:gd name="T40" fmla="*/ 2 w 54"/>
                    <a:gd name="T41" fmla="*/ 58 h 78"/>
                    <a:gd name="T42" fmla="*/ 0 w 54"/>
                    <a:gd name="T43" fmla="*/ 52 h 78"/>
                    <a:gd name="T44" fmla="*/ 0 w 54"/>
                    <a:gd name="T45" fmla="*/ 42 h 78"/>
                    <a:gd name="T46" fmla="*/ 2 w 54"/>
                    <a:gd name="T47" fmla="*/ 24 h 78"/>
                    <a:gd name="T48" fmla="*/ 8 w 54"/>
                    <a:gd name="T49" fmla="*/ 0 h 78"/>
                    <a:gd name="T50" fmla="*/ 8 w 54"/>
                    <a:gd name="T51" fmla="*/ 0 h 78"/>
                    <a:gd name="T52" fmla="*/ 10 w 54"/>
                    <a:gd name="T53" fmla="*/ 8 h 78"/>
                    <a:gd name="T54" fmla="*/ 12 w 54"/>
                    <a:gd name="T55" fmla="*/ 18 h 78"/>
                    <a:gd name="T56" fmla="*/ 20 w 54"/>
                    <a:gd name="T57" fmla="*/ 24 h 78"/>
                    <a:gd name="T58" fmla="*/ 20 w 54"/>
                    <a:gd name="T59"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78">
                      <a:moveTo>
                        <a:pt x="20" y="24"/>
                      </a:moveTo>
                      <a:lnTo>
                        <a:pt x="20" y="24"/>
                      </a:lnTo>
                      <a:lnTo>
                        <a:pt x="26" y="28"/>
                      </a:lnTo>
                      <a:lnTo>
                        <a:pt x="34" y="28"/>
                      </a:lnTo>
                      <a:lnTo>
                        <a:pt x="44" y="32"/>
                      </a:lnTo>
                      <a:lnTo>
                        <a:pt x="48" y="34"/>
                      </a:lnTo>
                      <a:lnTo>
                        <a:pt x="52" y="40"/>
                      </a:lnTo>
                      <a:lnTo>
                        <a:pt x="52" y="40"/>
                      </a:lnTo>
                      <a:lnTo>
                        <a:pt x="54" y="44"/>
                      </a:lnTo>
                      <a:lnTo>
                        <a:pt x="54" y="50"/>
                      </a:lnTo>
                      <a:lnTo>
                        <a:pt x="54" y="56"/>
                      </a:lnTo>
                      <a:lnTo>
                        <a:pt x="52" y="62"/>
                      </a:lnTo>
                      <a:lnTo>
                        <a:pt x="46" y="70"/>
                      </a:lnTo>
                      <a:lnTo>
                        <a:pt x="36" y="76"/>
                      </a:lnTo>
                      <a:lnTo>
                        <a:pt x="36" y="76"/>
                      </a:lnTo>
                      <a:lnTo>
                        <a:pt x="32" y="78"/>
                      </a:lnTo>
                      <a:lnTo>
                        <a:pt x="26" y="78"/>
                      </a:lnTo>
                      <a:lnTo>
                        <a:pt x="16" y="76"/>
                      </a:lnTo>
                      <a:lnTo>
                        <a:pt x="8" y="68"/>
                      </a:lnTo>
                      <a:lnTo>
                        <a:pt x="2" y="58"/>
                      </a:lnTo>
                      <a:lnTo>
                        <a:pt x="2" y="58"/>
                      </a:lnTo>
                      <a:lnTo>
                        <a:pt x="0" y="52"/>
                      </a:lnTo>
                      <a:lnTo>
                        <a:pt x="0" y="42"/>
                      </a:lnTo>
                      <a:lnTo>
                        <a:pt x="2" y="24"/>
                      </a:lnTo>
                      <a:lnTo>
                        <a:pt x="8" y="0"/>
                      </a:lnTo>
                      <a:lnTo>
                        <a:pt x="8" y="0"/>
                      </a:lnTo>
                      <a:lnTo>
                        <a:pt x="10" y="8"/>
                      </a:lnTo>
                      <a:lnTo>
                        <a:pt x="12" y="18"/>
                      </a:lnTo>
                      <a:lnTo>
                        <a:pt x="20" y="24"/>
                      </a:lnTo>
                      <a:lnTo>
                        <a:pt x="20" y="24"/>
                      </a:lnTo>
                      <a:close/>
                    </a:path>
                  </a:pathLst>
                </a:custGeom>
                <a:solidFill>
                  <a:srgbClr val="003300"/>
                </a:solidFill>
                <a:ln w="3175">
                  <a:solidFill>
                    <a:srgbClr val="FFFFFF"/>
                  </a:solidFill>
                  <a:prstDash val="solid"/>
                  <a:round/>
                  <a:headEnd/>
                  <a:tailEnd/>
                </a:ln>
              </p:spPr>
              <p:txBody>
                <a:bodyPr/>
                <a:lstStyle/>
                <a:p>
                  <a:endParaRPr lang="en-US"/>
                </a:p>
              </p:txBody>
            </p:sp>
            <p:sp>
              <p:nvSpPr>
                <p:cNvPr id="1366" name="Freeform 749"/>
                <p:cNvSpPr>
                  <a:spLocks/>
                </p:cNvSpPr>
                <p:nvPr/>
              </p:nvSpPr>
              <p:spPr bwMode="auto">
                <a:xfrm>
                  <a:off x="1883" y="2129"/>
                  <a:ext cx="41" cy="67"/>
                </a:xfrm>
                <a:custGeom>
                  <a:avLst/>
                  <a:gdLst>
                    <a:gd name="T0" fmla="*/ 28 w 52"/>
                    <a:gd name="T1" fmla="*/ 28 h 84"/>
                    <a:gd name="T2" fmla="*/ 28 w 52"/>
                    <a:gd name="T3" fmla="*/ 28 h 84"/>
                    <a:gd name="T4" fmla="*/ 34 w 52"/>
                    <a:gd name="T5" fmla="*/ 34 h 84"/>
                    <a:gd name="T6" fmla="*/ 42 w 52"/>
                    <a:gd name="T7" fmla="*/ 38 h 84"/>
                    <a:gd name="T8" fmla="*/ 48 w 52"/>
                    <a:gd name="T9" fmla="*/ 44 h 84"/>
                    <a:gd name="T10" fmla="*/ 52 w 52"/>
                    <a:gd name="T11" fmla="*/ 48 h 84"/>
                    <a:gd name="T12" fmla="*/ 52 w 52"/>
                    <a:gd name="T13" fmla="*/ 54 h 84"/>
                    <a:gd name="T14" fmla="*/ 52 w 52"/>
                    <a:gd name="T15" fmla="*/ 54 h 84"/>
                    <a:gd name="T16" fmla="*/ 52 w 52"/>
                    <a:gd name="T17" fmla="*/ 60 h 84"/>
                    <a:gd name="T18" fmla="*/ 52 w 52"/>
                    <a:gd name="T19" fmla="*/ 66 h 84"/>
                    <a:gd name="T20" fmla="*/ 50 w 52"/>
                    <a:gd name="T21" fmla="*/ 70 h 84"/>
                    <a:gd name="T22" fmla="*/ 46 w 52"/>
                    <a:gd name="T23" fmla="*/ 74 h 84"/>
                    <a:gd name="T24" fmla="*/ 36 w 52"/>
                    <a:gd name="T25" fmla="*/ 82 h 84"/>
                    <a:gd name="T26" fmla="*/ 26 w 52"/>
                    <a:gd name="T27" fmla="*/ 84 h 84"/>
                    <a:gd name="T28" fmla="*/ 26 w 52"/>
                    <a:gd name="T29" fmla="*/ 84 h 84"/>
                    <a:gd name="T30" fmla="*/ 20 w 52"/>
                    <a:gd name="T31" fmla="*/ 82 h 84"/>
                    <a:gd name="T32" fmla="*/ 16 w 52"/>
                    <a:gd name="T33" fmla="*/ 82 h 84"/>
                    <a:gd name="T34" fmla="*/ 8 w 52"/>
                    <a:gd name="T35" fmla="*/ 74 h 84"/>
                    <a:gd name="T36" fmla="*/ 2 w 52"/>
                    <a:gd name="T37" fmla="*/ 66 h 84"/>
                    <a:gd name="T38" fmla="*/ 0 w 52"/>
                    <a:gd name="T39" fmla="*/ 54 h 84"/>
                    <a:gd name="T40" fmla="*/ 0 w 52"/>
                    <a:gd name="T41" fmla="*/ 54 h 84"/>
                    <a:gd name="T42" fmla="*/ 0 w 52"/>
                    <a:gd name="T43" fmla="*/ 46 h 84"/>
                    <a:gd name="T44" fmla="*/ 4 w 52"/>
                    <a:gd name="T45" fmla="*/ 38 h 84"/>
                    <a:gd name="T46" fmla="*/ 12 w 52"/>
                    <a:gd name="T47" fmla="*/ 22 h 84"/>
                    <a:gd name="T48" fmla="*/ 26 w 52"/>
                    <a:gd name="T49" fmla="*/ 0 h 84"/>
                    <a:gd name="T50" fmla="*/ 26 w 52"/>
                    <a:gd name="T51" fmla="*/ 0 h 84"/>
                    <a:gd name="T52" fmla="*/ 24 w 52"/>
                    <a:gd name="T53" fmla="*/ 10 h 84"/>
                    <a:gd name="T54" fmla="*/ 24 w 52"/>
                    <a:gd name="T55" fmla="*/ 20 h 84"/>
                    <a:gd name="T56" fmla="*/ 28 w 52"/>
                    <a:gd name="T57" fmla="*/ 28 h 84"/>
                    <a:gd name="T58" fmla="*/ 28 w 52"/>
                    <a:gd name="T59"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84">
                      <a:moveTo>
                        <a:pt x="28" y="28"/>
                      </a:moveTo>
                      <a:lnTo>
                        <a:pt x="28" y="28"/>
                      </a:lnTo>
                      <a:lnTo>
                        <a:pt x="34" y="34"/>
                      </a:lnTo>
                      <a:lnTo>
                        <a:pt x="42" y="38"/>
                      </a:lnTo>
                      <a:lnTo>
                        <a:pt x="48" y="44"/>
                      </a:lnTo>
                      <a:lnTo>
                        <a:pt x="52" y="48"/>
                      </a:lnTo>
                      <a:lnTo>
                        <a:pt x="52" y="54"/>
                      </a:lnTo>
                      <a:lnTo>
                        <a:pt x="52" y="54"/>
                      </a:lnTo>
                      <a:lnTo>
                        <a:pt x="52" y="60"/>
                      </a:lnTo>
                      <a:lnTo>
                        <a:pt x="52" y="66"/>
                      </a:lnTo>
                      <a:lnTo>
                        <a:pt x="50" y="70"/>
                      </a:lnTo>
                      <a:lnTo>
                        <a:pt x="46" y="74"/>
                      </a:lnTo>
                      <a:lnTo>
                        <a:pt x="36" y="82"/>
                      </a:lnTo>
                      <a:lnTo>
                        <a:pt x="26" y="84"/>
                      </a:lnTo>
                      <a:lnTo>
                        <a:pt x="26" y="84"/>
                      </a:lnTo>
                      <a:lnTo>
                        <a:pt x="20" y="82"/>
                      </a:lnTo>
                      <a:lnTo>
                        <a:pt x="16" y="82"/>
                      </a:lnTo>
                      <a:lnTo>
                        <a:pt x="8" y="74"/>
                      </a:lnTo>
                      <a:lnTo>
                        <a:pt x="2" y="66"/>
                      </a:lnTo>
                      <a:lnTo>
                        <a:pt x="0" y="54"/>
                      </a:lnTo>
                      <a:lnTo>
                        <a:pt x="0" y="54"/>
                      </a:lnTo>
                      <a:lnTo>
                        <a:pt x="0" y="46"/>
                      </a:lnTo>
                      <a:lnTo>
                        <a:pt x="4" y="38"/>
                      </a:lnTo>
                      <a:lnTo>
                        <a:pt x="12" y="22"/>
                      </a:lnTo>
                      <a:lnTo>
                        <a:pt x="26" y="0"/>
                      </a:lnTo>
                      <a:lnTo>
                        <a:pt x="26" y="0"/>
                      </a:lnTo>
                      <a:lnTo>
                        <a:pt x="24" y="10"/>
                      </a:lnTo>
                      <a:lnTo>
                        <a:pt x="24" y="20"/>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67" name="Freeform 750"/>
                <p:cNvSpPr>
                  <a:spLocks/>
                </p:cNvSpPr>
                <p:nvPr/>
              </p:nvSpPr>
              <p:spPr bwMode="auto">
                <a:xfrm>
                  <a:off x="1724" y="2223"/>
                  <a:ext cx="43" cy="66"/>
                </a:xfrm>
                <a:custGeom>
                  <a:avLst/>
                  <a:gdLst>
                    <a:gd name="T0" fmla="*/ 30 w 54"/>
                    <a:gd name="T1" fmla="*/ 28 h 82"/>
                    <a:gd name="T2" fmla="*/ 30 w 54"/>
                    <a:gd name="T3" fmla="*/ 28 h 82"/>
                    <a:gd name="T4" fmla="*/ 34 w 54"/>
                    <a:gd name="T5" fmla="*/ 32 h 82"/>
                    <a:gd name="T6" fmla="*/ 42 w 54"/>
                    <a:gd name="T7" fmla="*/ 36 h 82"/>
                    <a:gd name="T8" fmla="*/ 50 w 54"/>
                    <a:gd name="T9" fmla="*/ 42 h 82"/>
                    <a:gd name="T10" fmla="*/ 52 w 54"/>
                    <a:gd name="T11" fmla="*/ 46 h 82"/>
                    <a:gd name="T12" fmla="*/ 54 w 54"/>
                    <a:gd name="T13" fmla="*/ 52 h 82"/>
                    <a:gd name="T14" fmla="*/ 54 w 54"/>
                    <a:gd name="T15" fmla="*/ 52 h 82"/>
                    <a:gd name="T16" fmla="*/ 54 w 54"/>
                    <a:gd name="T17" fmla="*/ 58 h 82"/>
                    <a:gd name="T18" fmla="*/ 54 w 54"/>
                    <a:gd name="T19" fmla="*/ 64 h 82"/>
                    <a:gd name="T20" fmla="*/ 50 w 54"/>
                    <a:gd name="T21" fmla="*/ 68 h 82"/>
                    <a:gd name="T22" fmla="*/ 48 w 54"/>
                    <a:gd name="T23" fmla="*/ 74 h 82"/>
                    <a:gd name="T24" fmla="*/ 38 w 54"/>
                    <a:gd name="T25" fmla="*/ 80 h 82"/>
                    <a:gd name="T26" fmla="*/ 28 w 54"/>
                    <a:gd name="T27" fmla="*/ 82 h 82"/>
                    <a:gd name="T28" fmla="*/ 28 w 54"/>
                    <a:gd name="T29" fmla="*/ 82 h 82"/>
                    <a:gd name="T30" fmla="*/ 22 w 54"/>
                    <a:gd name="T31" fmla="*/ 82 h 82"/>
                    <a:gd name="T32" fmla="*/ 18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8 w 54"/>
                    <a:gd name="T49" fmla="*/ 0 h 82"/>
                    <a:gd name="T50" fmla="*/ 28 w 54"/>
                    <a:gd name="T51" fmla="*/ 0 h 82"/>
                    <a:gd name="T52" fmla="*/ 26 w 54"/>
                    <a:gd name="T53" fmla="*/ 8 h 82"/>
                    <a:gd name="T54" fmla="*/ 26 w 54"/>
                    <a:gd name="T55" fmla="*/ 18 h 82"/>
                    <a:gd name="T56" fmla="*/ 30 w 54"/>
                    <a:gd name="T57" fmla="*/ 28 h 82"/>
                    <a:gd name="T58" fmla="*/ 30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30" y="28"/>
                      </a:moveTo>
                      <a:lnTo>
                        <a:pt x="30" y="28"/>
                      </a:lnTo>
                      <a:lnTo>
                        <a:pt x="34" y="32"/>
                      </a:lnTo>
                      <a:lnTo>
                        <a:pt x="42" y="36"/>
                      </a:lnTo>
                      <a:lnTo>
                        <a:pt x="50" y="42"/>
                      </a:lnTo>
                      <a:lnTo>
                        <a:pt x="52" y="46"/>
                      </a:lnTo>
                      <a:lnTo>
                        <a:pt x="54" y="52"/>
                      </a:lnTo>
                      <a:lnTo>
                        <a:pt x="54" y="52"/>
                      </a:lnTo>
                      <a:lnTo>
                        <a:pt x="54" y="58"/>
                      </a:lnTo>
                      <a:lnTo>
                        <a:pt x="54" y="64"/>
                      </a:lnTo>
                      <a:lnTo>
                        <a:pt x="50" y="68"/>
                      </a:lnTo>
                      <a:lnTo>
                        <a:pt x="48" y="74"/>
                      </a:lnTo>
                      <a:lnTo>
                        <a:pt x="38" y="80"/>
                      </a:lnTo>
                      <a:lnTo>
                        <a:pt x="28" y="82"/>
                      </a:lnTo>
                      <a:lnTo>
                        <a:pt x="28" y="82"/>
                      </a:lnTo>
                      <a:lnTo>
                        <a:pt x="22" y="82"/>
                      </a:lnTo>
                      <a:lnTo>
                        <a:pt x="18" y="80"/>
                      </a:lnTo>
                      <a:lnTo>
                        <a:pt x="8" y="74"/>
                      </a:lnTo>
                      <a:lnTo>
                        <a:pt x="2" y="64"/>
                      </a:lnTo>
                      <a:lnTo>
                        <a:pt x="0" y="52"/>
                      </a:lnTo>
                      <a:lnTo>
                        <a:pt x="0" y="52"/>
                      </a:lnTo>
                      <a:lnTo>
                        <a:pt x="2" y="46"/>
                      </a:lnTo>
                      <a:lnTo>
                        <a:pt x="4" y="38"/>
                      </a:lnTo>
                      <a:lnTo>
                        <a:pt x="14" y="20"/>
                      </a:lnTo>
                      <a:lnTo>
                        <a:pt x="28" y="0"/>
                      </a:lnTo>
                      <a:lnTo>
                        <a:pt x="28" y="0"/>
                      </a:lnTo>
                      <a:lnTo>
                        <a:pt x="26" y="8"/>
                      </a:lnTo>
                      <a:lnTo>
                        <a:pt x="26" y="18"/>
                      </a:lnTo>
                      <a:lnTo>
                        <a:pt x="30" y="28"/>
                      </a:lnTo>
                      <a:lnTo>
                        <a:pt x="30" y="28"/>
                      </a:lnTo>
                      <a:close/>
                    </a:path>
                  </a:pathLst>
                </a:custGeom>
                <a:solidFill>
                  <a:srgbClr val="003300"/>
                </a:solidFill>
                <a:ln w="3175">
                  <a:solidFill>
                    <a:srgbClr val="FFFFFF"/>
                  </a:solidFill>
                  <a:prstDash val="solid"/>
                  <a:round/>
                  <a:headEnd/>
                  <a:tailEnd/>
                </a:ln>
              </p:spPr>
              <p:txBody>
                <a:bodyPr/>
                <a:lstStyle/>
                <a:p>
                  <a:endParaRPr lang="en-US"/>
                </a:p>
              </p:txBody>
            </p:sp>
            <p:sp>
              <p:nvSpPr>
                <p:cNvPr id="1368" name="Freeform 751"/>
                <p:cNvSpPr>
                  <a:spLocks/>
                </p:cNvSpPr>
                <p:nvPr/>
              </p:nvSpPr>
              <p:spPr bwMode="auto">
                <a:xfrm>
                  <a:off x="1855" y="2254"/>
                  <a:ext cx="44" cy="65"/>
                </a:xfrm>
                <a:custGeom>
                  <a:avLst/>
                  <a:gdLst>
                    <a:gd name="T0" fmla="*/ 28 w 54"/>
                    <a:gd name="T1" fmla="*/ 28 h 82"/>
                    <a:gd name="T2" fmla="*/ 28 w 54"/>
                    <a:gd name="T3" fmla="*/ 28 h 82"/>
                    <a:gd name="T4" fmla="*/ 34 w 54"/>
                    <a:gd name="T5" fmla="*/ 32 h 82"/>
                    <a:gd name="T6" fmla="*/ 42 w 54"/>
                    <a:gd name="T7" fmla="*/ 38 h 82"/>
                    <a:gd name="T8" fmla="*/ 48 w 54"/>
                    <a:gd name="T9" fmla="*/ 44 h 82"/>
                    <a:gd name="T10" fmla="*/ 52 w 54"/>
                    <a:gd name="T11" fmla="*/ 48 h 82"/>
                    <a:gd name="T12" fmla="*/ 54 w 54"/>
                    <a:gd name="T13" fmla="*/ 54 h 82"/>
                    <a:gd name="T14" fmla="*/ 54 w 54"/>
                    <a:gd name="T15" fmla="*/ 54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0 w 54"/>
                    <a:gd name="T31" fmla="*/ 82 h 82"/>
                    <a:gd name="T32" fmla="*/ 16 w 54"/>
                    <a:gd name="T33" fmla="*/ 80 h 82"/>
                    <a:gd name="T34" fmla="*/ 8 w 54"/>
                    <a:gd name="T35" fmla="*/ 74 h 82"/>
                    <a:gd name="T36" fmla="*/ 2 w 54"/>
                    <a:gd name="T37" fmla="*/ 64 h 82"/>
                    <a:gd name="T38" fmla="*/ 0 w 54"/>
                    <a:gd name="T39" fmla="*/ 54 h 82"/>
                    <a:gd name="T40" fmla="*/ 0 w 54"/>
                    <a:gd name="T41" fmla="*/ 54 h 82"/>
                    <a:gd name="T42" fmla="*/ 0 w 54"/>
                    <a:gd name="T43" fmla="*/ 46 h 82"/>
                    <a:gd name="T44" fmla="*/ 4 w 54"/>
                    <a:gd name="T45" fmla="*/ 38 h 82"/>
                    <a:gd name="T46" fmla="*/ 14 w 54"/>
                    <a:gd name="T47" fmla="*/ 20 h 82"/>
                    <a:gd name="T48" fmla="*/ 26 w 54"/>
                    <a:gd name="T49" fmla="*/ 0 h 82"/>
                    <a:gd name="T50" fmla="*/ 26 w 54"/>
                    <a:gd name="T51" fmla="*/ 0 h 82"/>
                    <a:gd name="T52" fmla="*/ 24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48" y="44"/>
                      </a:lnTo>
                      <a:lnTo>
                        <a:pt x="52" y="48"/>
                      </a:lnTo>
                      <a:lnTo>
                        <a:pt x="54" y="54"/>
                      </a:lnTo>
                      <a:lnTo>
                        <a:pt x="54" y="54"/>
                      </a:lnTo>
                      <a:lnTo>
                        <a:pt x="54" y="58"/>
                      </a:lnTo>
                      <a:lnTo>
                        <a:pt x="52" y="64"/>
                      </a:lnTo>
                      <a:lnTo>
                        <a:pt x="50" y="70"/>
                      </a:lnTo>
                      <a:lnTo>
                        <a:pt x="46" y="74"/>
                      </a:lnTo>
                      <a:lnTo>
                        <a:pt x="38" y="80"/>
                      </a:lnTo>
                      <a:lnTo>
                        <a:pt x="26" y="82"/>
                      </a:lnTo>
                      <a:lnTo>
                        <a:pt x="26" y="82"/>
                      </a:lnTo>
                      <a:lnTo>
                        <a:pt x="20" y="82"/>
                      </a:lnTo>
                      <a:lnTo>
                        <a:pt x="16" y="80"/>
                      </a:lnTo>
                      <a:lnTo>
                        <a:pt x="8" y="74"/>
                      </a:lnTo>
                      <a:lnTo>
                        <a:pt x="2" y="64"/>
                      </a:lnTo>
                      <a:lnTo>
                        <a:pt x="0" y="54"/>
                      </a:lnTo>
                      <a:lnTo>
                        <a:pt x="0" y="54"/>
                      </a:lnTo>
                      <a:lnTo>
                        <a:pt x="0" y="46"/>
                      </a:lnTo>
                      <a:lnTo>
                        <a:pt x="4" y="38"/>
                      </a:lnTo>
                      <a:lnTo>
                        <a:pt x="14" y="20"/>
                      </a:lnTo>
                      <a:lnTo>
                        <a:pt x="26" y="0"/>
                      </a:lnTo>
                      <a:lnTo>
                        <a:pt x="26" y="0"/>
                      </a:lnTo>
                      <a:lnTo>
                        <a:pt x="24"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69" name="Freeform 752"/>
                <p:cNvSpPr>
                  <a:spLocks/>
                </p:cNvSpPr>
                <p:nvPr/>
              </p:nvSpPr>
              <p:spPr bwMode="auto">
                <a:xfrm>
                  <a:off x="1753" y="2372"/>
                  <a:ext cx="51" cy="54"/>
                </a:xfrm>
                <a:custGeom>
                  <a:avLst/>
                  <a:gdLst>
                    <a:gd name="T0" fmla="*/ 20 w 64"/>
                    <a:gd name="T1" fmla="*/ 18 h 68"/>
                    <a:gd name="T2" fmla="*/ 20 w 64"/>
                    <a:gd name="T3" fmla="*/ 18 h 68"/>
                    <a:gd name="T4" fmla="*/ 28 w 64"/>
                    <a:gd name="T5" fmla="*/ 20 h 68"/>
                    <a:gd name="T6" fmla="*/ 36 w 64"/>
                    <a:gd name="T7" fmla="*/ 18 h 68"/>
                    <a:gd name="T8" fmla="*/ 46 w 64"/>
                    <a:gd name="T9" fmla="*/ 18 h 68"/>
                    <a:gd name="T10" fmla="*/ 50 w 64"/>
                    <a:gd name="T11" fmla="*/ 18 h 68"/>
                    <a:gd name="T12" fmla="*/ 56 w 64"/>
                    <a:gd name="T13" fmla="*/ 22 h 68"/>
                    <a:gd name="T14" fmla="*/ 56 w 64"/>
                    <a:gd name="T15" fmla="*/ 22 h 68"/>
                    <a:gd name="T16" fmla="*/ 60 w 64"/>
                    <a:gd name="T17" fmla="*/ 26 h 68"/>
                    <a:gd name="T18" fmla="*/ 62 w 64"/>
                    <a:gd name="T19" fmla="*/ 30 h 68"/>
                    <a:gd name="T20" fmla="*/ 64 w 64"/>
                    <a:gd name="T21" fmla="*/ 36 h 68"/>
                    <a:gd name="T22" fmla="*/ 64 w 64"/>
                    <a:gd name="T23" fmla="*/ 42 h 68"/>
                    <a:gd name="T24" fmla="*/ 62 w 64"/>
                    <a:gd name="T25" fmla="*/ 52 h 68"/>
                    <a:gd name="T26" fmla="*/ 54 w 64"/>
                    <a:gd name="T27" fmla="*/ 62 h 68"/>
                    <a:gd name="T28" fmla="*/ 54 w 64"/>
                    <a:gd name="T29" fmla="*/ 62 h 68"/>
                    <a:gd name="T30" fmla="*/ 50 w 64"/>
                    <a:gd name="T31" fmla="*/ 64 h 68"/>
                    <a:gd name="T32" fmla="*/ 46 w 64"/>
                    <a:gd name="T33" fmla="*/ 66 h 68"/>
                    <a:gd name="T34" fmla="*/ 34 w 64"/>
                    <a:gd name="T35" fmla="*/ 68 h 68"/>
                    <a:gd name="T36" fmla="*/ 24 w 64"/>
                    <a:gd name="T37" fmla="*/ 64 h 68"/>
                    <a:gd name="T38" fmla="*/ 16 w 64"/>
                    <a:gd name="T39" fmla="*/ 56 h 68"/>
                    <a:gd name="T40" fmla="*/ 16 w 64"/>
                    <a:gd name="T41" fmla="*/ 56 h 68"/>
                    <a:gd name="T42" fmla="*/ 12 w 64"/>
                    <a:gd name="T43" fmla="*/ 50 h 68"/>
                    <a:gd name="T44" fmla="*/ 8 w 64"/>
                    <a:gd name="T45" fmla="*/ 42 h 68"/>
                    <a:gd name="T46" fmla="*/ 4 w 64"/>
                    <a:gd name="T47" fmla="*/ 24 h 68"/>
                    <a:gd name="T48" fmla="*/ 0 w 64"/>
                    <a:gd name="T49" fmla="*/ 0 h 68"/>
                    <a:gd name="T50" fmla="*/ 0 w 64"/>
                    <a:gd name="T51" fmla="*/ 0 h 68"/>
                    <a:gd name="T52" fmla="*/ 6 w 64"/>
                    <a:gd name="T53" fmla="*/ 8 h 68"/>
                    <a:gd name="T54" fmla="*/ 12 w 64"/>
                    <a:gd name="T55" fmla="*/ 14 h 68"/>
                    <a:gd name="T56" fmla="*/ 20 w 64"/>
                    <a:gd name="T57" fmla="*/ 18 h 68"/>
                    <a:gd name="T58" fmla="*/ 20 w 64"/>
                    <a:gd name="T59"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8">
                      <a:moveTo>
                        <a:pt x="20" y="18"/>
                      </a:moveTo>
                      <a:lnTo>
                        <a:pt x="20" y="18"/>
                      </a:lnTo>
                      <a:lnTo>
                        <a:pt x="28" y="20"/>
                      </a:lnTo>
                      <a:lnTo>
                        <a:pt x="36" y="18"/>
                      </a:lnTo>
                      <a:lnTo>
                        <a:pt x="46" y="18"/>
                      </a:lnTo>
                      <a:lnTo>
                        <a:pt x="50" y="18"/>
                      </a:lnTo>
                      <a:lnTo>
                        <a:pt x="56" y="22"/>
                      </a:lnTo>
                      <a:lnTo>
                        <a:pt x="56" y="22"/>
                      </a:lnTo>
                      <a:lnTo>
                        <a:pt x="60" y="26"/>
                      </a:lnTo>
                      <a:lnTo>
                        <a:pt x="62" y="30"/>
                      </a:lnTo>
                      <a:lnTo>
                        <a:pt x="64" y="36"/>
                      </a:lnTo>
                      <a:lnTo>
                        <a:pt x="64" y="42"/>
                      </a:lnTo>
                      <a:lnTo>
                        <a:pt x="62" y="52"/>
                      </a:lnTo>
                      <a:lnTo>
                        <a:pt x="54" y="62"/>
                      </a:lnTo>
                      <a:lnTo>
                        <a:pt x="54" y="62"/>
                      </a:lnTo>
                      <a:lnTo>
                        <a:pt x="50" y="64"/>
                      </a:lnTo>
                      <a:lnTo>
                        <a:pt x="46" y="66"/>
                      </a:lnTo>
                      <a:lnTo>
                        <a:pt x="34" y="68"/>
                      </a:lnTo>
                      <a:lnTo>
                        <a:pt x="24" y="64"/>
                      </a:lnTo>
                      <a:lnTo>
                        <a:pt x="16" y="56"/>
                      </a:lnTo>
                      <a:lnTo>
                        <a:pt x="16" y="56"/>
                      </a:lnTo>
                      <a:lnTo>
                        <a:pt x="12" y="50"/>
                      </a:lnTo>
                      <a:lnTo>
                        <a:pt x="8" y="42"/>
                      </a:lnTo>
                      <a:lnTo>
                        <a:pt x="4" y="24"/>
                      </a:lnTo>
                      <a:lnTo>
                        <a:pt x="0" y="0"/>
                      </a:lnTo>
                      <a:lnTo>
                        <a:pt x="0" y="0"/>
                      </a:lnTo>
                      <a:lnTo>
                        <a:pt x="6"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370" name="Freeform 753"/>
                <p:cNvSpPr>
                  <a:spLocks/>
                </p:cNvSpPr>
                <p:nvPr/>
              </p:nvSpPr>
              <p:spPr bwMode="auto">
                <a:xfrm>
                  <a:off x="1723" y="2479"/>
                  <a:ext cx="43" cy="66"/>
                </a:xfrm>
                <a:custGeom>
                  <a:avLst/>
                  <a:gdLst>
                    <a:gd name="T0" fmla="*/ 28 w 54"/>
                    <a:gd name="T1" fmla="*/ 28 h 82"/>
                    <a:gd name="T2" fmla="*/ 28 w 54"/>
                    <a:gd name="T3" fmla="*/ 28 h 82"/>
                    <a:gd name="T4" fmla="*/ 34 w 54"/>
                    <a:gd name="T5" fmla="*/ 32 h 82"/>
                    <a:gd name="T6" fmla="*/ 42 w 54"/>
                    <a:gd name="T7" fmla="*/ 38 h 82"/>
                    <a:gd name="T8" fmla="*/ 50 w 54"/>
                    <a:gd name="T9" fmla="*/ 44 h 82"/>
                    <a:gd name="T10" fmla="*/ 52 w 54"/>
                    <a:gd name="T11" fmla="*/ 48 h 82"/>
                    <a:gd name="T12" fmla="*/ 54 w 54"/>
                    <a:gd name="T13" fmla="*/ 52 h 82"/>
                    <a:gd name="T14" fmla="*/ 54 w 54"/>
                    <a:gd name="T15" fmla="*/ 52 h 82"/>
                    <a:gd name="T16" fmla="*/ 54 w 54"/>
                    <a:gd name="T17" fmla="*/ 58 h 82"/>
                    <a:gd name="T18" fmla="*/ 52 w 54"/>
                    <a:gd name="T19" fmla="*/ 64 h 82"/>
                    <a:gd name="T20" fmla="*/ 50 w 54"/>
                    <a:gd name="T21" fmla="*/ 70 h 82"/>
                    <a:gd name="T22" fmla="*/ 46 w 54"/>
                    <a:gd name="T23" fmla="*/ 74 h 82"/>
                    <a:gd name="T24" fmla="*/ 38 w 54"/>
                    <a:gd name="T25" fmla="*/ 80 h 82"/>
                    <a:gd name="T26" fmla="*/ 26 w 54"/>
                    <a:gd name="T27" fmla="*/ 82 h 82"/>
                    <a:gd name="T28" fmla="*/ 26 w 54"/>
                    <a:gd name="T29" fmla="*/ 82 h 82"/>
                    <a:gd name="T30" fmla="*/ 22 w 54"/>
                    <a:gd name="T31" fmla="*/ 82 h 82"/>
                    <a:gd name="T32" fmla="*/ 16 w 54"/>
                    <a:gd name="T33" fmla="*/ 80 h 82"/>
                    <a:gd name="T34" fmla="*/ 8 w 54"/>
                    <a:gd name="T35" fmla="*/ 74 h 82"/>
                    <a:gd name="T36" fmla="*/ 2 w 54"/>
                    <a:gd name="T37" fmla="*/ 64 h 82"/>
                    <a:gd name="T38" fmla="*/ 0 w 54"/>
                    <a:gd name="T39" fmla="*/ 52 h 82"/>
                    <a:gd name="T40" fmla="*/ 0 w 54"/>
                    <a:gd name="T41" fmla="*/ 52 h 82"/>
                    <a:gd name="T42" fmla="*/ 2 w 54"/>
                    <a:gd name="T43" fmla="*/ 46 h 82"/>
                    <a:gd name="T44" fmla="*/ 4 w 54"/>
                    <a:gd name="T45" fmla="*/ 38 h 82"/>
                    <a:gd name="T46" fmla="*/ 14 w 54"/>
                    <a:gd name="T47" fmla="*/ 20 h 82"/>
                    <a:gd name="T48" fmla="*/ 26 w 54"/>
                    <a:gd name="T49" fmla="*/ 0 h 82"/>
                    <a:gd name="T50" fmla="*/ 26 w 54"/>
                    <a:gd name="T51" fmla="*/ 0 h 82"/>
                    <a:gd name="T52" fmla="*/ 26 w 54"/>
                    <a:gd name="T53" fmla="*/ 10 h 82"/>
                    <a:gd name="T54" fmla="*/ 26 w 54"/>
                    <a:gd name="T55" fmla="*/ 18 h 82"/>
                    <a:gd name="T56" fmla="*/ 28 w 54"/>
                    <a:gd name="T57" fmla="*/ 28 h 82"/>
                    <a:gd name="T58" fmla="*/ 28 w 54"/>
                    <a:gd name="T59"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2">
                      <a:moveTo>
                        <a:pt x="28" y="28"/>
                      </a:moveTo>
                      <a:lnTo>
                        <a:pt x="28" y="28"/>
                      </a:lnTo>
                      <a:lnTo>
                        <a:pt x="34" y="32"/>
                      </a:lnTo>
                      <a:lnTo>
                        <a:pt x="42" y="38"/>
                      </a:lnTo>
                      <a:lnTo>
                        <a:pt x="50" y="44"/>
                      </a:lnTo>
                      <a:lnTo>
                        <a:pt x="52" y="48"/>
                      </a:lnTo>
                      <a:lnTo>
                        <a:pt x="54" y="52"/>
                      </a:lnTo>
                      <a:lnTo>
                        <a:pt x="54" y="52"/>
                      </a:lnTo>
                      <a:lnTo>
                        <a:pt x="54" y="58"/>
                      </a:lnTo>
                      <a:lnTo>
                        <a:pt x="52" y="64"/>
                      </a:lnTo>
                      <a:lnTo>
                        <a:pt x="50" y="70"/>
                      </a:lnTo>
                      <a:lnTo>
                        <a:pt x="46" y="74"/>
                      </a:lnTo>
                      <a:lnTo>
                        <a:pt x="38" y="80"/>
                      </a:lnTo>
                      <a:lnTo>
                        <a:pt x="26" y="82"/>
                      </a:lnTo>
                      <a:lnTo>
                        <a:pt x="26" y="82"/>
                      </a:lnTo>
                      <a:lnTo>
                        <a:pt x="22" y="82"/>
                      </a:lnTo>
                      <a:lnTo>
                        <a:pt x="16" y="80"/>
                      </a:lnTo>
                      <a:lnTo>
                        <a:pt x="8" y="74"/>
                      </a:lnTo>
                      <a:lnTo>
                        <a:pt x="2" y="64"/>
                      </a:lnTo>
                      <a:lnTo>
                        <a:pt x="0" y="52"/>
                      </a:lnTo>
                      <a:lnTo>
                        <a:pt x="0" y="52"/>
                      </a:lnTo>
                      <a:lnTo>
                        <a:pt x="2" y="46"/>
                      </a:lnTo>
                      <a:lnTo>
                        <a:pt x="4" y="38"/>
                      </a:lnTo>
                      <a:lnTo>
                        <a:pt x="14" y="20"/>
                      </a:lnTo>
                      <a:lnTo>
                        <a:pt x="26" y="0"/>
                      </a:lnTo>
                      <a:lnTo>
                        <a:pt x="26" y="0"/>
                      </a:lnTo>
                      <a:lnTo>
                        <a:pt x="26" y="10"/>
                      </a:lnTo>
                      <a:lnTo>
                        <a:pt x="26" y="18"/>
                      </a:lnTo>
                      <a:lnTo>
                        <a:pt x="28" y="28"/>
                      </a:lnTo>
                      <a:lnTo>
                        <a:pt x="28" y="28"/>
                      </a:lnTo>
                      <a:close/>
                    </a:path>
                  </a:pathLst>
                </a:custGeom>
                <a:solidFill>
                  <a:srgbClr val="003300"/>
                </a:solidFill>
                <a:ln w="3175">
                  <a:solidFill>
                    <a:srgbClr val="FFFFFF"/>
                  </a:solidFill>
                  <a:prstDash val="solid"/>
                  <a:round/>
                  <a:headEnd/>
                  <a:tailEnd/>
                </a:ln>
              </p:spPr>
              <p:txBody>
                <a:bodyPr/>
                <a:lstStyle/>
                <a:p>
                  <a:endParaRPr lang="en-US"/>
                </a:p>
              </p:txBody>
            </p:sp>
            <p:sp>
              <p:nvSpPr>
                <p:cNvPr id="1371" name="Freeform 754"/>
                <p:cNvSpPr>
                  <a:spLocks/>
                </p:cNvSpPr>
                <p:nvPr/>
              </p:nvSpPr>
              <p:spPr bwMode="auto">
                <a:xfrm>
                  <a:off x="1608" y="2460"/>
                  <a:ext cx="57" cy="46"/>
                </a:xfrm>
                <a:custGeom>
                  <a:avLst/>
                  <a:gdLst>
                    <a:gd name="T0" fmla="*/ 50 w 72"/>
                    <a:gd name="T1" fmla="*/ 18 h 58"/>
                    <a:gd name="T2" fmla="*/ 50 w 72"/>
                    <a:gd name="T3" fmla="*/ 18 h 58"/>
                    <a:gd name="T4" fmla="*/ 50 w 72"/>
                    <a:gd name="T5" fmla="*/ 24 h 58"/>
                    <a:gd name="T6" fmla="*/ 50 w 72"/>
                    <a:gd name="T7" fmla="*/ 34 h 58"/>
                    <a:gd name="T8" fmla="*/ 50 w 72"/>
                    <a:gd name="T9" fmla="*/ 42 h 58"/>
                    <a:gd name="T10" fmla="*/ 48 w 72"/>
                    <a:gd name="T11" fmla="*/ 48 h 58"/>
                    <a:gd name="T12" fmla="*/ 44 w 72"/>
                    <a:gd name="T13" fmla="*/ 52 h 58"/>
                    <a:gd name="T14" fmla="*/ 44 w 72"/>
                    <a:gd name="T15" fmla="*/ 52 h 58"/>
                    <a:gd name="T16" fmla="*/ 38 w 72"/>
                    <a:gd name="T17" fmla="*/ 56 h 58"/>
                    <a:gd name="T18" fmla="*/ 34 w 72"/>
                    <a:gd name="T19" fmla="*/ 58 h 58"/>
                    <a:gd name="T20" fmla="*/ 28 w 72"/>
                    <a:gd name="T21" fmla="*/ 58 h 58"/>
                    <a:gd name="T22" fmla="*/ 22 w 72"/>
                    <a:gd name="T23" fmla="*/ 58 h 58"/>
                    <a:gd name="T24" fmla="*/ 12 w 72"/>
                    <a:gd name="T25" fmla="*/ 54 h 58"/>
                    <a:gd name="T26" fmla="*/ 4 w 72"/>
                    <a:gd name="T27" fmla="*/ 46 h 58"/>
                    <a:gd name="T28" fmla="*/ 4 w 72"/>
                    <a:gd name="T29" fmla="*/ 46 h 58"/>
                    <a:gd name="T30" fmla="*/ 2 w 72"/>
                    <a:gd name="T31" fmla="*/ 42 h 58"/>
                    <a:gd name="T32" fmla="*/ 0 w 72"/>
                    <a:gd name="T33" fmla="*/ 36 h 58"/>
                    <a:gd name="T34" fmla="*/ 0 w 72"/>
                    <a:gd name="T35" fmla="*/ 26 h 58"/>
                    <a:gd name="T36" fmla="*/ 6 w 72"/>
                    <a:gd name="T37" fmla="*/ 16 h 58"/>
                    <a:gd name="T38" fmla="*/ 14 w 72"/>
                    <a:gd name="T39" fmla="*/ 8 h 58"/>
                    <a:gd name="T40" fmla="*/ 14 w 72"/>
                    <a:gd name="T41" fmla="*/ 8 h 58"/>
                    <a:gd name="T42" fmla="*/ 20 w 72"/>
                    <a:gd name="T43" fmla="*/ 4 h 58"/>
                    <a:gd name="T44" fmla="*/ 28 w 72"/>
                    <a:gd name="T45" fmla="*/ 2 h 58"/>
                    <a:gd name="T46" fmla="*/ 48 w 72"/>
                    <a:gd name="T47" fmla="*/ 0 h 58"/>
                    <a:gd name="T48" fmla="*/ 72 w 72"/>
                    <a:gd name="T49" fmla="*/ 0 h 58"/>
                    <a:gd name="T50" fmla="*/ 72 w 72"/>
                    <a:gd name="T51" fmla="*/ 0 h 58"/>
                    <a:gd name="T52" fmla="*/ 64 w 72"/>
                    <a:gd name="T53" fmla="*/ 4 h 58"/>
                    <a:gd name="T54" fmla="*/ 56 w 72"/>
                    <a:gd name="T55" fmla="*/ 10 h 58"/>
                    <a:gd name="T56" fmla="*/ 50 w 72"/>
                    <a:gd name="T57" fmla="*/ 18 h 58"/>
                    <a:gd name="T58" fmla="*/ 50 w 72"/>
                    <a:gd name="T5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58">
                      <a:moveTo>
                        <a:pt x="50" y="18"/>
                      </a:moveTo>
                      <a:lnTo>
                        <a:pt x="50" y="18"/>
                      </a:lnTo>
                      <a:lnTo>
                        <a:pt x="50" y="24"/>
                      </a:lnTo>
                      <a:lnTo>
                        <a:pt x="50" y="34"/>
                      </a:lnTo>
                      <a:lnTo>
                        <a:pt x="50" y="42"/>
                      </a:lnTo>
                      <a:lnTo>
                        <a:pt x="48" y="48"/>
                      </a:lnTo>
                      <a:lnTo>
                        <a:pt x="44" y="52"/>
                      </a:lnTo>
                      <a:lnTo>
                        <a:pt x="44" y="52"/>
                      </a:lnTo>
                      <a:lnTo>
                        <a:pt x="38" y="56"/>
                      </a:lnTo>
                      <a:lnTo>
                        <a:pt x="34" y="58"/>
                      </a:lnTo>
                      <a:lnTo>
                        <a:pt x="28" y="58"/>
                      </a:lnTo>
                      <a:lnTo>
                        <a:pt x="22" y="58"/>
                      </a:lnTo>
                      <a:lnTo>
                        <a:pt x="12" y="54"/>
                      </a:lnTo>
                      <a:lnTo>
                        <a:pt x="4" y="46"/>
                      </a:lnTo>
                      <a:lnTo>
                        <a:pt x="4" y="46"/>
                      </a:lnTo>
                      <a:lnTo>
                        <a:pt x="2" y="42"/>
                      </a:lnTo>
                      <a:lnTo>
                        <a:pt x="0" y="36"/>
                      </a:lnTo>
                      <a:lnTo>
                        <a:pt x="0" y="26"/>
                      </a:lnTo>
                      <a:lnTo>
                        <a:pt x="6" y="16"/>
                      </a:lnTo>
                      <a:lnTo>
                        <a:pt x="14" y="8"/>
                      </a:lnTo>
                      <a:lnTo>
                        <a:pt x="14" y="8"/>
                      </a:lnTo>
                      <a:lnTo>
                        <a:pt x="20" y="4"/>
                      </a:lnTo>
                      <a:lnTo>
                        <a:pt x="28" y="2"/>
                      </a:lnTo>
                      <a:lnTo>
                        <a:pt x="48" y="0"/>
                      </a:lnTo>
                      <a:lnTo>
                        <a:pt x="72" y="0"/>
                      </a:lnTo>
                      <a:lnTo>
                        <a:pt x="72" y="0"/>
                      </a:lnTo>
                      <a:lnTo>
                        <a:pt x="64" y="4"/>
                      </a:lnTo>
                      <a:lnTo>
                        <a:pt x="56" y="10"/>
                      </a:lnTo>
                      <a:lnTo>
                        <a:pt x="50" y="18"/>
                      </a:lnTo>
                      <a:lnTo>
                        <a:pt x="50" y="18"/>
                      </a:lnTo>
                      <a:close/>
                    </a:path>
                  </a:pathLst>
                </a:custGeom>
                <a:solidFill>
                  <a:srgbClr val="003300"/>
                </a:solidFill>
                <a:ln w="3175">
                  <a:solidFill>
                    <a:srgbClr val="FFFFFF"/>
                  </a:solidFill>
                  <a:prstDash val="solid"/>
                  <a:round/>
                  <a:headEnd/>
                  <a:tailEnd/>
                </a:ln>
              </p:spPr>
              <p:txBody>
                <a:bodyPr/>
                <a:lstStyle/>
                <a:p>
                  <a:endParaRPr lang="en-US"/>
                </a:p>
              </p:txBody>
            </p:sp>
            <p:sp>
              <p:nvSpPr>
                <p:cNvPr id="1372" name="Freeform 755"/>
                <p:cNvSpPr>
                  <a:spLocks/>
                </p:cNvSpPr>
                <p:nvPr/>
              </p:nvSpPr>
              <p:spPr bwMode="auto">
                <a:xfrm>
                  <a:off x="1212" y="2869"/>
                  <a:ext cx="53" cy="53"/>
                </a:xfrm>
                <a:custGeom>
                  <a:avLst/>
                  <a:gdLst>
                    <a:gd name="T0" fmla="*/ 22 w 66"/>
                    <a:gd name="T1" fmla="*/ 18 h 66"/>
                    <a:gd name="T2" fmla="*/ 22 w 66"/>
                    <a:gd name="T3" fmla="*/ 18 h 66"/>
                    <a:gd name="T4" fmla="*/ 28 w 66"/>
                    <a:gd name="T5" fmla="*/ 18 h 66"/>
                    <a:gd name="T6" fmla="*/ 36 w 66"/>
                    <a:gd name="T7" fmla="*/ 16 h 66"/>
                    <a:gd name="T8" fmla="*/ 46 w 66"/>
                    <a:gd name="T9" fmla="*/ 14 h 66"/>
                    <a:gd name="T10" fmla="*/ 52 w 66"/>
                    <a:gd name="T11" fmla="*/ 16 h 66"/>
                    <a:gd name="T12" fmla="*/ 56 w 66"/>
                    <a:gd name="T13" fmla="*/ 18 h 66"/>
                    <a:gd name="T14" fmla="*/ 56 w 66"/>
                    <a:gd name="T15" fmla="*/ 18 h 66"/>
                    <a:gd name="T16" fmla="*/ 60 w 66"/>
                    <a:gd name="T17" fmla="*/ 22 h 66"/>
                    <a:gd name="T18" fmla="*/ 64 w 66"/>
                    <a:gd name="T19" fmla="*/ 26 h 66"/>
                    <a:gd name="T20" fmla="*/ 66 w 66"/>
                    <a:gd name="T21" fmla="*/ 32 h 66"/>
                    <a:gd name="T22" fmla="*/ 66 w 66"/>
                    <a:gd name="T23" fmla="*/ 38 h 66"/>
                    <a:gd name="T24" fmla="*/ 64 w 66"/>
                    <a:gd name="T25" fmla="*/ 48 h 66"/>
                    <a:gd name="T26" fmla="*/ 58 w 66"/>
                    <a:gd name="T27" fmla="*/ 58 h 66"/>
                    <a:gd name="T28" fmla="*/ 58 w 66"/>
                    <a:gd name="T29" fmla="*/ 58 h 66"/>
                    <a:gd name="T30" fmla="*/ 54 w 66"/>
                    <a:gd name="T31" fmla="*/ 62 h 66"/>
                    <a:gd name="T32" fmla="*/ 50 w 66"/>
                    <a:gd name="T33" fmla="*/ 64 h 66"/>
                    <a:gd name="T34" fmla="*/ 38 w 66"/>
                    <a:gd name="T35" fmla="*/ 66 h 66"/>
                    <a:gd name="T36" fmla="*/ 28 w 66"/>
                    <a:gd name="T37" fmla="*/ 62 h 66"/>
                    <a:gd name="T38" fmla="*/ 18 w 66"/>
                    <a:gd name="T39" fmla="*/ 56 h 66"/>
                    <a:gd name="T40" fmla="*/ 18 w 66"/>
                    <a:gd name="T41" fmla="*/ 56 h 66"/>
                    <a:gd name="T42" fmla="*/ 14 w 66"/>
                    <a:gd name="T43" fmla="*/ 50 h 66"/>
                    <a:gd name="T44" fmla="*/ 10 w 66"/>
                    <a:gd name="T45" fmla="*/ 42 h 66"/>
                    <a:gd name="T46" fmla="*/ 4 w 66"/>
                    <a:gd name="T47" fmla="*/ 24 h 66"/>
                    <a:gd name="T48" fmla="*/ 0 w 66"/>
                    <a:gd name="T49" fmla="*/ 0 h 66"/>
                    <a:gd name="T50" fmla="*/ 0 w 66"/>
                    <a:gd name="T51" fmla="*/ 0 h 66"/>
                    <a:gd name="T52" fmla="*/ 6 w 66"/>
                    <a:gd name="T53" fmla="*/ 8 h 66"/>
                    <a:gd name="T54" fmla="*/ 12 w 66"/>
                    <a:gd name="T55" fmla="*/ 14 h 66"/>
                    <a:gd name="T56" fmla="*/ 22 w 66"/>
                    <a:gd name="T57" fmla="*/ 18 h 66"/>
                    <a:gd name="T58" fmla="*/ 22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2" y="18"/>
                      </a:moveTo>
                      <a:lnTo>
                        <a:pt x="22" y="18"/>
                      </a:lnTo>
                      <a:lnTo>
                        <a:pt x="28" y="18"/>
                      </a:lnTo>
                      <a:lnTo>
                        <a:pt x="36" y="16"/>
                      </a:lnTo>
                      <a:lnTo>
                        <a:pt x="46" y="14"/>
                      </a:lnTo>
                      <a:lnTo>
                        <a:pt x="52" y="16"/>
                      </a:lnTo>
                      <a:lnTo>
                        <a:pt x="56" y="18"/>
                      </a:lnTo>
                      <a:lnTo>
                        <a:pt x="56" y="18"/>
                      </a:lnTo>
                      <a:lnTo>
                        <a:pt x="60" y="22"/>
                      </a:lnTo>
                      <a:lnTo>
                        <a:pt x="64" y="26"/>
                      </a:lnTo>
                      <a:lnTo>
                        <a:pt x="66" y="32"/>
                      </a:lnTo>
                      <a:lnTo>
                        <a:pt x="66" y="38"/>
                      </a:lnTo>
                      <a:lnTo>
                        <a:pt x="64" y="48"/>
                      </a:lnTo>
                      <a:lnTo>
                        <a:pt x="58" y="58"/>
                      </a:lnTo>
                      <a:lnTo>
                        <a:pt x="58" y="58"/>
                      </a:lnTo>
                      <a:lnTo>
                        <a:pt x="54" y="62"/>
                      </a:lnTo>
                      <a:lnTo>
                        <a:pt x="50" y="64"/>
                      </a:lnTo>
                      <a:lnTo>
                        <a:pt x="38" y="66"/>
                      </a:lnTo>
                      <a:lnTo>
                        <a:pt x="28" y="62"/>
                      </a:lnTo>
                      <a:lnTo>
                        <a:pt x="18" y="56"/>
                      </a:lnTo>
                      <a:lnTo>
                        <a:pt x="18" y="56"/>
                      </a:lnTo>
                      <a:lnTo>
                        <a:pt x="14" y="50"/>
                      </a:lnTo>
                      <a:lnTo>
                        <a:pt x="10" y="42"/>
                      </a:lnTo>
                      <a:lnTo>
                        <a:pt x="4"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373" name="Freeform 756"/>
                <p:cNvSpPr>
                  <a:spLocks/>
                </p:cNvSpPr>
                <p:nvPr/>
              </p:nvSpPr>
              <p:spPr bwMode="auto">
                <a:xfrm>
                  <a:off x="1176" y="2634"/>
                  <a:ext cx="52" cy="51"/>
                </a:xfrm>
                <a:custGeom>
                  <a:avLst/>
                  <a:gdLst>
                    <a:gd name="T0" fmla="*/ 22 w 66"/>
                    <a:gd name="T1" fmla="*/ 18 h 64"/>
                    <a:gd name="T2" fmla="*/ 22 w 66"/>
                    <a:gd name="T3" fmla="*/ 18 h 64"/>
                    <a:gd name="T4" fmla="*/ 30 w 66"/>
                    <a:gd name="T5" fmla="*/ 18 h 64"/>
                    <a:gd name="T6" fmla="*/ 38 w 66"/>
                    <a:gd name="T7" fmla="*/ 14 h 64"/>
                    <a:gd name="T8" fmla="*/ 48 w 66"/>
                    <a:gd name="T9" fmla="*/ 14 h 64"/>
                    <a:gd name="T10" fmla="*/ 52 w 66"/>
                    <a:gd name="T11" fmla="*/ 16 h 64"/>
                    <a:gd name="T12" fmla="*/ 56 w 66"/>
                    <a:gd name="T13" fmla="*/ 18 h 64"/>
                    <a:gd name="T14" fmla="*/ 56 w 66"/>
                    <a:gd name="T15" fmla="*/ 18 h 64"/>
                    <a:gd name="T16" fmla="*/ 62 w 66"/>
                    <a:gd name="T17" fmla="*/ 22 h 64"/>
                    <a:gd name="T18" fmla="*/ 64 w 66"/>
                    <a:gd name="T19" fmla="*/ 26 h 64"/>
                    <a:gd name="T20" fmla="*/ 66 w 66"/>
                    <a:gd name="T21" fmla="*/ 32 h 64"/>
                    <a:gd name="T22" fmla="*/ 66 w 66"/>
                    <a:gd name="T23" fmla="*/ 38 h 64"/>
                    <a:gd name="T24" fmla="*/ 64 w 66"/>
                    <a:gd name="T25" fmla="*/ 48 h 64"/>
                    <a:gd name="T26" fmla="*/ 58 w 66"/>
                    <a:gd name="T27" fmla="*/ 58 h 64"/>
                    <a:gd name="T28" fmla="*/ 58 w 66"/>
                    <a:gd name="T29" fmla="*/ 58 h 64"/>
                    <a:gd name="T30" fmla="*/ 54 w 66"/>
                    <a:gd name="T31" fmla="*/ 62 h 64"/>
                    <a:gd name="T32" fmla="*/ 50 w 66"/>
                    <a:gd name="T33" fmla="*/ 64 h 64"/>
                    <a:gd name="T34" fmla="*/ 40 w 66"/>
                    <a:gd name="T35" fmla="*/ 64 h 64"/>
                    <a:gd name="T36" fmla="*/ 28 w 66"/>
                    <a:gd name="T37" fmla="*/ 62 h 64"/>
                    <a:gd name="T38" fmla="*/ 20 w 66"/>
                    <a:gd name="T39" fmla="*/ 56 h 64"/>
                    <a:gd name="T40" fmla="*/ 20 w 66"/>
                    <a:gd name="T41" fmla="*/ 56 h 64"/>
                    <a:gd name="T42" fmla="*/ 16 w 66"/>
                    <a:gd name="T43" fmla="*/ 50 h 64"/>
                    <a:gd name="T44" fmla="*/ 12 w 66"/>
                    <a:gd name="T45" fmla="*/ 42 h 64"/>
                    <a:gd name="T46" fmla="*/ 6 w 66"/>
                    <a:gd name="T47" fmla="*/ 24 h 64"/>
                    <a:gd name="T48" fmla="*/ 0 w 66"/>
                    <a:gd name="T49" fmla="*/ 0 h 64"/>
                    <a:gd name="T50" fmla="*/ 0 w 66"/>
                    <a:gd name="T51" fmla="*/ 0 h 64"/>
                    <a:gd name="T52" fmla="*/ 6 w 66"/>
                    <a:gd name="T53" fmla="*/ 8 h 64"/>
                    <a:gd name="T54" fmla="*/ 12 w 66"/>
                    <a:gd name="T55" fmla="*/ 14 h 64"/>
                    <a:gd name="T56" fmla="*/ 22 w 66"/>
                    <a:gd name="T57" fmla="*/ 18 h 64"/>
                    <a:gd name="T58" fmla="*/ 22 w 66"/>
                    <a:gd name="T59"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22" y="18"/>
                      </a:moveTo>
                      <a:lnTo>
                        <a:pt x="22" y="18"/>
                      </a:lnTo>
                      <a:lnTo>
                        <a:pt x="30" y="18"/>
                      </a:lnTo>
                      <a:lnTo>
                        <a:pt x="38" y="14"/>
                      </a:lnTo>
                      <a:lnTo>
                        <a:pt x="48" y="14"/>
                      </a:lnTo>
                      <a:lnTo>
                        <a:pt x="52" y="16"/>
                      </a:lnTo>
                      <a:lnTo>
                        <a:pt x="56" y="18"/>
                      </a:lnTo>
                      <a:lnTo>
                        <a:pt x="56" y="18"/>
                      </a:lnTo>
                      <a:lnTo>
                        <a:pt x="62" y="22"/>
                      </a:lnTo>
                      <a:lnTo>
                        <a:pt x="64" y="26"/>
                      </a:lnTo>
                      <a:lnTo>
                        <a:pt x="66" y="32"/>
                      </a:lnTo>
                      <a:lnTo>
                        <a:pt x="66" y="38"/>
                      </a:lnTo>
                      <a:lnTo>
                        <a:pt x="64" y="48"/>
                      </a:lnTo>
                      <a:lnTo>
                        <a:pt x="58" y="58"/>
                      </a:lnTo>
                      <a:lnTo>
                        <a:pt x="58" y="58"/>
                      </a:lnTo>
                      <a:lnTo>
                        <a:pt x="54" y="62"/>
                      </a:lnTo>
                      <a:lnTo>
                        <a:pt x="50" y="64"/>
                      </a:lnTo>
                      <a:lnTo>
                        <a:pt x="40" y="64"/>
                      </a:lnTo>
                      <a:lnTo>
                        <a:pt x="28" y="62"/>
                      </a:lnTo>
                      <a:lnTo>
                        <a:pt x="20" y="56"/>
                      </a:lnTo>
                      <a:lnTo>
                        <a:pt x="20" y="56"/>
                      </a:lnTo>
                      <a:lnTo>
                        <a:pt x="16" y="50"/>
                      </a:lnTo>
                      <a:lnTo>
                        <a:pt x="12" y="42"/>
                      </a:lnTo>
                      <a:lnTo>
                        <a:pt x="6"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374" name="Freeform 757"/>
                <p:cNvSpPr>
                  <a:spLocks/>
                </p:cNvSpPr>
                <p:nvPr/>
              </p:nvSpPr>
              <p:spPr bwMode="auto">
                <a:xfrm>
                  <a:off x="956" y="2685"/>
                  <a:ext cx="53" cy="52"/>
                </a:xfrm>
                <a:custGeom>
                  <a:avLst/>
                  <a:gdLst>
                    <a:gd name="T0" fmla="*/ 20 w 66"/>
                    <a:gd name="T1" fmla="*/ 18 h 64"/>
                    <a:gd name="T2" fmla="*/ 20 w 66"/>
                    <a:gd name="T3" fmla="*/ 18 h 64"/>
                    <a:gd name="T4" fmla="*/ 28 w 66"/>
                    <a:gd name="T5" fmla="*/ 18 h 64"/>
                    <a:gd name="T6" fmla="*/ 36 w 66"/>
                    <a:gd name="T7" fmla="*/ 14 h 64"/>
                    <a:gd name="T8" fmla="*/ 46 w 66"/>
                    <a:gd name="T9" fmla="*/ 14 h 64"/>
                    <a:gd name="T10" fmla="*/ 50 w 66"/>
                    <a:gd name="T11" fmla="*/ 16 h 64"/>
                    <a:gd name="T12" fmla="*/ 56 w 66"/>
                    <a:gd name="T13" fmla="*/ 18 h 64"/>
                    <a:gd name="T14" fmla="*/ 56 w 66"/>
                    <a:gd name="T15" fmla="*/ 18 h 64"/>
                    <a:gd name="T16" fmla="*/ 60 w 66"/>
                    <a:gd name="T17" fmla="*/ 22 h 64"/>
                    <a:gd name="T18" fmla="*/ 62 w 66"/>
                    <a:gd name="T19" fmla="*/ 26 h 64"/>
                    <a:gd name="T20" fmla="*/ 64 w 66"/>
                    <a:gd name="T21" fmla="*/ 32 h 64"/>
                    <a:gd name="T22" fmla="*/ 66 w 66"/>
                    <a:gd name="T23" fmla="*/ 38 h 64"/>
                    <a:gd name="T24" fmla="*/ 64 w 66"/>
                    <a:gd name="T25" fmla="*/ 48 h 64"/>
                    <a:gd name="T26" fmla="*/ 58 w 66"/>
                    <a:gd name="T27" fmla="*/ 58 h 64"/>
                    <a:gd name="T28" fmla="*/ 58 w 66"/>
                    <a:gd name="T29" fmla="*/ 58 h 64"/>
                    <a:gd name="T30" fmla="*/ 54 w 66"/>
                    <a:gd name="T31" fmla="*/ 62 h 64"/>
                    <a:gd name="T32" fmla="*/ 48 w 66"/>
                    <a:gd name="T33" fmla="*/ 64 h 64"/>
                    <a:gd name="T34" fmla="*/ 38 w 66"/>
                    <a:gd name="T35" fmla="*/ 64 h 64"/>
                    <a:gd name="T36" fmla="*/ 28 w 66"/>
                    <a:gd name="T37" fmla="*/ 62 h 64"/>
                    <a:gd name="T38" fmla="*/ 18 w 66"/>
                    <a:gd name="T39" fmla="*/ 56 h 64"/>
                    <a:gd name="T40" fmla="*/ 18 w 66"/>
                    <a:gd name="T41" fmla="*/ 56 h 64"/>
                    <a:gd name="T42" fmla="*/ 14 w 66"/>
                    <a:gd name="T43" fmla="*/ 50 h 64"/>
                    <a:gd name="T44" fmla="*/ 10 w 66"/>
                    <a:gd name="T45" fmla="*/ 42 h 64"/>
                    <a:gd name="T46" fmla="*/ 4 w 66"/>
                    <a:gd name="T47" fmla="*/ 24 h 64"/>
                    <a:gd name="T48" fmla="*/ 0 w 66"/>
                    <a:gd name="T49" fmla="*/ 0 h 64"/>
                    <a:gd name="T50" fmla="*/ 0 w 66"/>
                    <a:gd name="T51" fmla="*/ 0 h 64"/>
                    <a:gd name="T52" fmla="*/ 4 w 66"/>
                    <a:gd name="T53" fmla="*/ 8 h 64"/>
                    <a:gd name="T54" fmla="*/ 12 w 66"/>
                    <a:gd name="T55" fmla="*/ 14 h 64"/>
                    <a:gd name="T56" fmla="*/ 20 w 66"/>
                    <a:gd name="T57" fmla="*/ 18 h 64"/>
                    <a:gd name="T58" fmla="*/ 20 w 66"/>
                    <a:gd name="T59"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20" y="18"/>
                      </a:moveTo>
                      <a:lnTo>
                        <a:pt x="20" y="18"/>
                      </a:lnTo>
                      <a:lnTo>
                        <a:pt x="28" y="18"/>
                      </a:lnTo>
                      <a:lnTo>
                        <a:pt x="36" y="14"/>
                      </a:lnTo>
                      <a:lnTo>
                        <a:pt x="46" y="14"/>
                      </a:lnTo>
                      <a:lnTo>
                        <a:pt x="50" y="16"/>
                      </a:lnTo>
                      <a:lnTo>
                        <a:pt x="56" y="18"/>
                      </a:lnTo>
                      <a:lnTo>
                        <a:pt x="56" y="18"/>
                      </a:lnTo>
                      <a:lnTo>
                        <a:pt x="60" y="22"/>
                      </a:lnTo>
                      <a:lnTo>
                        <a:pt x="62" y="26"/>
                      </a:lnTo>
                      <a:lnTo>
                        <a:pt x="64" y="32"/>
                      </a:lnTo>
                      <a:lnTo>
                        <a:pt x="66" y="38"/>
                      </a:lnTo>
                      <a:lnTo>
                        <a:pt x="64" y="48"/>
                      </a:lnTo>
                      <a:lnTo>
                        <a:pt x="58" y="58"/>
                      </a:lnTo>
                      <a:lnTo>
                        <a:pt x="58" y="58"/>
                      </a:lnTo>
                      <a:lnTo>
                        <a:pt x="54" y="62"/>
                      </a:lnTo>
                      <a:lnTo>
                        <a:pt x="48" y="64"/>
                      </a:lnTo>
                      <a:lnTo>
                        <a:pt x="38" y="64"/>
                      </a:lnTo>
                      <a:lnTo>
                        <a:pt x="28" y="62"/>
                      </a:lnTo>
                      <a:lnTo>
                        <a:pt x="18" y="56"/>
                      </a:lnTo>
                      <a:lnTo>
                        <a:pt x="18" y="56"/>
                      </a:lnTo>
                      <a:lnTo>
                        <a:pt x="14" y="50"/>
                      </a:lnTo>
                      <a:lnTo>
                        <a:pt x="10" y="42"/>
                      </a:lnTo>
                      <a:lnTo>
                        <a:pt x="4" y="24"/>
                      </a:lnTo>
                      <a:lnTo>
                        <a:pt x="0" y="0"/>
                      </a:lnTo>
                      <a:lnTo>
                        <a:pt x="0" y="0"/>
                      </a:lnTo>
                      <a:lnTo>
                        <a:pt x="4" y="8"/>
                      </a:lnTo>
                      <a:lnTo>
                        <a:pt x="12" y="14"/>
                      </a:lnTo>
                      <a:lnTo>
                        <a:pt x="20" y="18"/>
                      </a:lnTo>
                      <a:lnTo>
                        <a:pt x="20" y="18"/>
                      </a:lnTo>
                      <a:close/>
                    </a:path>
                  </a:pathLst>
                </a:custGeom>
                <a:solidFill>
                  <a:srgbClr val="003300"/>
                </a:solidFill>
                <a:ln w="3175">
                  <a:solidFill>
                    <a:srgbClr val="FFFFFF"/>
                  </a:solidFill>
                  <a:prstDash val="solid"/>
                  <a:round/>
                  <a:headEnd/>
                  <a:tailEnd/>
                </a:ln>
              </p:spPr>
              <p:txBody>
                <a:bodyPr/>
                <a:lstStyle/>
                <a:p>
                  <a:endParaRPr lang="en-US"/>
                </a:p>
              </p:txBody>
            </p:sp>
            <p:sp>
              <p:nvSpPr>
                <p:cNvPr id="1375" name="Freeform 758"/>
                <p:cNvSpPr>
                  <a:spLocks/>
                </p:cNvSpPr>
                <p:nvPr/>
              </p:nvSpPr>
              <p:spPr bwMode="auto">
                <a:xfrm>
                  <a:off x="1043" y="2598"/>
                  <a:ext cx="53" cy="51"/>
                </a:xfrm>
                <a:custGeom>
                  <a:avLst/>
                  <a:gdLst>
                    <a:gd name="T0" fmla="*/ 18 w 66"/>
                    <a:gd name="T1" fmla="*/ 44 h 64"/>
                    <a:gd name="T2" fmla="*/ 18 w 66"/>
                    <a:gd name="T3" fmla="*/ 44 h 64"/>
                    <a:gd name="T4" fmla="*/ 18 w 66"/>
                    <a:gd name="T5" fmla="*/ 36 h 64"/>
                    <a:gd name="T6" fmla="*/ 16 w 66"/>
                    <a:gd name="T7" fmla="*/ 28 h 64"/>
                    <a:gd name="T8" fmla="*/ 16 w 66"/>
                    <a:gd name="T9" fmla="*/ 18 h 64"/>
                    <a:gd name="T10" fmla="*/ 18 w 66"/>
                    <a:gd name="T11" fmla="*/ 14 h 64"/>
                    <a:gd name="T12" fmla="*/ 20 w 66"/>
                    <a:gd name="T13" fmla="*/ 10 h 64"/>
                    <a:gd name="T14" fmla="*/ 20 w 66"/>
                    <a:gd name="T15" fmla="*/ 10 h 64"/>
                    <a:gd name="T16" fmla="*/ 24 w 66"/>
                    <a:gd name="T17" fmla="*/ 6 h 64"/>
                    <a:gd name="T18" fmla="*/ 30 w 66"/>
                    <a:gd name="T19" fmla="*/ 2 h 64"/>
                    <a:gd name="T20" fmla="*/ 34 w 66"/>
                    <a:gd name="T21" fmla="*/ 0 h 64"/>
                    <a:gd name="T22" fmla="*/ 40 w 66"/>
                    <a:gd name="T23" fmla="*/ 0 h 64"/>
                    <a:gd name="T24" fmla="*/ 52 w 66"/>
                    <a:gd name="T25" fmla="*/ 2 h 64"/>
                    <a:gd name="T26" fmla="*/ 60 w 66"/>
                    <a:gd name="T27" fmla="*/ 8 h 64"/>
                    <a:gd name="T28" fmla="*/ 60 w 66"/>
                    <a:gd name="T29" fmla="*/ 8 h 64"/>
                    <a:gd name="T30" fmla="*/ 64 w 66"/>
                    <a:gd name="T31" fmla="*/ 12 h 64"/>
                    <a:gd name="T32" fmla="*/ 66 w 66"/>
                    <a:gd name="T33" fmla="*/ 18 h 64"/>
                    <a:gd name="T34" fmla="*/ 66 w 66"/>
                    <a:gd name="T35" fmla="*/ 28 h 64"/>
                    <a:gd name="T36" fmla="*/ 64 w 66"/>
                    <a:gd name="T37" fmla="*/ 38 h 64"/>
                    <a:gd name="T38" fmla="*/ 56 w 66"/>
                    <a:gd name="T39" fmla="*/ 48 h 64"/>
                    <a:gd name="T40" fmla="*/ 56 w 66"/>
                    <a:gd name="T41" fmla="*/ 48 h 64"/>
                    <a:gd name="T42" fmla="*/ 50 w 66"/>
                    <a:gd name="T43" fmla="*/ 52 h 64"/>
                    <a:gd name="T44" fmla="*/ 42 w 66"/>
                    <a:gd name="T45" fmla="*/ 56 h 64"/>
                    <a:gd name="T46" fmla="*/ 24 w 66"/>
                    <a:gd name="T47" fmla="*/ 60 h 64"/>
                    <a:gd name="T48" fmla="*/ 0 w 66"/>
                    <a:gd name="T49" fmla="*/ 64 h 64"/>
                    <a:gd name="T50" fmla="*/ 0 w 66"/>
                    <a:gd name="T51" fmla="*/ 64 h 64"/>
                    <a:gd name="T52" fmla="*/ 8 w 66"/>
                    <a:gd name="T53" fmla="*/ 60 h 64"/>
                    <a:gd name="T54" fmla="*/ 14 w 66"/>
                    <a:gd name="T55" fmla="*/ 52 h 64"/>
                    <a:gd name="T56" fmla="*/ 18 w 66"/>
                    <a:gd name="T57" fmla="*/ 44 h 64"/>
                    <a:gd name="T58" fmla="*/ 18 w 66"/>
                    <a:gd name="T5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4">
                      <a:moveTo>
                        <a:pt x="18" y="44"/>
                      </a:moveTo>
                      <a:lnTo>
                        <a:pt x="18" y="44"/>
                      </a:lnTo>
                      <a:lnTo>
                        <a:pt x="18" y="36"/>
                      </a:lnTo>
                      <a:lnTo>
                        <a:pt x="16" y="28"/>
                      </a:lnTo>
                      <a:lnTo>
                        <a:pt x="16" y="18"/>
                      </a:lnTo>
                      <a:lnTo>
                        <a:pt x="18" y="14"/>
                      </a:lnTo>
                      <a:lnTo>
                        <a:pt x="20" y="10"/>
                      </a:lnTo>
                      <a:lnTo>
                        <a:pt x="20" y="10"/>
                      </a:lnTo>
                      <a:lnTo>
                        <a:pt x="24" y="6"/>
                      </a:lnTo>
                      <a:lnTo>
                        <a:pt x="30" y="2"/>
                      </a:lnTo>
                      <a:lnTo>
                        <a:pt x="34" y="0"/>
                      </a:lnTo>
                      <a:lnTo>
                        <a:pt x="40" y="0"/>
                      </a:lnTo>
                      <a:lnTo>
                        <a:pt x="52" y="2"/>
                      </a:lnTo>
                      <a:lnTo>
                        <a:pt x="60" y="8"/>
                      </a:lnTo>
                      <a:lnTo>
                        <a:pt x="60" y="8"/>
                      </a:lnTo>
                      <a:lnTo>
                        <a:pt x="64" y="12"/>
                      </a:lnTo>
                      <a:lnTo>
                        <a:pt x="66" y="18"/>
                      </a:lnTo>
                      <a:lnTo>
                        <a:pt x="66" y="28"/>
                      </a:lnTo>
                      <a:lnTo>
                        <a:pt x="64" y="38"/>
                      </a:lnTo>
                      <a:lnTo>
                        <a:pt x="56" y="48"/>
                      </a:lnTo>
                      <a:lnTo>
                        <a:pt x="56" y="48"/>
                      </a:lnTo>
                      <a:lnTo>
                        <a:pt x="50" y="52"/>
                      </a:lnTo>
                      <a:lnTo>
                        <a:pt x="42" y="56"/>
                      </a:lnTo>
                      <a:lnTo>
                        <a:pt x="24" y="60"/>
                      </a:lnTo>
                      <a:lnTo>
                        <a:pt x="0" y="64"/>
                      </a:lnTo>
                      <a:lnTo>
                        <a:pt x="0" y="64"/>
                      </a:lnTo>
                      <a:lnTo>
                        <a:pt x="8" y="60"/>
                      </a:lnTo>
                      <a:lnTo>
                        <a:pt x="14" y="52"/>
                      </a:lnTo>
                      <a:lnTo>
                        <a:pt x="18" y="44"/>
                      </a:lnTo>
                      <a:lnTo>
                        <a:pt x="18" y="44"/>
                      </a:lnTo>
                      <a:close/>
                    </a:path>
                  </a:pathLst>
                </a:custGeom>
                <a:solidFill>
                  <a:srgbClr val="003300"/>
                </a:solidFill>
                <a:ln w="3175">
                  <a:solidFill>
                    <a:srgbClr val="FFFFFF"/>
                  </a:solidFill>
                  <a:prstDash val="solid"/>
                  <a:round/>
                  <a:headEnd/>
                  <a:tailEnd/>
                </a:ln>
              </p:spPr>
              <p:txBody>
                <a:bodyPr/>
                <a:lstStyle/>
                <a:p>
                  <a:endParaRPr lang="en-US"/>
                </a:p>
              </p:txBody>
            </p:sp>
            <p:sp>
              <p:nvSpPr>
                <p:cNvPr id="1376" name="Freeform 759"/>
                <p:cNvSpPr>
                  <a:spLocks/>
                </p:cNvSpPr>
                <p:nvPr/>
              </p:nvSpPr>
              <p:spPr bwMode="auto">
                <a:xfrm>
                  <a:off x="1336" y="2598"/>
                  <a:ext cx="43" cy="60"/>
                </a:xfrm>
                <a:custGeom>
                  <a:avLst/>
                  <a:gdLst>
                    <a:gd name="T0" fmla="*/ 42 w 54"/>
                    <a:gd name="T1" fmla="*/ 26 h 76"/>
                    <a:gd name="T2" fmla="*/ 42 w 54"/>
                    <a:gd name="T3" fmla="*/ 26 h 76"/>
                    <a:gd name="T4" fmla="*/ 44 w 54"/>
                    <a:gd name="T5" fmla="*/ 32 h 76"/>
                    <a:gd name="T6" fmla="*/ 48 w 54"/>
                    <a:gd name="T7" fmla="*/ 40 h 76"/>
                    <a:gd name="T8" fmla="*/ 52 w 54"/>
                    <a:gd name="T9" fmla="*/ 50 h 76"/>
                    <a:gd name="T10" fmla="*/ 52 w 54"/>
                    <a:gd name="T11" fmla="*/ 54 h 76"/>
                    <a:gd name="T12" fmla="*/ 50 w 54"/>
                    <a:gd name="T13" fmla="*/ 60 h 76"/>
                    <a:gd name="T14" fmla="*/ 50 w 54"/>
                    <a:gd name="T15" fmla="*/ 60 h 76"/>
                    <a:gd name="T16" fmla="*/ 48 w 54"/>
                    <a:gd name="T17" fmla="*/ 66 h 76"/>
                    <a:gd name="T18" fmla="*/ 44 w 54"/>
                    <a:gd name="T19" fmla="*/ 70 h 76"/>
                    <a:gd name="T20" fmla="*/ 38 w 54"/>
                    <a:gd name="T21" fmla="*/ 72 h 76"/>
                    <a:gd name="T22" fmla="*/ 34 w 54"/>
                    <a:gd name="T23" fmla="*/ 74 h 76"/>
                    <a:gd name="T24" fmla="*/ 22 w 54"/>
                    <a:gd name="T25" fmla="*/ 76 h 76"/>
                    <a:gd name="T26" fmla="*/ 12 w 54"/>
                    <a:gd name="T27" fmla="*/ 72 h 76"/>
                    <a:gd name="T28" fmla="*/ 12 w 54"/>
                    <a:gd name="T29" fmla="*/ 72 h 76"/>
                    <a:gd name="T30" fmla="*/ 8 w 54"/>
                    <a:gd name="T31" fmla="*/ 68 h 76"/>
                    <a:gd name="T32" fmla="*/ 4 w 54"/>
                    <a:gd name="T33" fmla="*/ 64 h 76"/>
                    <a:gd name="T34" fmla="*/ 0 w 54"/>
                    <a:gd name="T35" fmla="*/ 56 h 76"/>
                    <a:gd name="T36" fmla="*/ 0 w 54"/>
                    <a:gd name="T37" fmla="*/ 44 h 76"/>
                    <a:gd name="T38" fmla="*/ 4 w 54"/>
                    <a:gd name="T39" fmla="*/ 34 h 76"/>
                    <a:gd name="T40" fmla="*/ 4 w 54"/>
                    <a:gd name="T41" fmla="*/ 34 h 76"/>
                    <a:gd name="T42" fmla="*/ 8 w 54"/>
                    <a:gd name="T43" fmla="*/ 28 h 76"/>
                    <a:gd name="T44" fmla="*/ 16 w 54"/>
                    <a:gd name="T45" fmla="*/ 22 h 76"/>
                    <a:gd name="T46" fmla="*/ 32 w 54"/>
                    <a:gd name="T47" fmla="*/ 12 h 76"/>
                    <a:gd name="T48" fmla="*/ 54 w 54"/>
                    <a:gd name="T49" fmla="*/ 0 h 76"/>
                    <a:gd name="T50" fmla="*/ 54 w 54"/>
                    <a:gd name="T51" fmla="*/ 0 h 76"/>
                    <a:gd name="T52" fmla="*/ 48 w 54"/>
                    <a:gd name="T53" fmla="*/ 8 h 76"/>
                    <a:gd name="T54" fmla="*/ 44 w 54"/>
                    <a:gd name="T55" fmla="*/ 16 h 76"/>
                    <a:gd name="T56" fmla="*/ 42 w 54"/>
                    <a:gd name="T57" fmla="*/ 26 h 76"/>
                    <a:gd name="T58" fmla="*/ 42 w 54"/>
                    <a:gd name="T59"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76">
                      <a:moveTo>
                        <a:pt x="42" y="26"/>
                      </a:moveTo>
                      <a:lnTo>
                        <a:pt x="42" y="26"/>
                      </a:lnTo>
                      <a:lnTo>
                        <a:pt x="44" y="32"/>
                      </a:lnTo>
                      <a:lnTo>
                        <a:pt x="48" y="40"/>
                      </a:lnTo>
                      <a:lnTo>
                        <a:pt x="52" y="50"/>
                      </a:lnTo>
                      <a:lnTo>
                        <a:pt x="52" y="54"/>
                      </a:lnTo>
                      <a:lnTo>
                        <a:pt x="50" y="60"/>
                      </a:lnTo>
                      <a:lnTo>
                        <a:pt x="50" y="60"/>
                      </a:lnTo>
                      <a:lnTo>
                        <a:pt x="48" y="66"/>
                      </a:lnTo>
                      <a:lnTo>
                        <a:pt x="44" y="70"/>
                      </a:lnTo>
                      <a:lnTo>
                        <a:pt x="38" y="72"/>
                      </a:lnTo>
                      <a:lnTo>
                        <a:pt x="34" y="74"/>
                      </a:lnTo>
                      <a:lnTo>
                        <a:pt x="22" y="76"/>
                      </a:lnTo>
                      <a:lnTo>
                        <a:pt x="12" y="72"/>
                      </a:lnTo>
                      <a:lnTo>
                        <a:pt x="12" y="72"/>
                      </a:lnTo>
                      <a:lnTo>
                        <a:pt x="8" y="68"/>
                      </a:lnTo>
                      <a:lnTo>
                        <a:pt x="4" y="64"/>
                      </a:lnTo>
                      <a:lnTo>
                        <a:pt x="0" y="56"/>
                      </a:lnTo>
                      <a:lnTo>
                        <a:pt x="0" y="44"/>
                      </a:lnTo>
                      <a:lnTo>
                        <a:pt x="4" y="34"/>
                      </a:lnTo>
                      <a:lnTo>
                        <a:pt x="4" y="34"/>
                      </a:lnTo>
                      <a:lnTo>
                        <a:pt x="8" y="28"/>
                      </a:lnTo>
                      <a:lnTo>
                        <a:pt x="16" y="22"/>
                      </a:lnTo>
                      <a:lnTo>
                        <a:pt x="32" y="12"/>
                      </a:lnTo>
                      <a:lnTo>
                        <a:pt x="54" y="0"/>
                      </a:lnTo>
                      <a:lnTo>
                        <a:pt x="54" y="0"/>
                      </a:lnTo>
                      <a:lnTo>
                        <a:pt x="48" y="8"/>
                      </a:lnTo>
                      <a:lnTo>
                        <a:pt x="44" y="16"/>
                      </a:lnTo>
                      <a:lnTo>
                        <a:pt x="42" y="26"/>
                      </a:lnTo>
                      <a:lnTo>
                        <a:pt x="42" y="26"/>
                      </a:lnTo>
                      <a:close/>
                    </a:path>
                  </a:pathLst>
                </a:custGeom>
                <a:solidFill>
                  <a:srgbClr val="003300"/>
                </a:solidFill>
                <a:ln w="3175">
                  <a:solidFill>
                    <a:srgbClr val="FFFFFF"/>
                  </a:solidFill>
                  <a:prstDash val="solid"/>
                  <a:round/>
                  <a:headEnd/>
                  <a:tailEnd/>
                </a:ln>
              </p:spPr>
              <p:txBody>
                <a:bodyPr/>
                <a:lstStyle/>
                <a:p>
                  <a:endParaRPr lang="en-US"/>
                </a:p>
              </p:txBody>
            </p:sp>
            <p:sp>
              <p:nvSpPr>
                <p:cNvPr id="1377" name="Freeform 760"/>
                <p:cNvSpPr>
                  <a:spLocks/>
                </p:cNvSpPr>
                <p:nvPr/>
              </p:nvSpPr>
              <p:spPr bwMode="auto">
                <a:xfrm>
                  <a:off x="913" y="3034"/>
                  <a:ext cx="53" cy="53"/>
                </a:xfrm>
                <a:custGeom>
                  <a:avLst/>
                  <a:gdLst>
                    <a:gd name="T0" fmla="*/ 22 w 66"/>
                    <a:gd name="T1" fmla="*/ 18 h 66"/>
                    <a:gd name="T2" fmla="*/ 22 w 66"/>
                    <a:gd name="T3" fmla="*/ 18 h 66"/>
                    <a:gd name="T4" fmla="*/ 28 w 66"/>
                    <a:gd name="T5" fmla="*/ 18 h 66"/>
                    <a:gd name="T6" fmla="*/ 38 w 66"/>
                    <a:gd name="T7" fmla="*/ 16 h 66"/>
                    <a:gd name="T8" fmla="*/ 46 w 66"/>
                    <a:gd name="T9" fmla="*/ 14 h 66"/>
                    <a:gd name="T10" fmla="*/ 52 w 66"/>
                    <a:gd name="T11" fmla="*/ 16 h 66"/>
                    <a:gd name="T12" fmla="*/ 56 w 66"/>
                    <a:gd name="T13" fmla="*/ 18 h 66"/>
                    <a:gd name="T14" fmla="*/ 56 w 66"/>
                    <a:gd name="T15" fmla="*/ 18 h 66"/>
                    <a:gd name="T16" fmla="*/ 60 w 66"/>
                    <a:gd name="T17" fmla="*/ 22 h 66"/>
                    <a:gd name="T18" fmla="*/ 64 w 66"/>
                    <a:gd name="T19" fmla="*/ 28 h 66"/>
                    <a:gd name="T20" fmla="*/ 66 w 66"/>
                    <a:gd name="T21" fmla="*/ 32 h 66"/>
                    <a:gd name="T22" fmla="*/ 66 w 66"/>
                    <a:gd name="T23" fmla="*/ 38 h 66"/>
                    <a:gd name="T24" fmla="*/ 64 w 66"/>
                    <a:gd name="T25" fmla="*/ 48 h 66"/>
                    <a:gd name="T26" fmla="*/ 58 w 66"/>
                    <a:gd name="T27" fmla="*/ 58 h 66"/>
                    <a:gd name="T28" fmla="*/ 58 w 66"/>
                    <a:gd name="T29" fmla="*/ 58 h 66"/>
                    <a:gd name="T30" fmla="*/ 54 w 66"/>
                    <a:gd name="T31" fmla="*/ 62 h 66"/>
                    <a:gd name="T32" fmla="*/ 50 w 66"/>
                    <a:gd name="T33" fmla="*/ 64 h 66"/>
                    <a:gd name="T34" fmla="*/ 38 w 66"/>
                    <a:gd name="T35" fmla="*/ 66 h 66"/>
                    <a:gd name="T36" fmla="*/ 28 w 66"/>
                    <a:gd name="T37" fmla="*/ 62 h 66"/>
                    <a:gd name="T38" fmla="*/ 18 w 66"/>
                    <a:gd name="T39" fmla="*/ 56 h 66"/>
                    <a:gd name="T40" fmla="*/ 18 w 66"/>
                    <a:gd name="T41" fmla="*/ 56 h 66"/>
                    <a:gd name="T42" fmla="*/ 14 w 66"/>
                    <a:gd name="T43" fmla="*/ 50 h 66"/>
                    <a:gd name="T44" fmla="*/ 10 w 66"/>
                    <a:gd name="T45" fmla="*/ 42 h 66"/>
                    <a:gd name="T46" fmla="*/ 4 w 66"/>
                    <a:gd name="T47" fmla="*/ 24 h 66"/>
                    <a:gd name="T48" fmla="*/ 0 w 66"/>
                    <a:gd name="T49" fmla="*/ 0 h 66"/>
                    <a:gd name="T50" fmla="*/ 0 w 66"/>
                    <a:gd name="T51" fmla="*/ 0 h 66"/>
                    <a:gd name="T52" fmla="*/ 6 w 66"/>
                    <a:gd name="T53" fmla="*/ 8 h 66"/>
                    <a:gd name="T54" fmla="*/ 12 w 66"/>
                    <a:gd name="T55" fmla="*/ 14 h 66"/>
                    <a:gd name="T56" fmla="*/ 22 w 66"/>
                    <a:gd name="T57" fmla="*/ 18 h 66"/>
                    <a:gd name="T58" fmla="*/ 22 w 66"/>
                    <a:gd name="T5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66">
                      <a:moveTo>
                        <a:pt x="22" y="18"/>
                      </a:moveTo>
                      <a:lnTo>
                        <a:pt x="22" y="18"/>
                      </a:lnTo>
                      <a:lnTo>
                        <a:pt x="28" y="18"/>
                      </a:lnTo>
                      <a:lnTo>
                        <a:pt x="38" y="16"/>
                      </a:lnTo>
                      <a:lnTo>
                        <a:pt x="46" y="14"/>
                      </a:lnTo>
                      <a:lnTo>
                        <a:pt x="52" y="16"/>
                      </a:lnTo>
                      <a:lnTo>
                        <a:pt x="56" y="18"/>
                      </a:lnTo>
                      <a:lnTo>
                        <a:pt x="56" y="18"/>
                      </a:lnTo>
                      <a:lnTo>
                        <a:pt x="60" y="22"/>
                      </a:lnTo>
                      <a:lnTo>
                        <a:pt x="64" y="28"/>
                      </a:lnTo>
                      <a:lnTo>
                        <a:pt x="66" y="32"/>
                      </a:lnTo>
                      <a:lnTo>
                        <a:pt x="66" y="38"/>
                      </a:lnTo>
                      <a:lnTo>
                        <a:pt x="64" y="48"/>
                      </a:lnTo>
                      <a:lnTo>
                        <a:pt x="58" y="58"/>
                      </a:lnTo>
                      <a:lnTo>
                        <a:pt x="58" y="58"/>
                      </a:lnTo>
                      <a:lnTo>
                        <a:pt x="54" y="62"/>
                      </a:lnTo>
                      <a:lnTo>
                        <a:pt x="50" y="64"/>
                      </a:lnTo>
                      <a:lnTo>
                        <a:pt x="38" y="66"/>
                      </a:lnTo>
                      <a:lnTo>
                        <a:pt x="28" y="62"/>
                      </a:lnTo>
                      <a:lnTo>
                        <a:pt x="18" y="56"/>
                      </a:lnTo>
                      <a:lnTo>
                        <a:pt x="18" y="56"/>
                      </a:lnTo>
                      <a:lnTo>
                        <a:pt x="14" y="50"/>
                      </a:lnTo>
                      <a:lnTo>
                        <a:pt x="10" y="42"/>
                      </a:lnTo>
                      <a:lnTo>
                        <a:pt x="4" y="24"/>
                      </a:lnTo>
                      <a:lnTo>
                        <a:pt x="0" y="0"/>
                      </a:lnTo>
                      <a:lnTo>
                        <a:pt x="0" y="0"/>
                      </a:lnTo>
                      <a:lnTo>
                        <a:pt x="6" y="8"/>
                      </a:lnTo>
                      <a:lnTo>
                        <a:pt x="12" y="14"/>
                      </a:lnTo>
                      <a:lnTo>
                        <a:pt x="22" y="18"/>
                      </a:lnTo>
                      <a:lnTo>
                        <a:pt x="22" y="18"/>
                      </a:lnTo>
                      <a:close/>
                    </a:path>
                  </a:pathLst>
                </a:custGeom>
                <a:solidFill>
                  <a:srgbClr val="003300"/>
                </a:solidFill>
                <a:ln w="3175">
                  <a:solidFill>
                    <a:srgbClr val="FFFFFF"/>
                  </a:solidFill>
                  <a:prstDash val="solid"/>
                  <a:round/>
                  <a:headEnd/>
                  <a:tailEnd/>
                </a:ln>
              </p:spPr>
              <p:txBody>
                <a:bodyPr/>
                <a:lstStyle/>
                <a:p>
                  <a:endParaRPr lang="en-US"/>
                </a:p>
              </p:txBody>
            </p:sp>
            <p:sp>
              <p:nvSpPr>
                <p:cNvPr id="1378" name="Freeform 761"/>
                <p:cNvSpPr>
                  <a:spLocks/>
                </p:cNvSpPr>
                <p:nvPr/>
              </p:nvSpPr>
              <p:spPr bwMode="auto">
                <a:xfrm>
                  <a:off x="1763" y="3389"/>
                  <a:ext cx="129" cy="117"/>
                </a:xfrm>
                <a:custGeom>
                  <a:avLst/>
                  <a:gdLst>
                    <a:gd name="T0" fmla="*/ 26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6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6" y="18"/>
                      </a:moveTo>
                      <a:lnTo>
                        <a:pt x="0" y="118"/>
                      </a:lnTo>
                      <a:lnTo>
                        <a:pt x="56" y="146"/>
                      </a:lnTo>
                      <a:lnTo>
                        <a:pt x="162" y="112"/>
                      </a:lnTo>
                      <a:lnTo>
                        <a:pt x="140" y="48"/>
                      </a:lnTo>
                      <a:lnTo>
                        <a:pt x="52" y="0"/>
                      </a:lnTo>
                      <a:lnTo>
                        <a:pt x="26" y="1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9" name="Freeform 762"/>
                <p:cNvSpPr>
                  <a:spLocks/>
                </p:cNvSpPr>
                <p:nvPr/>
              </p:nvSpPr>
              <p:spPr bwMode="auto">
                <a:xfrm>
                  <a:off x="1763" y="3389"/>
                  <a:ext cx="129" cy="117"/>
                </a:xfrm>
                <a:custGeom>
                  <a:avLst/>
                  <a:gdLst>
                    <a:gd name="T0" fmla="*/ 26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6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6" y="18"/>
                      </a:moveTo>
                      <a:lnTo>
                        <a:pt x="0" y="118"/>
                      </a:lnTo>
                      <a:lnTo>
                        <a:pt x="56" y="146"/>
                      </a:lnTo>
                      <a:lnTo>
                        <a:pt x="162" y="112"/>
                      </a:lnTo>
                      <a:lnTo>
                        <a:pt x="140" y="48"/>
                      </a:lnTo>
                      <a:lnTo>
                        <a:pt x="52" y="0"/>
                      </a:lnTo>
                      <a:lnTo>
                        <a:pt x="26" y="1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0" name="Freeform 763"/>
                <p:cNvSpPr>
                  <a:spLocks/>
                </p:cNvSpPr>
                <p:nvPr/>
              </p:nvSpPr>
              <p:spPr bwMode="auto">
                <a:xfrm>
                  <a:off x="1883" y="3265"/>
                  <a:ext cx="118" cy="124"/>
                </a:xfrm>
                <a:custGeom>
                  <a:avLst/>
                  <a:gdLst>
                    <a:gd name="T0" fmla="*/ 4 w 148"/>
                    <a:gd name="T1" fmla="*/ 90 h 156"/>
                    <a:gd name="T2" fmla="*/ 84 w 148"/>
                    <a:gd name="T3" fmla="*/ 156 h 156"/>
                    <a:gd name="T4" fmla="*/ 134 w 148"/>
                    <a:gd name="T5" fmla="*/ 120 h 156"/>
                    <a:gd name="T6" fmla="*/ 148 w 148"/>
                    <a:gd name="T7" fmla="*/ 8 h 156"/>
                    <a:gd name="T8" fmla="*/ 82 w 148"/>
                    <a:gd name="T9" fmla="*/ 0 h 156"/>
                    <a:gd name="T10" fmla="*/ 0 w 148"/>
                    <a:gd name="T11" fmla="*/ 58 h 156"/>
                    <a:gd name="T12" fmla="*/ 4 w 148"/>
                    <a:gd name="T13" fmla="*/ 90 h 156"/>
                  </a:gdLst>
                  <a:ahLst/>
                  <a:cxnLst>
                    <a:cxn ang="0">
                      <a:pos x="T0" y="T1"/>
                    </a:cxn>
                    <a:cxn ang="0">
                      <a:pos x="T2" y="T3"/>
                    </a:cxn>
                    <a:cxn ang="0">
                      <a:pos x="T4" y="T5"/>
                    </a:cxn>
                    <a:cxn ang="0">
                      <a:pos x="T6" y="T7"/>
                    </a:cxn>
                    <a:cxn ang="0">
                      <a:pos x="T8" y="T9"/>
                    </a:cxn>
                    <a:cxn ang="0">
                      <a:pos x="T10" y="T11"/>
                    </a:cxn>
                    <a:cxn ang="0">
                      <a:pos x="T12" y="T13"/>
                    </a:cxn>
                  </a:cxnLst>
                  <a:rect l="0" t="0" r="r" b="b"/>
                  <a:pathLst>
                    <a:path w="148" h="156">
                      <a:moveTo>
                        <a:pt x="4" y="90"/>
                      </a:moveTo>
                      <a:lnTo>
                        <a:pt x="84" y="156"/>
                      </a:lnTo>
                      <a:lnTo>
                        <a:pt x="134" y="120"/>
                      </a:lnTo>
                      <a:lnTo>
                        <a:pt x="148" y="8"/>
                      </a:lnTo>
                      <a:lnTo>
                        <a:pt x="82" y="0"/>
                      </a:lnTo>
                      <a:lnTo>
                        <a:pt x="0" y="58"/>
                      </a:lnTo>
                      <a:lnTo>
                        <a:pt x="4" y="9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1" name="Freeform 764"/>
                <p:cNvSpPr>
                  <a:spLocks/>
                </p:cNvSpPr>
                <p:nvPr/>
              </p:nvSpPr>
              <p:spPr bwMode="auto">
                <a:xfrm>
                  <a:off x="1883" y="3265"/>
                  <a:ext cx="118" cy="124"/>
                </a:xfrm>
                <a:custGeom>
                  <a:avLst/>
                  <a:gdLst>
                    <a:gd name="T0" fmla="*/ 4 w 148"/>
                    <a:gd name="T1" fmla="*/ 90 h 156"/>
                    <a:gd name="T2" fmla="*/ 84 w 148"/>
                    <a:gd name="T3" fmla="*/ 156 h 156"/>
                    <a:gd name="T4" fmla="*/ 134 w 148"/>
                    <a:gd name="T5" fmla="*/ 120 h 156"/>
                    <a:gd name="T6" fmla="*/ 148 w 148"/>
                    <a:gd name="T7" fmla="*/ 8 h 156"/>
                    <a:gd name="T8" fmla="*/ 82 w 148"/>
                    <a:gd name="T9" fmla="*/ 0 h 156"/>
                    <a:gd name="T10" fmla="*/ 0 w 148"/>
                    <a:gd name="T11" fmla="*/ 58 h 156"/>
                    <a:gd name="T12" fmla="*/ 4 w 148"/>
                    <a:gd name="T13" fmla="*/ 90 h 156"/>
                  </a:gdLst>
                  <a:ahLst/>
                  <a:cxnLst>
                    <a:cxn ang="0">
                      <a:pos x="T0" y="T1"/>
                    </a:cxn>
                    <a:cxn ang="0">
                      <a:pos x="T2" y="T3"/>
                    </a:cxn>
                    <a:cxn ang="0">
                      <a:pos x="T4" y="T5"/>
                    </a:cxn>
                    <a:cxn ang="0">
                      <a:pos x="T6" y="T7"/>
                    </a:cxn>
                    <a:cxn ang="0">
                      <a:pos x="T8" y="T9"/>
                    </a:cxn>
                    <a:cxn ang="0">
                      <a:pos x="T10" y="T11"/>
                    </a:cxn>
                    <a:cxn ang="0">
                      <a:pos x="T12" y="T13"/>
                    </a:cxn>
                  </a:cxnLst>
                  <a:rect l="0" t="0" r="r" b="b"/>
                  <a:pathLst>
                    <a:path w="148" h="156">
                      <a:moveTo>
                        <a:pt x="4" y="90"/>
                      </a:moveTo>
                      <a:lnTo>
                        <a:pt x="84" y="156"/>
                      </a:lnTo>
                      <a:lnTo>
                        <a:pt x="134" y="120"/>
                      </a:lnTo>
                      <a:lnTo>
                        <a:pt x="148" y="8"/>
                      </a:lnTo>
                      <a:lnTo>
                        <a:pt x="82" y="0"/>
                      </a:lnTo>
                      <a:lnTo>
                        <a:pt x="0" y="58"/>
                      </a:lnTo>
                      <a:lnTo>
                        <a:pt x="4" y="9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 name="Freeform 765"/>
                <p:cNvSpPr>
                  <a:spLocks/>
                </p:cNvSpPr>
                <p:nvPr/>
              </p:nvSpPr>
              <p:spPr bwMode="auto">
                <a:xfrm>
                  <a:off x="2111" y="3202"/>
                  <a:ext cx="106"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3" name="Freeform 766"/>
                <p:cNvSpPr>
                  <a:spLocks/>
                </p:cNvSpPr>
                <p:nvPr/>
              </p:nvSpPr>
              <p:spPr bwMode="auto">
                <a:xfrm>
                  <a:off x="2111" y="3202"/>
                  <a:ext cx="106"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4" name="Freeform 767"/>
                <p:cNvSpPr>
                  <a:spLocks/>
                </p:cNvSpPr>
                <p:nvPr/>
              </p:nvSpPr>
              <p:spPr bwMode="auto">
                <a:xfrm>
                  <a:off x="2063" y="3327"/>
                  <a:ext cx="52"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5" name="Freeform 768"/>
                <p:cNvSpPr>
                  <a:spLocks/>
                </p:cNvSpPr>
                <p:nvPr/>
              </p:nvSpPr>
              <p:spPr bwMode="auto">
                <a:xfrm>
                  <a:off x="2063" y="3327"/>
                  <a:ext cx="52"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6" name="Freeform 769"/>
                <p:cNvSpPr>
                  <a:spLocks/>
                </p:cNvSpPr>
                <p:nvPr/>
              </p:nvSpPr>
              <p:spPr bwMode="auto">
                <a:xfrm>
                  <a:off x="2028" y="3177"/>
                  <a:ext cx="43" cy="51"/>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7" name="Freeform 770"/>
                <p:cNvSpPr>
                  <a:spLocks/>
                </p:cNvSpPr>
                <p:nvPr/>
              </p:nvSpPr>
              <p:spPr bwMode="auto">
                <a:xfrm>
                  <a:off x="2028" y="3177"/>
                  <a:ext cx="43" cy="51"/>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8" name="Freeform 771"/>
                <p:cNvSpPr>
                  <a:spLocks/>
                </p:cNvSpPr>
                <p:nvPr/>
              </p:nvSpPr>
              <p:spPr bwMode="auto">
                <a:xfrm>
                  <a:off x="1606" y="3497"/>
                  <a:ext cx="85" cy="102"/>
                </a:xfrm>
                <a:custGeom>
                  <a:avLst/>
                  <a:gdLst>
                    <a:gd name="T0" fmla="*/ 12 w 106"/>
                    <a:gd name="T1" fmla="*/ 84 h 128"/>
                    <a:gd name="T2" fmla="*/ 82 w 106"/>
                    <a:gd name="T3" fmla="*/ 128 h 128"/>
                    <a:gd name="T4" fmla="*/ 106 w 106"/>
                    <a:gd name="T5" fmla="*/ 90 h 128"/>
                    <a:gd name="T6" fmla="*/ 84 w 106"/>
                    <a:gd name="T7" fmla="*/ 0 h 128"/>
                    <a:gd name="T8" fmla="*/ 36 w 106"/>
                    <a:gd name="T9" fmla="*/ 2 h 128"/>
                    <a:gd name="T10" fmla="*/ 0 w 106"/>
                    <a:gd name="T11" fmla="*/ 60 h 128"/>
                    <a:gd name="T12" fmla="*/ 12 w 106"/>
                    <a:gd name="T13" fmla="*/ 84 h 128"/>
                  </a:gdLst>
                  <a:ahLst/>
                  <a:cxnLst>
                    <a:cxn ang="0">
                      <a:pos x="T0" y="T1"/>
                    </a:cxn>
                    <a:cxn ang="0">
                      <a:pos x="T2" y="T3"/>
                    </a:cxn>
                    <a:cxn ang="0">
                      <a:pos x="T4" y="T5"/>
                    </a:cxn>
                    <a:cxn ang="0">
                      <a:pos x="T6" y="T7"/>
                    </a:cxn>
                    <a:cxn ang="0">
                      <a:pos x="T8" y="T9"/>
                    </a:cxn>
                    <a:cxn ang="0">
                      <a:pos x="T10" y="T11"/>
                    </a:cxn>
                    <a:cxn ang="0">
                      <a:pos x="T12" y="T13"/>
                    </a:cxn>
                  </a:cxnLst>
                  <a:rect l="0" t="0" r="r" b="b"/>
                  <a:pathLst>
                    <a:path w="106" h="128">
                      <a:moveTo>
                        <a:pt x="12" y="84"/>
                      </a:moveTo>
                      <a:lnTo>
                        <a:pt x="82" y="128"/>
                      </a:lnTo>
                      <a:lnTo>
                        <a:pt x="106" y="90"/>
                      </a:lnTo>
                      <a:lnTo>
                        <a:pt x="84" y="0"/>
                      </a:lnTo>
                      <a:lnTo>
                        <a:pt x="36" y="2"/>
                      </a:lnTo>
                      <a:lnTo>
                        <a:pt x="0" y="60"/>
                      </a:lnTo>
                      <a:lnTo>
                        <a:pt x="12" y="8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9" name="Freeform 772"/>
                <p:cNvSpPr>
                  <a:spLocks/>
                </p:cNvSpPr>
                <p:nvPr/>
              </p:nvSpPr>
              <p:spPr bwMode="auto">
                <a:xfrm>
                  <a:off x="1673" y="2727"/>
                  <a:ext cx="122" cy="125"/>
                </a:xfrm>
                <a:custGeom>
                  <a:avLst/>
                  <a:gdLst>
                    <a:gd name="T0" fmla="*/ 4 w 152"/>
                    <a:gd name="T1" fmla="*/ 86 h 156"/>
                    <a:gd name="T2" fmla="*/ 78 w 152"/>
                    <a:gd name="T3" fmla="*/ 156 h 156"/>
                    <a:gd name="T4" fmla="*/ 130 w 152"/>
                    <a:gd name="T5" fmla="*/ 122 h 156"/>
                    <a:gd name="T6" fmla="*/ 152 w 152"/>
                    <a:gd name="T7" fmla="*/ 12 h 156"/>
                    <a:gd name="T8" fmla="*/ 84 w 152"/>
                    <a:gd name="T9" fmla="*/ 0 h 156"/>
                    <a:gd name="T10" fmla="*/ 0 w 152"/>
                    <a:gd name="T11" fmla="*/ 54 h 156"/>
                    <a:gd name="T12" fmla="*/ 4 w 152"/>
                    <a:gd name="T13" fmla="*/ 86 h 156"/>
                  </a:gdLst>
                  <a:ahLst/>
                  <a:cxnLst>
                    <a:cxn ang="0">
                      <a:pos x="T0" y="T1"/>
                    </a:cxn>
                    <a:cxn ang="0">
                      <a:pos x="T2" y="T3"/>
                    </a:cxn>
                    <a:cxn ang="0">
                      <a:pos x="T4" y="T5"/>
                    </a:cxn>
                    <a:cxn ang="0">
                      <a:pos x="T6" y="T7"/>
                    </a:cxn>
                    <a:cxn ang="0">
                      <a:pos x="T8" y="T9"/>
                    </a:cxn>
                    <a:cxn ang="0">
                      <a:pos x="T10" y="T11"/>
                    </a:cxn>
                    <a:cxn ang="0">
                      <a:pos x="T12" y="T13"/>
                    </a:cxn>
                  </a:cxnLst>
                  <a:rect l="0" t="0" r="r" b="b"/>
                  <a:pathLst>
                    <a:path w="152" h="156">
                      <a:moveTo>
                        <a:pt x="4" y="86"/>
                      </a:moveTo>
                      <a:lnTo>
                        <a:pt x="78" y="156"/>
                      </a:lnTo>
                      <a:lnTo>
                        <a:pt x="130" y="122"/>
                      </a:lnTo>
                      <a:lnTo>
                        <a:pt x="152" y="12"/>
                      </a:lnTo>
                      <a:lnTo>
                        <a:pt x="84" y="0"/>
                      </a:lnTo>
                      <a:lnTo>
                        <a:pt x="0" y="54"/>
                      </a:lnTo>
                      <a:lnTo>
                        <a:pt x="4" y="8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0" name="Freeform 773"/>
                <p:cNvSpPr>
                  <a:spLocks/>
                </p:cNvSpPr>
                <p:nvPr/>
              </p:nvSpPr>
              <p:spPr bwMode="auto">
                <a:xfrm>
                  <a:off x="1673" y="2727"/>
                  <a:ext cx="122" cy="125"/>
                </a:xfrm>
                <a:custGeom>
                  <a:avLst/>
                  <a:gdLst>
                    <a:gd name="T0" fmla="*/ 4 w 152"/>
                    <a:gd name="T1" fmla="*/ 86 h 156"/>
                    <a:gd name="T2" fmla="*/ 78 w 152"/>
                    <a:gd name="T3" fmla="*/ 156 h 156"/>
                    <a:gd name="T4" fmla="*/ 130 w 152"/>
                    <a:gd name="T5" fmla="*/ 122 h 156"/>
                    <a:gd name="T6" fmla="*/ 152 w 152"/>
                    <a:gd name="T7" fmla="*/ 12 h 156"/>
                    <a:gd name="T8" fmla="*/ 84 w 152"/>
                    <a:gd name="T9" fmla="*/ 0 h 156"/>
                    <a:gd name="T10" fmla="*/ 0 w 152"/>
                    <a:gd name="T11" fmla="*/ 54 h 156"/>
                    <a:gd name="T12" fmla="*/ 4 w 152"/>
                    <a:gd name="T13" fmla="*/ 86 h 156"/>
                  </a:gdLst>
                  <a:ahLst/>
                  <a:cxnLst>
                    <a:cxn ang="0">
                      <a:pos x="T0" y="T1"/>
                    </a:cxn>
                    <a:cxn ang="0">
                      <a:pos x="T2" y="T3"/>
                    </a:cxn>
                    <a:cxn ang="0">
                      <a:pos x="T4" y="T5"/>
                    </a:cxn>
                    <a:cxn ang="0">
                      <a:pos x="T6" y="T7"/>
                    </a:cxn>
                    <a:cxn ang="0">
                      <a:pos x="T8" y="T9"/>
                    </a:cxn>
                    <a:cxn ang="0">
                      <a:pos x="T10" y="T11"/>
                    </a:cxn>
                    <a:cxn ang="0">
                      <a:pos x="T12" y="T13"/>
                    </a:cxn>
                  </a:cxnLst>
                  <a:rect l="0" t="0" r="r" b="b"/>
                  <a:pathLst>
                    <a:path w="152" h="156">
                      <a:moveTo>
                        <a:pt x="4" y="86"/>
                      </a:moveTo>
                      <a:lnTo>
                        <a:pt x="78" y="156"/>
                      </a:lnTo>
                      <a:lnTo>
                        <a:pt x="130" y="122"/>
                      </a:lnTo>
                      <a:lnTo>
                        <a:pt x="152" y="12"/>
                      </a:lnTo>
                      <a:lnTo>
                        <a:pt x="84" y="0"/>
                      </a:lnTo>
                      <a:lnTo>
                        <a:pt x="0" y="54"/>
                      </a:lnTo>
                      <a:lnTo>
                        <a:pt x="4" y="8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1" name="Freeform 774"/>
                <p:cNvSpPr>
                  <a:spLocks/>
                </p:cNvSpPr>
                <p:nvPr/>
              </p:nvSpPr>
              <p:spPr bwMode="auto">
                <a:xfrm>
                  <a:off x="1905" y="2676"/>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2" name="Freeform 775"/>
                <p:cNvSpPr>
                  <a:spLocks/>
                </p:cNvSpPr>
                <p:nvPr/>
              </p:nvSpPr>
              <p:spPr bwMode="auto">
                <a:xfrm>
                  <a:off x="1905" y="2676"/>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 name="Freeform 776"/>
                <p:cNvSpPr>
                  <a:spLocks/>
                </p:cNvSpPr>
                <p:nvPr/>
              </p:nvSpPr>
              <p:spPr bwMode="auto">
                <a:xfrm>
                  <a:off x="1851" y="2797"/>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4" name="Freeform 777"/>
                <p:cNvSpPr>
                  <a:spLocks/>
                </p:cNvSpPr>
                <p:nvPr/>
              </p:nvSpPr>
              <p:spPr bwMode="auto">
                <a:xfrm>
                  <a:off x="1851" y="2797"/>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5" name="Freeform 778"/>
                <p:cNvSpPr>
                  <a:spLocks/>
                </p:cNvSpPr>
                <p:nvPr/>
              </p:nvSpPr>
              <p:spPr bwMode="auto">
                <a:xfrm>
                  <a:off x="590" y="2394"/>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6" name="Freeform 779"/>
                <p:cNvSpPr>
                  <a:spLocks/>
                </p:cNvSpPr>
                <p:nvPr/>
              </p:nvSpPr>
              <p:spPr bwMode="auto">
                <a:xfrm>
                  <a:off x="590" y="2394"/>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7" name="Freeform 780"/>
                <p:cNvSpPr>
                  <a:spLocks/>
                </p:cNvSpPr>
                <p:nvPr/>
              </p:nvSpPr>
              <p:spPr bwMode="auto">
                <a:xfrm>
                  <a:off x="1811" y="2511"/>
                  <a:ext cx="43"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8" name="Freeform 781"/>
                <p:cNvSpPr>
                  <a:spLocks/>
                </p:cNvSpPr>
                <p:nvPr/>
              </p:nvSpPr>
              <p:spPr bwMode="auto">
                <a:xfrm>
                  <a:off x="1811" y="2511"/>
                  <a:ext cx="43"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9" name="Freeform 782"/>
                <p:cNvSpPr>
                  <a:spLocks/>
                </p:cNvSpPr>
                <p:nvPr/>
              </p:nvSpPr>
              <p:spPr bwMode="auto">
                <a:xfrm>
                  <a:off x="2041" y="2578"/>
                  <a:ext cx="126" cy="115"/>
                </a:xfrm>
                <a:custGeom>
                  <a:avLst/>
                  <a:gdLst>
                    <a:gd name="T0" fmla="*/ 48 w 158"/>
                    <a:gd name="T1" fmla="*/ 12 h 144"/>
                    <a:gd name="T2" fmla="*/ 0 w 158"/>
                    <a:gd name="T3" fmla="*/ 102 h 144"/>
                    <a:gd name="T4" fmla="*/ 46 w 158"/>
                    <a:gd name="T5" fmla="*/ 144 h 144"/>
                    <a:gd name="T6" fmla="*/ 158 w 158"/>
                    <a:gd name="T7" fmla="*/ 136 h 144"/>
                    <a:gd name="T8" fmla="*/ 152 w 158"/>
                    <a:gd name="T9" fmla="*/ 68 h 144"/>
                    <a:gd name="T10" fmla="*/ 78 w 158"/>
                    <a:gd name="T11" fmla="*/ 0 h 144"/>
                    <a:gd name="T12" fmla="*/ 48 w 158"/>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58" h="144">
                      <a:moveTo>
                        <a:pt x="48" y="12"/>
                      </a:moveTo>
                      <a:lnTo>
                        <a:pt x="0" y="102"/>
                      </a:lnTo>
                      <a:lnTo>
                        <a:pt x="46" y="144"/>
                      </a:lnTo>
                      <a:lnTo>
                        <a:pt x="158" y="136"/>
                      </a:lnTo>
                      <a:lnTo>
                        <a:pt x="152" y="68"/>
                      </a:lnTo>
                      <a:lnTo>
                        <a:pt x="78" y="0"/>
                      </a:lnTo>
                      <a:lnTo>
                        <a:pt x="48"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0" name="Freeform 783"/>
                <p:cNvSpPr>
                  <a:spLocks/>
                </p:cNvSpPr>
                <p:nvPr/>
              </p:nvSpPr>
              <p:spPr bwMode="auto">
                <a:xfrm>
                  <a:off x="2041" y="2578"/>
                  <a:ext cx="126" cy="115"/>
                </a:xfrm>
                <a:custGeom>
                  <a:avLst/>
                  <a:gdLst>
                    <a:gd name="T0" fmla="*/ 48 w 158"/>
                    <a:gd name="T1" fmla="*/ 12 h 144"/>
                    <a:gd name="T2" fmla="*/ 0 w 158"/>
                    <a:gd name="T3" fmla="*/ 102 h 144"/>
                    <a:gd name="T4" fmla="*/ 46 w 158"/>
                    <a:gd name="T5" fmla="*/ 144 h 144"/>
                    <a:gd name="T6" fmla="*/ 158 w 158"/>
                    <a:gd name="T7" fmla="*/ 136 h 144"/>
                    <a:gd name="T8" fmla="*/ 152 w 158"/>
                    <a:gd name="T9" fmla="*/ 68 h 144"/>
                    <a:gd name="T10" fmla="*/ 78 w 158"/>
                    <a:gd name="T11" fmla="*/ 0 h 144"/>
                    <a:gd name="T12" fmla="*/ 48 w 158"/>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58" h="144">
                      <a:moveTo>
                        <a:pt x="48" y="12"/>
                      </a:moveTo>
                      <a:lnTo>
                        <a:pt x="0" y="102"/>
                      </a:lnTo>
                      <a:lnTo>
                        <a:pt x="46" y="144"/>
                      </a:lnTo>
                      <a:lnTo>
                        <a:pt x="158" y="136"/>
                      </a:lnTo>
                      <a:lnTo>
                        <a:pt x="152" y="68"/>
                      </a:lnTo>
                      <a:lnTo>
                        <a:pt x="78" y="0"/>
                      </a:lnTo>
                      <a:lnTo>
                        <a:pt x="48"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1" name="Freeform 784"/>
                <p:cNvSpPr>
                  <a:spLocks/>
                </p:cNvSpPr>
                <p:nvPr/>
              </p:nvSpPr>
              <p:spPr bwMode="auto">
                <a:xfrm>
                  <a:off x="2259" y="2847"/>
                  <a:ext cx="76" cy="107"/>
                </a:xfrm>
                <a:custGeom>
                  <a:avLst/>
                  <a:gdLst>
                    <a:gd name="T0" fmla="*/ 92 w 96"/>
                    <a:gd name="T1" fmla="*/ 62 h 134"/>
                    <a:gd name="T2" fmla="*/ 38 w 96"/>
                    <a:gd name="T3" fmla="*/ 0 h 134"/>
                    <a:gd name="T4" fmla="*/ 6 w 96"/>
                    <a:gd name="T5" fmla="*/ 28 h 134"/>
                    <a:gd name="T6" fmla="*/ 0 w 96"/>
                    <a:gd name="T7" fmla="*/ 122 h 134"/>
                    <a:gd name="T8" fmla="*/ 44 w 96"/>
                    <a:gd name="T9" fmla="*/ 134 h 134"/>
                    <a:gd name="T10" fmla="*/ 96 w 96"/>
                    <a:gd name="T11" fmla="*/ 88 h 134"/>
                    <a:gd name="T12" fmla="*/ 92 w 96"/>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6" h="134">
                      <a:moveTo>
                        <a:pt x="92" y="62"/>
                      </a:moveTo>
                      <a:lnTo>
                        <a:pt x="38" y="0"/>
                      </a:lnTo>
                      <a:lnTo>
                        <a:pt x="6" y="28"/>
                      </a:lnTo>
                      <a:lnTo>
                        <a:pt x="0" y="122"/>
                      </a:lnTo>
                      <a:lnTo>
                        <a:pt x="44" y="134"/>
                      </a:lnTo>
                      <a:lnTo>
                        <a:pt x="96" y="88"/>
                      </a:lnTo>
                      <a:lnTo>
                        <a:pt x="92" y="6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2" name="Freeform 785"/>
                <p:cNvSpPr>
                  <a:spLocks/>
                </p:cNvSpPr>
                <p:nvPr/>
              </p:nvSpPr>
              <p:spPr bwMode="auto">
                <a:xfrm>
                  <a:off x="2259" y="2847"/>
                  <a:ext cx="76" cy="107"/>
                </a:xfrm>
                <a:custGeom>
                  <a:avLst/>
                  <a:gdLst>
                    <a:gd name="T0" fmla="*/ 92 w 96"/>
                    <a:gd name="T1" fmla="*/ 62 h 134"/>
                    <a:gd name="T2" fmla="*/ 38 w 96"/>
                    <a:gd name="T3" fmla="*/ 0 h 134"/>
                    <a:gd name="T4" fmla="*/ 6 w 96"/>
                    <a:gd name="T5" fmla="*/ 28 h 134"/>
                    <a:gd name="T6" fmla="*/ 0 w 96"/>
                    <a:gd name="T7" fmla="*/ 122 h 134"/>
                    <a:gd name="T8" fmla="*/ 44 w 96"/>
                    <a:gd name="T9" fmla="*/ 134 h 134"/>
                    <a:gd name="T10" fmla="*/ 96 w 96"/>
                    <a:gd name="T11" fmla="*/ 88 h 134"/>
                    <a:gd name="T12" fmla="*/ 92 w 96"/>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6" h="134">
                      <a:moveTo>
                        <a:pt x="92" y="62"/>
                      </a:moveTo>
                      <a:lnTo>
                        <a:pt x="38" y="0"/>
                      </a:lnTo>
                      <a:lnTo>
                        <a:pt x="6" y="28"/>
                      </a:lnTo>
                      <a:lnTo>
                        <a:pt x="0" y="122"/>
                      </a:lnTo>
                      <a:lnTo>
                        <a:pt x="44" y="134"/>
                      </a:lnTo>
                      <a:lnTo>
                        <a:pt x="96" y="88"/>
                      </a:lnTo>
                      <a:lnTo>
                        <a:pt x="92"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 name="Freeform 786"/>
                <p:cNvSpPr>
                  <a:spLocks/>
                </p:cNvSpPr>
                <p:nvPr/>
              </p:nvSpPr>
              <p:spPr bwMode="auto">
                <a:xfrm>
                  <a:off x="2083" y="2799"/>
                  <a:ext cx="73" cy="53"/>
                </a:xfrm>
                <a:custGeom>
                  <a:avLst/>
                  <a:gdLst>
                    <a:gd name="T0" fmla="*/ 90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0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0" y="24"/>
                      </a:moveTo>
                      <a:lnTo>
                        <a:pt x="48" y="0"/>
                      </a:lnTo>
                      <a:lnTo>
                        <a:pt x="16" y="18"/>
                      </a:lnTo>
                      <a:lnTo>
                        <a:pt x="0" y="66"/>
                      </a:lnTo>
                      <a:lnTo>
                        <a:pt x="40" y="66"/>
                      </a:lnTo>
                      <a:lnTo>
                        <a:pt x="92" y="38"/>
                      </a:lnTo>
                      <a:lnTo>
                        <a:pt x="90"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4" name="Freeform 787"/>
                <p:cNvSpPr>
                  <a:spLocks/>
                </p:cNvSpPr>
                <p:nvPr/>
              </p:nvSpPr>
              <p:spPr bwMode="auto">
                <a:xfrm>
                  <a:off x="2083" y="2799"/>
                  <a:ext cx="73" cy="53"/>
                </a:xfrm>
                <a:custGeom>
                  <a:avLst/>
                  <a:gdLst>
                    <a:gd name="T0" fmla="*/ 90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0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0" y="24"/>
                      </a:moveTo>
                      <a:lnTo>
                        <a:pt x="48" y="0"/>
                      </a:lnTo>
                      <a:lnTo>
                        <a:pt x="16" y="18"/>
                      </a:lnTo>
                      <a:lnTo>
                        <a:pt x="0" y="66"/>
                      </a:lnTo>
                      <a:lnTo>
                        <a:pt x="40" y="66"/>
                      </a:lnTo>
                      <a:lnTo>
                        <a:pt x="92" y="38"/>
                      </a:lnTo>
                      <a:lnTo>
                        <a:pt x="90"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5" name="Freeform 788"/>
                <p:cNvSpPr>
                  <a:spLocks/>
                </p:cNvSpPr>
                <p:nvPr/>
              </p:nvSpPr>
              <p:spPr bwMode="auto">
                <a:xfrm>
                  <a:off x="2311" y="2732"/>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6" name="Freeform 789"/>
                <p:cNvSpPr>
                  <a:spLocks/>
                </p:cNvSpPr>
                <p:nvPr/>
              </p:nvSpPr>
              <p:spPr bwMode="auto">
                <a:xfrm>
                  <a:off x="2311" y="2732"/>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7" name="Freeform 790"/>
                <p:cNvSpPr>
                  <a:spLocks/>
                </p:cNvSpPr>
                <p:nvPr/>
              </p:nvSpPr>
              <p:spPr bwMode="auto">
                <a:xfrm>
                  <a:off x="2395" y="2826"/>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8" name="Freeform 791"/>
                <p:cNvSpPr>
                  <a:spLocks/>
                </p:cNvSpPr>
                <p:nvPr/>
              </p:nvSpPr>
              <p:spPr bwMode="auto">
                <a:xfrm>
                  <a:off x="2395" y="2826"/>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9" name="Freeform 792"/>
                <p:cNvSpPr>
                  <a:spLocks/>
                </p:cNvSpPr>
                <p:nvPr/>
              </p:nvSpPr>
              <p:spPr bwMode="auto">
                <a:xfrm>
                  <a:off x="2435" y="2689"/>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0" name="Freeform 793"/>
                <p:cNvSpPr>
                  <a:spLocks/>
                </p:cNvSpPr>
                <p:nvPr/>
              </p:nvSpPr>
              <p:spPr bwMode="auto">
                <a:xfrm>
                  <a:off x="2435" y="2689"/>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1" name="Freeform 794"/>
                <p:cNvSpPr>
                  <a:spLocks/>
                </p:cNvSpPr>
                <p:nvPr/>
              </p:nvSpPr>
              <p:spPr bwMode="auto">
                <a:xfrm>
                  <a:off x="1699" y="3159"/>
                  <a:ext cx="105"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2" name="Freeform 795"/>
                <p:cNvSpPr>
                  <a:spLocks/>
                </p:cNvSpPr>
                <p:nvPr/>
              </p:nvSpPr>
              <p:spPr bwMode="auto">
                <a:xfrm>
                  <a:off x="1699" y="3159"/>
                  <a:ext cx="105"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 name="Freeform 796"/>
                <p:cNvSpPr>
                  <a:spLocks/>
                </p:cNvSpPr>
                <p:nvPr/>
              </p:nvSpPr>
              <p:spPr bwMode="auto">
                <a:xfrm>
                  <a:off x="1823" y="3095"/>
                  <a:ext cx="128" cy="114"/>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4" name="Freeform 797"/>
                <p:cNvSpPr>
                  <a:spLocks/>
                </p:cNvSpPr>
                <p:nvPr/>
              </p:nvSpPr>
              <p:spPr bwMode="auto">
                <a:xfrm>
                  <a:off x="1823" y="3095"/>
                  <a:ext cx="128" cy="114"/>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5" name="Freeform 798"/>
                <p:cNvSpPr>
                  <a:spLocks/>
                </p:cNvSpPr>
                <p:nvPr/>
              </p:nvSpPr>
              <p:spPr bwMode="auto">
                <a:xfrm>
                  <a:off x="1711" y="2901"/>
                  <a:ext cx="76" cy="106"/>
                </a:xfrm>
                <a:custGeom>
                  <a:avLst/>
                  <a:gdLst>
                    <a:gd name="T0" fmla="*/ 4 w 94"/>
                    <a:gd name="T1" fmla="*/ 74 h 132"/>
                    <a:gd name="T2" fmla="*/ 62 w 94"/>
                    <a:gd name="T3" fmla="*/ 132 h 132"/>
                    <a:gd name="T4" fmla="*/ 94 w 94"/>
                    <a:gd name="T5" fmla="*/ 102 h 132"/>
                    <a:gd name="T6" fmla="*/ 94 w 94"/>
                    <a:gd name="T7" fmla="*/ 10 h 132"/>
                    <a:gd name="T8" fmla="*/ 48 w 94"/>
                    <a:gd name="T9" fmla="*/ 0 h 132"/>
                    <a:gd name="T10" fmla="*/ 0 w 94"/>
                    <a:gd name="T11" fmla="*/ 48 h 132"/>
                    <a:gd name="T12" fmla="*/ 4 w 94"/>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4" y="74"/>
                      </a:moveTo>
                      <a:lnTo>
                        <a:pt x="62" y="132"/>
                      </a:lnTo>
                      <a:lnTo>
                        <a:pt x="94" y="102"/>
                      </a:lnTo>
                      <a:lnTo>
                        <a:pt x="94" y="10"/>
                      </a:lnTo>
                      <a:lnTo>
                        <a:pt x="48" y="0"/>
                      </a:lnTo>
                      <a:lnTo>
                        <a:pt x="0" y="48"/>
                      </a:lnTo>
                      <a:lnTo>
                        <a:pt x="4" y="7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6" name="Freeform 799"/>
                <p:cNvSpPr>
                  <a:spLocks/>
                </p:cNvSpPr>
                <p:nvPr/>
              </p:nvSpPr>
              <p:spPr bwMode="auto">
                <a:xfrm>
                  <a:off x="1711" y="2901"/>
                  <a:ext cx="76" cy="106"/>
                </a:xfrm>
                <a:custGeom>
                  <a:avLst/>
                  <a:gdLst>
                    <a:gd name="T0" fmla="*/ 4 w 94"/>
                    <a:gd name="T1" fmla="*/ 74 h 132"/>
                    <a:gd name="T2" fmla="*/ 62 w 94"/>
                    <a:gd name="T3" fmla="*/ 132 h 132"/>
                    <a:gd name="T4" fmla="*/ 94 w 94"/>
                    <a:gd name="T5" fmla="*/ 102 h 132"/>
                    <a:gd name="T6" fmla="*/ 94 w 94"/>
                    <a:gd name="T7" fmla="*/ 10 h 132"/>
                    <a:gd name="T8" fmla="*/ 48 w 94"/>
                    <a:gd name="T9" fmla="*/ 0 h 132"/>
                    <a:gd name="T10" fmla="*/ 0 w 94"/>
                    <a:gd name="T11" fmla="*/ 48 h 132"/>
                    <a:gd name="T12" fmla="*/ 4 w 94"/>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4" y="74"/>
                      </a:moveTo>
                      <a:lnTo>
                        <a:pt x="62" y="132"/>
                      </a:lnTo>
                      <a:lnTo>
                        <a:pt x="94" y="102"/>
                      </a:lnTo>
                      <a:lnTo>
                        <a:pt x="94" y="10"/>
                      </a:lnTo>
                      <a:lnTo>
                        <a:pt x="48" y="0"/>
                      </a:lnTo>
                      <a:lnTo>
                        <a:pt x="0" y="48"/>
                      </a:lnTo>
                      <a:lnTo>
                        <a:pt x="4" y="7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7" name="Freeform 800"/>
                <p:cNvSpPr>
                  <a:spLocks/>
                </p:cNvSpPr>
                <p:nvPr/>
              </p:nvSpPr>
              <p:spPr bwMode="auto">
                <a:xfrm>
                  <a:off x="1855" y="2969"/>
                  <a:ext cx="72" cy="54"/>
                </a:xfrm>
                <a:custGeom>
                  <a:avLst/>
                  <a:gdLst>
                    <a:gd name="T0" fmla="*/ 2 w 90"/>
                    <a:gd name="T1" fmla="*/ 46 h 68"/>
                    <a:gd name="T2" fmla="*/ 46 w 90"/>
                    <a:gd name="T3" fmla="*/ 68 h 68"/>
                    <a:gd name="T4" fmla="*/ 78 w 90"/>
                    <a:gd name="T5" fmla="*/ 50 h 68"/>
                    <a:gd name="T6" fmla="*/ 90 w 90"/>
                    <a:gd name="T7" fmla="*/ 0 h 68"/>
                    <a:gd name="T8" fmla="*/ 50 w 90"/>
                    <a:gd name="T9" fmla="*/ 2 h 68"/>
                    <a:gd name="T10" fmla="*/ 0 w 90"/>
                    <a:gd name="T11" fmla="*/ 32 h 68"/>
                    <a:gd name="T12" fmla="*/ 2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2" y="46"/>
                      </a:moveTo>
                      <a:lnTo>
                        <a:pt x="46" y="68"/>
                      </a:lnTo>
                      <a:lnTo>
                        <a:pt x="78" y="50"/>
                      </a:lnTo>
                      <a:lnTo>
                        <a:pt x="90" y="0"/>
                      </a:lnTo>
                      <a:lnTo>
                        <a:pt x="50" y="2"/>
                      </a:lnTo>
                      <a:lnTo>
                        <a:pt x="0" y="32"/>
                      </a:lnTo>
                      <a:lnTo>
                        <a:pt x="2" y="4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8" name="Freeform 801"/>
                <p:cNvSpPr>
                  <a:spLocks/>
                </p:cNvSpPr>
                <p:nvPr/>
              </p:nvSpPr>
              <p:spPr bwMode="auto">
                <a:xfrm>
                  <a:off x="1855" y="2969"/>
                  <a:ext cx="72" cy="54"/>
                </a:xfrm>
                <a:custGeom>
                  <a:avLst/>
                  <a:gdLst>
                    <a:gd name="T0" fmla="*/ 2 w 90"/>
                    <a:gd name="T1" fmla="*/ 46 h 68"/>
                    <a:gd name="T2" fmla="*/ 46 w 90"/>
                    <a:gd name="T3" fmla="*/ 68 h 68"/>
                    <a:gd name="T4" fmla="*/ 78 w 90"/>
                    <a:gd name="T5" fmla="*/ 50 h 68"/>
                    <a:gd name="T6" fmla="*/ 90 w 90"/>
                    <a:gd name="T7" fmla="*/ 0 h 68"/>
                    <a:gd name="T8" fmla="*/ 50 w 90"/>
                    <a:gd name="T9" fmla="*/ 2 h 68"/>
                    <a:gd name="T10" fmla="*/ 0 w 90"/>
                    <a:gd name="T11" fmla="*/ 32 h 68"/>
                    <a:gd name="T12" fmla="*/ 2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2" y="46"/>
                      </a:moveTo>
                      <a:lnTo>
                        <a:pt x="46" y="68"/>
                      </a:lnTo>
                      <a:lnTo>
                        <a:pt x="78" y="50"/>
                      </a:lnTo>
                      <a:lnTo>
                        <a:pt x="90" y="0"/>
                      </a:lnTo>
                      <a:lnTo>
                        <a:pt x="50" y="2"/>
                      </a:lnTo>
                      <a:lnTo>
                        <a:pt x="0" y="32"/>
                      </a:lnTo>
                      <a:lnTo>
                        <a:pt x="2"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9" name="Freeform 802"/>
                <p:cNvSpPr>
                  <a:spLocks/>
                </p:cNvSpPr>
                <p:nvPr/>
              </p:nvSpPr>
              <p:spPr bwMode="auto">
                <a:xfrm>
                  <a:off x="1719" y="3053"/>
                  <a:ext cx="48" cy="45"/>
                </a:xfrm>
                <a:custGeom>
                  <a:avLst/>
                  <a:gdLst>
                    <a:gd name="T0" fmla="*/ 2 w 60"/>
                    <a:gd name="T1" fmla="*/ 34 h 56"/>
                    <a:gd name="T2" fmla="*/ 34 w 60"/>
                    <a:gd name="T3" fmla="*/ 56 h 56"/>
                    <a:gd name="T4" fmla="*/ 54 w 60"/>
                    <a:gd name="T5" fmla="*/ 42 h 56"/>
                    <a:gd name="T6" fmla="*/ 60 w 60"/>
                    <a:gd name="T7" fmla="*/ 0 h 56"/>
                    <a:gd name="T8" fmla="*/ 32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4" y="56"/>
                      </a:lnTo>
                      <a:lnTo>
                        <a:pt x="54" y="42"/>
                      </a:lnTo>
                      <a:lnTo>
                        <a:pt x="60" y="0"/>
                      </a:lnTo>
                      <a:lnTo>
                        <a:pt x="32" y="0"/>
                      </a:lnTo>
                      <a:lnTo>
                        <a:pt x="0" y="22"/>
                      </a:lnTo>
                      <a:lnTo>
                        <a:pt x="2" y="3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0" name="Freeform 803"/>
                <p:cNvSpPr>
                  <a:spLocks/>
                </p:cNvSpPr>
                <p:nvPr/>
              </p:nvSpPr>
              <p:spPr bwMode="auto">
                <a:xfrm>
                  <a:off x="1719" y="3053"/>
                  <a:ext cx="48" cy="45"/>
                </a:xfrm>
                <a:custGeom>
                  <a:avLst/>
                  <a:gdLst>
                    <a:gd name="T0" fmla="*/ 2 w 60"/>
                    <a:gd name="T1" fmla="*/ 34 h 56"/>
                    <a:gd name="T2" fmla="*/ 34 w 60"/>
                    <a:gd name="T3" fmla="*/ 56 h 56"/>
                    <a:gd name="T4" fmla="*/ 54 w 60"/>
                    <a:gd name="T5" fmla="*/ 42 h 56"/>
                    <a:gd name="T6" fmla="*/ 60 w 60"/>
                    <a:gd name="T7" fmla="*/ 0 h 56"/>
                    <a:gd name="T8" fmla="*/ 32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4" y="56"/>
                      </a:lnTo>
                      <a:lnTo>
                        <a:pt x="54" y="42"/>
                      </a:lnTo>
                      <a:lnTo>
                        <a:pt x="60" y="0"/>
                      </a:lnTo>
                      <a:lnTo>
                        <a:pt x="32"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1" name="Freeform 804"/>
                <p:cNvSpPr>
                  <a:spLocks/>
                </p:cNvSpPr>
                <p:nvPr/>
              </p:nvSpPr>
              <p:spPr bwMode="auto">
                <a:xfrm>
                  <a:off x="1535" y="3377"/>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2" name="Freeform 805"/>
                <p:cNvSpPr>
                  <a:spLocks/>
                </p:cNvSpPr>
                <p:nvPr/>
              </p:nvSpPr>
              <p:spPr bwMode="auto">
                <a:xfrm>
                  <a:off x="1535" y="3377"/>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 name="Freeform 806"/>
                <p:cNvSpPr>
                  <a:spLocks/>
                </p:cNvSpPr>
                <p:nvPr/>
              </p:nvSpPr>
              <p:spPr bwMode="auto">
                <a:xfrm>
                  <a:off x="2345" y="2986"/>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4" name="Freeform 807"/>
                <p:cNvSpPr>
                  <a:spLocks/>
                </p:cNvSpPr>
                <p:nvPr/>
              </p:nvSpPr>
              <p:spPr bwMode="auto">
                <a:xfrm>
                  <a:off x="2345" y="2986"/>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5" name="Freeform 808"/>
                <p:cNvSpPr>
                  <a:spLocks/>
                </p:cNvSpPr>
                <p:nvPr/>
              </p:nvSpPr>
              <p:spPr bwMode="auto">
                <a:xfrm>
                  <a:off x="1801" y="3287"/>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6" name="Freeform 809"/>
                <p:cNvSpPr>
                  <a:spLocks/>
                </p:cNvSpPr>
                <p:nvPr/>
              </p:nvSpPr>
              <p:spPr bwMode="auto">
                <a:xfrm>
                  <a:off x="1801" y="3287"/>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7" name="Freeform 810"/>
                <p:cNvSpPr>
                  <a:spLocks/>
                </p:cNvSpPr>
                <p:nvPr/>
              </p:nvSpPr>
              <p:spPr bwMode="auto">
                <a:xfrm>
                  <a:off x="1963" y="2857"/>
                  <a:ext cx="128" cy="116"/>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8" name="Freeform 811"/>
                <p:cNvSpPr>
                  <a:spLocks/>
                </p:cNvSpPr>
                <p:nvPr/>
              </p:nvSpPr>
              <p:spPr bwMode="auto">
                <a:xfrm>
                  <a:off x="1963" y="2857"/>
                  <a:ext cx="128" cy="116"/>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9" name="Freeform 812"/>
                <p:cNvSpPr>
                  <a:spLocks/>
                </p:cNvSpPr>
                <p:nvPr/>
              </p:nvSpPr>
              <p:spPr bwMode="auto">
                <a:xfrm>
                  <a:off x="2188" y="3020"/>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0" name="Freeform 813"/>
                <p:cNvSpPr>
                  <a:spLocks/>
                </p:cNvSpPr>
                <p:nvPr/>
              </p:nvSpPr>
              <p:spPr bwMode="auto">
                <a:xfrm>
                  <a:off x="2188" y="3020"/>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1" name="Freeform 814"/>
                <p:cNvSpPr>
                  <a:spLocks/>
                </p:cNvSpPr>
                <p:nvPr/>
              </p:nvSpPr>
              <p:spPr bwMode="auto">
                <a:xfrm>
                  <a:off x="2023" y="3037"/>
                  <a:ext cx="64" cy="63"/>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2" name="Freeform 815"/>
                <p:cNvSpPr>
                  <a:spLocks/>
                </p:cNvSpPr>
                <p:nvPr/>
              </p:nvSpPr>
              <p:spPr bwMode="auto">
                <a:xfrm>
                  <a:off x="2023" y="3037"/>
                  <a:ext cx="64" cy="63"/>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 name="Freeform 816"/>
                <p:cNvSpPr>
                  <a:spLocks/>
                </p:cNvSpPr>
                <p:nvPr/>
              </p:nvSpPr>
              <p:spPr bwMode="auto">
                <a:xfrm>
                  <a:off x="2156" y="2929"/>
                  <a:ext cx="45"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 name="Freeform 817"/>
                <p:cNvSpPr>
                  <a:spLocks/>
                </p:cNvSpPr>
                <p:nvPr/>
              </p:nvSpPr>
              <p:spPr bwMode="auto">
                <a:xfrm>
                  <a:off x="2156" y="2929"/>
                  <a:ext cx="45"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 name="Freeform 818"/>
                <p:cNvSpPr>
                  <a:spLocks/>
                </p:cNvSpPr>
                <p:nvPr/>
              </p:nvSpPr>
              <p:spPr bwMode="auto">
                <a:xfrm>
                  <a:off x="1470" y="3445"/>
                  <a:ext cx="51" cy="79"/>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6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6" y="96"/>
                      </a:lnTo>
                      <a:lnTo>
                        <a:pt x="28" y="9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 name="Freeform 819"/>
                <p:cNvSpPr>
                  <a:spLocks/>
                </p:cNvSpPr>
                <p:nvPr/>
              </p:nvSpPr>
              <p:spPr bwMode="auto">
                <a:xfrm>
                  <a:off x="1470" y="3445"/>
                  <a:ext cx="51" cy="79"/>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6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6" y="96"/>
                      </a:lnTo>
                      <a:lnTo>
                        <a:pt x="28"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 name="Freeform 820"/>
                <p:cNvSpPr>
                  <a:spLocks/>
                </p:cNvSpPr>
                <p:nvPr/>
              </p:nvSpPr>
              <p:spPr bwMode="auto">
                <a:xfrm>
                  <a:off x="1075" y="3394"/>
                  <a:ext cx="77" cy="106"/>
                </a:xfrm>
                <a:custGeom>
                  <a:avLst/>
                  <a:gdLst>
                    <a:gd name="T0" fmla="*/ 4 w 96"/>
                    <a:gd name="T1" fmla="*/ 72 h 132"/>
                    <a:gd name="T2" fmla="*/ 58 w 96"/>
                    <a:gd name="T3" fmla="*/ 132 h 132"/>
                    <a:gd name="T4" fmla="*/ 90 w 96"/>
                    <a:gd name="T5" fmla="*/ 104 h 132"/>
                    <a:gd name="T6" fmla="*/ 96 w 96"/>
                    <a:gd name="T7" fmla="*/ 12 h 132"/>
                    <a:gd name="T8" fmla="*/ 52 w 96"/>
                    <a:gd name="T9" fmla="*/ 0 h 132"/>
                    <a:gd name="T10" fmla="*/ 0 w 96"/>
                    <a:gd name="T11" fmla="*/ 44 h 132"/>
                    <a:gd name="T12" fmla="*/ 4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4" y="72"/>
                      </a:moveTo>
                      <a:lnTo>
                        <a:pt x="58" y="132"/>
                      </a:lnTo>
                      <a:lnTo>
                        <a:pt x="90" y="104"/>
                      </a:lnTo>
                      <a:lnTo>
                        <a:pt x="96" y="12"/>
                      </a:lnTo>
                      <a:lnTo>
                        <a:pt x="52" y="0"/>
                      </a:lnTo>
                      <a:lnTo>
                        <a:pt x="0" y="44"/>
                      </a:lnTo>
                      <a:lnTo>
                        <a:pt x="4" y="7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 name="Freeform 821"/>
                <p:cNvSpPr>
                  <a:spLocks/>
                </p:cNvSpPr>
                <p:nvPr/>
              </p:nvSpPr>
              <p:spPr bwMode="auto">
                <a:xfrm>
                  <a:off x="1075" y="3394"/>
                  <a:ext cx="77" cy="106"/>
                </a:xfrm>
                <a:custGeom>
                  <a:avLst/>
                  <a:gdLst>
                    <a:gd name="T0" fmla="*/ 4 w 96"/>
                    <a:gd name="T1" fmla="*/ 72 h 132"/>
                    <a:gd name="T2" fmla="*/ 58 w 96"/>
                    <a:gd name="T3" fmla="*/ 132 h 132"/>
                    <a:gd name="T4" fmla="*/ 90 w 96"/>
                    <a:gd name="T5" fmla="*/ 104 h 132"/>
                    <a:gd name="T6" fmla="*/ 96 w 96"/>
                    <a:gd name="T7" fmla="*/ 12 h 132"/>
                    <a:gd name="T8" fmla="*/ 52 w 96"/>
                    <a:gd name="T9" fmla="*/ 0 h 132"/>
                    <a:gd name="T10" fmla="*/ 0 w 96"/>
                    <a:gd name="T11" fmla="*/ 44 h 132"/>
                    <a:gd name="T12" fmla="*/ 4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4" y="72"/>
                      </a:moveTo>
                      <a:lnTo>
                        <a:pt x="58" y="132"/>
                      </a:lnTo>
                      <a:lnTo>
                        <a:pt x="90" y="104"/>
                      </a:lnTo>
                      <a:lnTo>
                        <a:pt x="96" y="12"/>
                      </a:lnTo>
                      <a:lnTo>
                        <a:pt x="52" y="0"/>
                      </a:lnTo>
                      <a:lnTo>
                        <a:pt x="0" y="44"/>
                      </a:lnTo>
                      <a:lnTo>
                        <a:pt x="4" y="7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 name="Freeform 822"/>
                <p:cNvSpPr>
                  <a:spLocks/>
                </p:cNvSpPr>
                <p:nvPr/>
              </p:nvSpPr>
              <p:spPr bwMode="auto">
                <a:xfrm>
                  <a:off x="1216" y="3469"/>
                  <a:ext cx="75" cy="53"/>
                </a:xfrm>
                <a:custGeom>
                  <a:avLst/>
                  <a:gdLst>
                    <a:gd name="T0" fmla="*/ 2 w 94"/>
                    <a:gd name="T1" fmla="*/ 42 h 66"/>
                    <a:gd name="T2" fmla="*/ 44 w 94"/>
                    <a:gd name="T3" fmla="*/ 66 h 66"/>
                    <a:gd name="T4" fmla="*/ 78 w 94"/>
                    <a:gd name="T5" fmla="*/ 48 h 66"/>
                    <a:gd name="T6" fmla="*/ 94 w 94"/>
                    <a:gd name="T7" fmla="*/ 0 h 66"/>
                    <a:gd name="T8" fmla="*/ 54 w 94"/>
                    <a:gd name="T9" fmla="*/ 0 h 66"/>
                    <a:gd name="T10" fmla="*/ 0 w 94"/>
                    <a:gd name="T11" fmla="*/ 28 h 66"/>
                    <a:gd name="T12" fmla="*/ 2 w 94"/>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4" h="66">
                      <a:moveTo>
                        <a:pt x="2" y="42"/>
                      </a:moveTo>
                      <a:lnTo>
                        <a:pt x="44" y="66"/>
                      </a:lnTo>
                      <a:lnTo>
                        <a:pt x="78" y="48"/>
                      </a:lnTo>
                      <a:lnTo>
                        <a:pt x="94" y="0"/>
                      </a:lnTo>
                      <a:lnTo>
                        <a:pt x="54" y="0"/>
                      </a:lnTo>
                      <a:lnTo>
                        <a:pt x="0" y="28"/>
                      </a:lnTo>
                      <a:lnTo>
                        <a:pt x="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 name="Freeform 823"/>
                <p:cNvSpPr>
                  <a:spLocks/>
                </p:cNvSpPr>
                <p:nvPr/>
              </p:nvSpPr>
              <p:spPr bwMode="auto">
                <a:xfrm>
                  <a:off x="1216" y="3469"/>
                  <a:ext cx="75" cy="53"/>
                </a:xfrm>
                <a:custGeom>
                  <a:avLst/>
                  <a:gdLst>
                    <a:gd name="T0" fmla="*/ 2 w 94"/>
                    <a:gd name="T1" fmla="*/ 42 h 66"/>
                    <a:gd name="T2" fmla="*/ 44 w 94"/>
                    <a:gd name="T3" fmla="*/ 66 h 66"/>
                    <a:gd name="T4" fmla="*/ 78 w 94"/>
                    <a:gd name="T5" fmla="*/ 48 h 66"/>
                    <a:gd name="T6" fmla="*/ 94 w 94"/>
                    <a:gd name="T7" fmla="*/ 0 h 66"/>
                    <a:gd name="T8" fmla="*/ 54 w 94"/>
                    <a:gd name="T9" fmla="*/ 0 h 66"/>
                    <a:gd name="T10" fmla="*/ 0 w 94"/>
                    <a:gd name="T11" fmla="*/ 28 h 66"/>
                    <a:gd name="T12" fmla="*/ 2 w 94"/>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4" h="66">
                      <a:moveTo>
                        <a:pt x="2" y="42"/>
                      </a:moveTo>
                      <a:lnTo>
                        <a:pt x="44" y="66"/>
                      </a:lnTo>
                      <a:lnTo>
                        <a:pt x="78" y="48"/>
                      </a:lnTo>
                      <a:lnTo>
                        <a:pt x="94" y="0"/>
                      </a:lnTo>
                      <a:lnTo>
                        <a:pt x="54" y="0"/>
                      </a:lnTo>
                      <a:lnTo>
                        <a:pt x="0" y="28"/>
                      </a:lnTo>
                      <a:lnTo>
                        <a:pt x="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1" name="Freeform 824"/>
                <p:cNvSpPr>
                  <a:spLocks/>
                </p:cNvSpPr>
                <p:nvPr/>
              </p:nvSpPr>
              <p:spPr bwMode="auto">
                <a:xfrm>
                  <a:off x="684" y="3221"/>
                  <a:ext cx="106"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2" name="Freeform 825"/>
                <p:cNvSpPr>
                  <a:spLocks/>
                </p:cNvSpPr>
                <p:nvPr/>
              </p:nvSpPr>
              <p:spPr bwMode="auto">
                <a:xfrm>
                  <a:off x="684" y="3221"/>
                  <a:ext cx="106"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 name="Freeform 826"/>
                <p:cNvSpPr>
                  <a:spLocks/>
                </p:cNvSpPr>
                <p:nvPr/>
              </p:nvSpPr>
              <p:spPr bwMode="auto">
                <a:xfrm>
                  <a:off x="1420" y="3113"/>
                  <a:ext cx="128" cy="115"/>
                </a:xfrm>
                <a:custGeom>
                  <a:avLst/>
                  <a:gdLst>
                    <a:gd name="T0" fmla="*/ 44 w 160"/>
                    <a:gd name="T1" fmla="*/ 12 h 144"/>
                    <a:gd name="T2" fmla="*/ 0 w 160"/>
                    <a:gd name="T3" fmla="*/ 104 h 144"/>
                    <a:gd name="T4" fmla="*/ 48 w 160"/>
                    <a:gd name="T5" fmla="*/ 144 h 144"/>
                    <a:gd name="T6" fmla="*/ 160 w 160"/>
                    <a:gd name="T7" fmla="*/ 130 h 144"/>
                    <a:gd name="T8" fmla="*/ 152 w 160"/>
                    <a:gd name="T9" fmla="*/ 62 h 144"/>
                    <a:gd name="T10" fmla="*/ 74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2" y="62"/>
                      </a:lnTo>
                      <a:lnTo>
                        <a:pt x="74" y="0"/>
                      </a:lnTo>
                      <a:lnTo>
                        <a:pt x="44"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4" name="Freeform 827"/>
                <p:cNvSpPr>
                  <a:spLocks/>
                </p:cNvSpPr>
                <p:nvPr/>
              </p:nvSpPr>
              <p:spPr bwMode="auto">
                <a:xfrm>
                  <a:off x="1420" y="3113"/>
                  <a:ext cx="128" cy="115"/>
                </a:xfrm>
                <a:custGeom>
                  <a:avLst/>
                  <a:gdLst>
                    <a:gd name="T0" fmla="*/ 44 w 160"/>
                    <a:gd name="T1" fmla="*/ 12 h 144"/>
                    <a:gd name="T2" fmla="*/ 0 w 160"/>
                    <a:gd name="T3" fmla="*/ 104 h 144"/>
                    <a:gd name="T4" fmla="*/ 48 w 160"/>
                    <a:gd name="T5" fmla="*/ 144 h 144"/>
                    <a:gd name="T6" fmla="*/ 160 w 160"/>
                    <a:gd name="T7" fmla="*/ 130 h 144"/>
                    <a:gd name="T8" fmla="*/ 152 w 160"/>
                    <a:gd name="T9" fmla="*/ 62 h 144"/>
                    <a:gd name="T10" fmla="*/ 74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2" y="62"/>
                      </a:lnTo>
                      <a:lnTo>
                        <a:pt x="74" y="0"/>
                      </a:lnTo>
                      <a:lnTo>
                        <a:pt x="4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5" name="Freeform 828"/>
                <p:cNvSpPr>
                  <a:spLocks/>
                </p:cNvSpPr>
                <p:nvPr/>
              </p:nvSpPr>
              <p:spPr bwMode="auto">
                <a:xfrm>
                  <a:off x="1631" y="3300"/>
                  <a:ext cx="77" cy="105"/>
                </a:xfrm>
                <a:custGeom>
                  <a:avLst/>
                  <a:gdLst>
                    <a:gd name="T0" fmla="*/ 90 w 96"/>
                    <a:gd name="T1" fmla="*/ 58 h 132"/>
                    <a:gd name="T2" fmla="*/ 32 w 96"/>
                    <a:gd name="T3" fmla="*/ 0 h 132"/>
                    <a:gd name="T4" fmla="*/ 2 w 96"/>
                    <a:gd name="T5" fmla="*/ 30 h 132"/>
                    <a:gd name="T6" fmla="*/ 0 w 96"/>
                    <a:gd name="T7" fmla="*/ 122 h 132"/>
                    <a:gd name="T8" fmla="*/ 46 w 96"/>
                    <a:gd name="T9" fmla="*/ 132 h 132"/>
                    <a:gd name="T10" fmla="*/ 96 w 96"/>
                    <a:gd name="T11" fmla="*/ 84 h 132"/>
                    <a:gd name="T12" fmla="*/ 90 w 96"/>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90" y="58"/>
                      </a:moveTo>
                      <a:lnTo>
                        <a:pt x="32" y="0"/>
                      </a:lnTo>
                      <a:lnTo>
                        <a:pt x="2" y="30"/>
                      </a:lnTo>
                      <a:lnTo>
                        <a:pt x="0" y="122"/>
                      </a:lnTo>
                      <a:lnTo>
                        <a:pt x="46" y="132"/>
                      </a:lnTo>
                      <a:lnTo>
                        <a:pt x="96" y="84"/>
                      </a:lnTo>
                      <a:lnTo>
                        <a:pt x="90" y="5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 name="Freeform 829"/>
                <p:cNvSpPr>
                  <a:spLocks/>
                </p:cNvSpPr>
                <p:nvPr/>
              </p:nvSpPr>
              <p:spPr bwMode="auto">
                <a:xfrm>
                  <a:off x="1631" y="3300"/>
                  <a:ext cx="77" cy="105"/>
                </a:xfrm>
                <a:custGeom>
                  <a:avLst/>
                  <a:gdLst>
                    <a:gd name="T0" fmla="*/ 90 w 96"/>
                    <a:gd name="T1" fmla="*/ 58 h 132"/>
                    <a:gd name="T2" fmla="*/ 32 w 96"/>
                    <a:gd name="T3" fmla="*/ 0 h 132"/>
                    <a:gd name="T4" fmla="*/ 2 w 96"/>
                    <a:gd name="T5" fmla="*/ 30 h 132"/>
                    <a:gd name="T6" fmla="*/ 0 w 96"/>
                    <a:gd name="T7" fmla="*/ 122 h 132"/>
                    <a:gd name="T8" fmla="*/ 46 w 96"/>
                    <a:gd name="T9" fmla="*/ 132 h 132"/>
                    <a:gd name="T10" fmla="*/ 96 w 96"/>
                    <a:gd name="T11" fmla="*/ 84 h 132"/>
                    <a:gd name="T12" fmla="*/ 90 w 96"/>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90" y="58"/>
                      </a:moveTo>
                      <a:lnTo>
                        <a:pt x="32" y="0"/>
                      </a:lnTo>
                      <a:lnTo>
                        <a:pt x="2" y="30"/>
                      </a:lnTo>
                      <a:lnTo>
                        <a:pt x="0" y="122"/>
                      </a:lnTo>
                      <a:lnTo>
                        <a:pt x="46" y="132"/>
                      </a:lnTo>
                      <a:lnTo>
                        <a:pt x="96" y="84"/>
                      </a:lnTo>
                      <a:lnTo>
                        <a:pt x="90" y="5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 name="Freeform 830"/>
                <p:cNvSpPr>
                  <a:spLocks/>
                </p:cNvSpPr>
                <p:nvPr/>
              </p:nvSpPr>
              <p:spPr bwMode="auto">
                <a:xfrm>
                  <a:off x="1444" y="3298"/>
                  <a:ext cx="72" cy="55"/>
                </a:xfrm>
                <a:custGeom>
                  <a:avLst/>
                  <a:gdLst>
                    <a:gd name="T0" fmla="*/ 90 w 90"/>
                    <a:gd name="T1" fmla="*/ 22 h 68"/>
                    <a:gd name="T2" fmla="*/ 44 w 90"/>
                    <a:gd name="T3" fmla="*/ 0 h 68"/>
                    <a:gd name="T4" fmla="*/ 14 w 90"/>
                    <a:gd name="T5" fmla="*/ 20 h 68"/>
                    <a:gd name="T6" fmla="*/ 0 w 90"/>
                    <a:gd name="T7" fmla="*/ 68 h 68"/>
                    <a:gd name="T8" fmla="*/ 40 w 90"/>
                    <a:gd name="T9" fmla="*/ 68 h 68"/>
                    <a:gd name="T10" fmla="*/ 90 w 90"/>
                    <a:gd name="T11" fmla="*/ 36 h 68"/>
                    <a:gd name="T12" fmla="*/ 90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90" y="22"/>
                      </a:moveTo>
                      <a:lnTo>
                        <a:pt x="44" y="0"/>
                      </a:lnTo>
                      <a:lnTo>
                        <a:pt x="14" y="20"/>
                      </a:lnTo>
                      <a:lnTo>
                        <a:pt x="0" y="68"/>
                      </a:lnTo>
                      <a:lnTo>
                        <a:pt x="40" y="68"/>
                      </a:lnTo>
                      <a:lnTo>
                        <a:pt x="90" y="36"/>
                      </a:lnTo>
                      <a:lnTo>
                        <a:pt x="90"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8" name="Freeform 831"/>
                <p:cNvSpPr>
                  <a:spLocks/>
                </p:cNvSpPr>
                <p:nvPr/>
              </p:nvSpPr>
              <p:spPr bwMode="auto">
                <a:xfrm>
                  <a:off x="1444" y="3298"/>
                  <a:ext cx="72" cy="55"/>
                </a:xfrm>
                <a:custGeom>
                  <a:avLst/>
                  <a:gdLst>
                    <a:gd name="T0" fmla="*/ 90 w 90"/>
                    <a:gd name="T1" fmla="*/ 22 h 68"/>
                    <a:gd name="T2" fmla="*/ 44 w 90"/>
                    <a:gd name="T3" fmla="*/ 0 h 68"/>
                    <a:gd name="T4" fmla="*/ 14 w 90"/>
                    <a:gd name="T5" fmla="*/ 20 h 68"/>
                    <a:gd name="T6" fmla="*/ 0 w 90"/>
                    <a:gd name="T7" fmla="*/ 68 h 68"/>
                    <a:gd name="T8" fmla="*/ 40 w 90"/>
                    <a:gd name="T9" fmla="*/ 68 h 68"/>
                    <a:gd name="T10" fmla="*/ 90 w 90"/>
                    <a:gd name="T11" fmla="*/ 36 h 68"/>
                    <a:gd name="T12" fmla="*/ 90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90" y="22"/>
                      </a:moveTo>
                      <a:lnTo>
                        <a:pt x="44" y="0"/>
                      </a:lnTo>
                      <a:lnTo>
                        <a:pt x="14" y="20"/>
                      </a:lnTo>
                      <a:lnTo>
                        <a:pt x="0" y="68"/>
                      </a:lnTo>
                      <a:lnTo>
                        <a:pt x="40" y="68"/>
                      </a:lnTo>
                      <a:lnTo>
                        <a:pt x="90" y="36"/>
                      </a:lnTo>
                      <a:lnTo>
                        <a:pt x="90"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 name="Freeform 832"/>
                <p:cNvSpPr>
                  <a:spLocks/>
                </p:cNvSpPr>
                <p:nvPr/>
              </p:nvSpPr>
              <p:spPr bwMode="auto">
                <a:xfrm>
                  <a:off x="1604" y="3223"/>
                  <a:ext cx="48" cy="46"/>
                </a:xfrm>
                <a:custGeom>
                  <a:avLst/>
                  <a:gdLst>
                    <a:gd name="T0" fmla="*/ 58 w 60"/>
                    <a:gd name="T1" fmla="*/ 22 h 58"/>
                    <a:gd name="T2" fmla="*/ 28 w 60"/>
                    <a:gd name="T3" fmla="*/ 0 h 58"/>
                    <a:gd name="T4" fmla="*/ 8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8" y="0"/>
                      </a:lnTo>
                      <a:lnTo>
                        <a:pt x="8" y="16"/>
                      </a:lnTo>
                      <a:lnTo>
                        <a:pt x="0" y="56"/>
                      </a:lnTo>
                      <a:lnTo>
                        <a:pt x="28" y="58"/>
                      </a:lnTo>
                      <a:lnTo>
                        <a:pt x="60" y="34"/>
                      </a:lnTo>
                      <a:lnTo>
                        <a:pt x="58"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 name="Freeform 833"/>
                <p:cNvSpPr>
                  <a:spLocks/>
                </p:cNvSpPr>
                <p:nvPr/>
              </p:nvSpPr>
              <p:spPr bwMode="auto">
                <a:xfrm>
                  <a:off x="1604" y="3223"/>
                  <a:ext cx="48" cy="46"/>
                </a:xfrm>
                <a:custGeom>
                  <a:avLst/>
                  <a:gdLst>
                    <a:gd name="T0" fmla="*/ 58 w 60"/>
                    <a:gd name="T1" fmla="*/ 22 h 58"/>
                    <a:gd name="T2" fmla="*/ 28 w 60"/>
                    <a:gd name="T3" fmla="*/ 0 h 58"/>
                    <a:gd name="T4" fmla="*/ 8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8" y="0"/>
                      </a:lnTo>
                      <a:lnTo>
                        <a:pt x="8" y="16"/>
                      </a:lnTo>
                      <a:lnTo>
                        <a:pt x="0" y="56"/>
                      </a:lnTo>
                      <a:lnTo>
                        <a:pt x="28" y="58"/>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 name="Freeform 834"/>
                <p:cNvSpPr>
                  <a:spLocks/>
                </p:cNvSpPr>
                <p:nvPr/>
              </p:nvSpPr>
              <p:spPr bwMode="auto">
                <a:xfrm>
                  <a:off x="968" y="3125"/>
                  <a:ext cx="116" cy="130"/>
                </a:xfrm>
                <a:custGeom>
                  <a:avLst/>
                  <a:gdLst>
                    <a:gd name="T0" fmla="*/ 128 w 146"/>
                    <a:gd name="T1" fmla="*/ 24 h 162"/>
                    <a:gd name="T2" fmla="*/ 28 w 146"/>
                    <a:gd name="T3" fmla="*/ 0 h 162"/>
                    <a:gd name="T4" fmla="*/ 0 w 146"/>
                    <a:gd name="T5" fmla="*/ 54 h 162"/>
                    <a:gd name="T6" fmla="*/ 34 w 146"/>
                    <a:gd name="T7" fmla="*/ 162 h 162"/>
                    <a:gd name="T8" fmla="*/ 98 w 146"/>
                    <a:gd name="T9" fmla="*/ 140 h 162"/>
                    <a:gd name="T10" fmla="*/ 146 w 146"/>
                    <a:gd name="T11" fmla="*/ 50 h 162"/>
                    <a:gd name="T12" fmla="*/ 128 w 146"/>
                    <a:gd name="T13" fmla="*/ 24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28" y="24"/>
                      </a:moveTo>
                      <a:lnTo>
                        <a:pt x="28" y="0"/>
                      </a:lnTo>
                      <a:lnTo>
                        <a:pt x="0" y="54"/>
                      </a:lnTo>
                      <a:lnTo>
                        <a:pt x="34" y="162"/>
                      </a:lnTo>
                      <a:lnTo>
                        <a:pt x="98" y="140"/>
                      </a:lnTo>
                      <a:lnTo>
                        <a:pt x="146" y="50"/>
                      </a:lnTo>
                      <a:lnTo>
                        <a:pt x="128"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 name="Freeform 835"/>
                <p:cNvSpPr>
                  <a:spLocks/>
                </p:cNvSpPr>
                <p:nvPr/>
              </p:nvSpPr>
              <p:spPr bwMode="auto">
                <a:xfrm>
                  <a:off x="968" y="3125"/>
                  <a:ext cx="116" cy="130"/>
                </a:xfrm>
                <a:custGeom>
                  <a:avLst/>
                  <a:gdLst>
                    <a:gd name="T0" fmla="*/ 128 w 146"/>
                    <a:gd name="T1" fmla="*/ 24 h 162"/>
                    <a:gd name="T2" fmla="*/ 28 w 146"/>
                    <a:gd name="T3" fmla="*/ 0 h 162"/>
                    <a:gd name="T4" fmla="*/ 0 w 146"/>
                    <a:gd name="T5" fmla="*/ 54 h 162"/>
                    <a:gd name="T6" fmla="*/ 34 w 146"/>
                    <a:gd name="T7" fmla="*/ 162 h 162"/>
                    <a:gd name="T8" fmla="*/ 98 w 146"/>
                    <a:gd name="T9" fmla="*/ 140 h 162"/>
                    <a:gd name="T10" fmla="*/ 146 w 146"/>
                    <a:gd name="T11" fmla="*/ 50 h 162"/>
                    <a:gd name="T12" fmla="*/ 128 w 146"/>
                    <a:gd name="T13" fmla="*/ 24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28" y="24"/>
                      </a:moveTo>
                      <a:lnTo>
                        <a:pt x="28" y="0"/>
                      </a:lnTo>
                      <a:lnTo>
                        <a:pt x="0" y="54"/>
                      </a:lnTo>
                      <a:lnTo>
                        <a:pt x="34" y="162"/>
                      </a:lnTo>
                      <a:lnTo>
                        <a:pt x="98" y="140"/>
                      </a:lnTo>
                      <a:lnTo>
                        <a:pt x="146" y="50"/>
                      </a:lnTo>
                      <a:lnTo>
                        <a:pt x="128"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3" name="Freeform 836"/>
                <p:cNvSpPr>
                  <a:spLocks/>
                </p:cNvSpPr>
                <p:nvPr/>
              </p:nvSpPr>
              <p:spPr bwMode="auto">
                <a:xfrm>
                  <a:off x="809" y="3316"/>
                  <a:ext cx="103" cy="81"/>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 name="Freeform 837"/>
                <p:cNvSpPr>
                  <a:spLocks/>
                </p:cNvSpPr>
                <p:nvPr/>
              </p:nvSpPr>
              <p:spPr bwMode="auto">
                <a:xfrm>
                  <a:off x="809" y="3316"/>
                  <a:ext cx="103" cy="81"/>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 name="Freeform 838"/>
                <p:cNvSpPr>
                  <a:spLocks/>
                </p:cNvSpPr>
                <p:nvPr/>
              </p:nvSpPr>
              <p:spPr bwMode="auto">
                <a:xfrm>
                  <a:off x="841" y="3178"/>
                  <a:ext cx="61"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 name="Freeform 839"/>
                <p:cNvSpPr>
                  <a:spLocks/>
                </p:cNvSpPr>
                <p:nvPr/>
              </p:nvSpPr>
              <p:spPr bwMode="auto">
                <a:xfrm>
                  <a:off x="841" y="3178"/>
                  <a:ext cx="61"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7" name="Freeform 840"/>
                <p:cNvSpPr>
                  <a:spLocks/>
                </p:cNvSpPr>
                <p:nvPr/>
              </p:nvSpPr>
              <p:spPr bwMode="auto">
                <a:xfrm>
                  <a:off x="956" y="3319"/>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8" name="Freeform 841"/>
                <p:cNvSpPr>
                  <a:spLocks/>
                </p:cNvSpPr>
                <p:nvPr/>
              </p:nvSpPr>
              <p:spPr bwMode="auto">
                <a:xfrm>
                  <a:off x="956" y="3319"/>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 name="Freeform 842"/>
                <p:cNvSpPr>
                  <a:spLocks/>
                </p:cNvSpPr>
                <p:nvPr/>
              </p:nvSpPr>
              <p:spPr bwMode="auto">
                <a:xfrm>
                  <a:off x="1281" y="3348"/>
                  <a:ext cx="128" cy="117"/>
                </a:xfrm>
                <a:custGeom>
                  <a:avLst/>
                  <a:gdLst>
                    <a:gd name="T0" fmla="*/ 140 w 160"/>
                    <a:gd name="T1" fmla="*/ 126 h 146"/>
                    <a:gd name="T2" fmla="*/ 160 w 160"/>
                    <a:gd name="T3" fmla="*/ 26 h 146"/>
                    <a:gd name="T4" fmla="*/ 104 w 160"/>
                    <a:gd name="T5" fmla="*/ 0 h 146"/>
                    <a:gd name="T6" fmla="*/ 0 w 160"/>
                    <a:gd name="T7" fmla="*/ 40 h 146"/>
                    <a:gd name="T8" fmla="*/ 24 w 160"/>
                    <a:gd name="T9" fmla="*/ 104 h 146"/>
                    <a:gd name="T10" fmla="*/ 116 w 160"/>
                    <a:gd name="T11" fmla="*/ 146 h 146"/>
                    <a:gd name="T12" fmla="*/ 140 w 160"/>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140" y="126"/>
                      </a:moveTo>
                      <a:lnTo>
                        <a:pt x="160" y="26"/>
                      </a:lnTo>
                      <a:lnTo>
                        <a:pt x="104" y="0"/>
                      </a:lnTo>
                      <a:lnTo>
                        <a:pt x="0" y="40"/>
                      </a:lnTo>
                      <a:lnTo>
                        <a:pt x="24" y="104"/>
                      </a:lnTo>
                      <a:lnTo>
                        <a:pt x="116" y="146"/>
                      </a:lnTo>
                      <a:lnTo>
                        <a:pt x="140" y="12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0" name="Freeform 843"/>
                <p:cNvSpPr>
                  <a:spLocks/>
                </p:cNvSpPr>
                <p:nvPr/>
              </p:nvSpPr>
              <p:spPr bwMode="auto">
                <a:xfrm>
                  <a:off x="1281" y="3348"/>
                  <a:ext cx="128" cy="117"/>
                </a:xfrm>
                <a:custGeom>
                  <a:avLst/>
                  <a:gdLst>
                    <a:gd name="T0" fmla="*/ 140 w 160"/>
                    <a:gd name="T1" fmla="*/ 126 h 146"/>
                    <a:gd name="T2" fmla="*/ 160 w 160"/>
                    <a:gd name="T3" fmla="*/ 26 h 146"/>
                    <a:gd name="T4" fmla="*/ 104 w 160"/>
                    <a:gd name="T5" fmla="*/ 0 h 146"/>
                    <a:gd name="T6" fmla="*/ 0 w 160"/>
                    <a:gd name="T7" fmla="*/ 40 h 146"/>
                    <a:gd name="T8" fmla="*/ 24 w 160"/>
                    <a:gd name="T9" fmla="*/ 104 h 146"/>
                    <a:gd name="T10" fmla="*/ 116 w 160"/>
                    <a:gd name="T11" fmla="*/ 146 h 146"/>
                    <a:gd name="T12" fmla="*/ 140 w 160"/>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140" y="126"/>
                      </a:moveTo>
                      <a:lnTo>
                        <a:pt x="160" y="26"/>
                      </a:lnTo>
                      <a:lnTo>
                        <a:pt x="104" y="0"/>
                      </a:lnTo>
                      <a:lnTo>
                        <a:pt x="0" y="40"/>
                      </a:lnTo>
                      <a:lnTo>
                        <a:pt x="24" y="104"/>
                      </a:lnTo>
                      <a:lnTo>
                        <a:pt x="116" y="146"/>
                      </a:lnTo>
                      <a:lnTo>
                        <a:pt x="140" y="12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1" name="Freeform 844"/>
                <p:cNvSpPr>
                  <a:spLocks/>
                </p:cNvSpPr>
                <p:nvPr/>
              </p:nvSpPr>
              <p:spPr bwMode="auto">
                <a:xfrm>
                  <a:off x="1131" y="3199"/>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2" name="Freeform 845"/>
                <p:cNvSpPr>
                  <a:spLocks/>
                </p:cNvSpPr>
                <p:nvPr/>
              </p:nvSpPr>
              <p:spPr bwMode="auto">
                <a:xfrm>
                  <a:off x="1131" y="3199"/>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3" name="Freeform 846"/>
                <p:cNvSpPr>
                  <a:spLocks/>
                </p:cNvSpPr>
                <p:nvPr/>
              </p:nvSpPr>
              <p:spPr bwMode="auto">
                <a:xfrm>
                  <a:off x="1284" y="3223"/>
                  <a:ext cx="64" cy="61"/>
                </a:xfrm>
                <a:custGeom>
                  <a:avLst/>
                  <a:gdLst>
                    <a:gd name="T0" fmla="*/ 4 w 80"/>
                    <a:gd name="T1" fmla="*/ 66 h 76"/>
                    <a:gd name="T2" fmla="*/ 54 w 80"/>
                    <a:gd name="T3" fmla="*/ 76 h 76"/>
                    <a:gd name="T4" fmla="*/ 78 w 80"/>
                    <a:gd name="T5" fmla="*/ 50 h 76"/>
                    <a:gd name="T6" fmla="*/ 80 w 80"/>
                    <a:gd name="T7" fmla="*/ 0 h 76"/>
                    <a:gd name="T8" fmla="*/ 42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4" y="76"/>
                      </a:lnTo>
                      <a:lnTo>
                        <a:pt x="78" y="50"/>
                      </a:lnTo>
                      <a:lnTo>
                        <a:pt x="80" y="0"/>
                      </a:lnTo>
                      <a:lnTo>
                        <a:pt x="42" y="10"/>
                      </a:lnTo>
                      <a:lnTo>
                        <a:pt x="0" y="52"/>
                      </a:lnTo>
                      <a:lnTo>
                        <a:pt x="4" y="6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4" name="Freeform 847"/>
                <p:cNvSpPr>
                  <a:spLocks/>
                </p:cNvSpPr>
                <p:nvPr/>
              </p:nvSpPr>
              <p:spPr bwMode="auto">
                <a:xfrm>
                  <a:off x="1284" y="3223"/>
                  <a:ext cx="64" cy="61"/>
                </a:xfrm>
                <a:custGeom>
                  <a:avLst/>
                  <a:gdLst>
                    <a:gd name="T0" fmla="*/ 4 w 80"/>
                    <a:gd name="T1" fmla="*/ 66 h 76"/>
                    <a:gd name="T2" fmla="*/ 54 w 80"/>
                    <a:gd name="T3" fmla="*/ 76 h 76"/>
                    <a:gd name="T4" fmla="*/ 78 w 80"/>
                    <a:gd name="T5" fmla="*/ 50 h 76"/>
                    <a:gd name="T6" fmla="*/ 80 w 80"/>
                    <a:gd name="T7" fmla="*/ 0 h 76"/>
                    <a:gd name="T8" fmla="*/ 42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4" y="76"/>
                      </a:lnTo>
                      <a:lnTo>
                        <a:pt x="78" y="50"/>
                      </a:lnTo>
                      <a:lnTo>
                        <a:pt x="80" y="0"/>
                      </a:lnTo>
                      <a:lnTo>
                        <a:pt x="42" y="10"/>
                      </a:lnTo>
                      <a:lnTo>
                        <a:pt x="0" y="52"/>
                      </a:lnTo>
                      <a:lnTo>
                        <a:pt x="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5" name="Freeform 848"/>
                <p:cNvSpPr>
                  <a:spLocks/>
                </p:cNvSpPr>
                <p:nvPr/>
              </p:nvSpPr>
              <p:spPr bwMode="auto">
                <a:xfrm>
                  <a:off x="1171" y="3345"/>
                  <a:ext cx="45" cy="48"/>
                </a:xfrm>
                <a:custGeom>
                  <a:avLst/>
                  <a:gdLst>
                    <a:gd name="T0" fmla="*/ 6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6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6" y="46"/>
                      </a:moveTo>
                      <a:lnTo>
                        <a:pt x="40" y="60"/>
                      </a:lnTo>
                      <a:lnTo>
                        <a:pt x="56" y="40"/>
                      </a:lnTo>
                      <a:lnTo>
                        <a:pt x="52" y="0"/>
                      </a:lnTo>
                      <a:lnTo>
                        <a:pt x="26" y="6"/>
                      </a:lnTo>
                      <a:lnTo>
                        <a:pt x="0" y="36"/>
                      </a:lnTo>
                      <a:lnTo>
                        <a:pt x="6" y="4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6" name="Freeform 849"/>
                <p:cNvSpPr>
                  <a:spLocks/>
                </p:cNvSpPr>
                <p:nvPr/>
              </p:nvSpPr>
              <p:spPr bwMode="auto">
                <a:xfrm>
                  <a:off x="1171" y="3345"/>
                  <a:ext cx="45" cy="48"/>
                </a:xfrm>
                <a:custGeom>
                  <a:avLst/>
                  <a:gdLst>
                    <a:gd name="T0" fmla="*/ 6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6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6" y="46"/>
                      </a:moveTo>
                      <a:lnTo>
                        <a:pt x="40" y="60"/>
                      </a:lnTo>
                      <a:lnTo>
                        <a:pt x="56" y="40"/>
                      </a:lnTo>
                      <a:lnTo>
                        <a:pt x="52" y="0"/>
                      </a:lnTo>
                      <a:lnTo>
                        <a:pt x="26" y="6"/>
                      </a:lnTo>
                      <a:lnTo>
                        <a:pt x="0" y="36"/>
                      </a:lnTo>
                      <a:lnTo>
                        <a:pt x="6"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7" name="Freeform 850"/>
                <p:cNvSpPr>
                  <a:spLocks/>
                </p:cNvSpPr>
                <p:nvPr/>
              </p:nvSpPr>
              <p:spPr bwMode="auto">
                <a:xfrm>
                  <a:off x="478" y="2695"/>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8" name="Freeform 851"/>
                <p:cNvSpPr>
                  <a:spLocks/>
                </p:cNvSpPr>
                <p:nvPr/>
              </p:nvSpPr>
              <p:spPr bwMode="auto">
                <a:xfrm>
                  <a:off x="478" y="2695"/>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9" name="Freeform 852"/>
                <p:cNvSpPr>
                  <a:spLocks/>
                </p:cNvSpPr>
                <p:nvPr/>
              </p:nvSpPr>
              <p:spPr bwMode="auto">
                <a:xfrm>
                  <a:off x="1360" y="2946"/>
                  <a:ext cx="126" cy="111"/>
                </a:xfrm>
                <a:custGeom>
                  <a:avLst/>
                  <a:gdLst>
                    <a:gd name="T0" fmla="*/ 0 w 158"/>
                    <a:gd name="T1" fmla="*/ 24 h 138"/>
                    <a:gd name="T2" fmla="*/ 4 w 158"/>
                    <a:gd name="T3" fmla="*/ 126 h 138"/>
                    <a:gd name="T4" fmla="*/ 64 w 158"/>
                    <a:gd name="T5" fmla="*/ 138 h 138"/>
                    <a:gd name="T6" fmla="*/ 158 w 158"/>
                    <a:gd name="T7" fmla="*/ 74 h 138"/>
                    <a:gd name="T8" fmla="*/ 118 w 158"/>
                    <a:gd name="T9" fmla="*/ 18 h 138"/>
                    <a:gd name="T10" fmla="*/ 20 w 158"/>
                    <a:gd name="T11" fmla="*/ 0 h 138"/>
                    <a:gd name="T12" fmla="*/ 0 w 158"/>
                    <a:gd name="T13" fmla="*/ 2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0" y="24"/>
                      </a:moveTo>
                      <a:lnTo>
                        <a:pt x="4" y="126"/>
                      </a:lnTo>
                      <a:lnTo>
                        <a:pt x="64" y="138"/>
                      </a:lnTo>
                      <a:lnTo>
                        <a:pt x="158" y="74"/>
                      </a:lnTo>
                      <a:lnTo>
                        <a:pt x="118" y="18"/>
                      </a:lnTo>
                      <a:lnTo>
                        <a:pt x="20" y="0"/>
                      </a:lnTo>
                      <a:lnTo>
                        <a:pt x="0"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0" name="Freeform 853"/>
                <p:cNvSpPr>
                  <a:spLocks/>
                </p:cNvSpPr>
                <p:nvPr/>
              </p:nvSpPr>
              <p:spPr bwMode="auto">
                <a:xfrm>
                  <a:off x="1360" y="2946"/>
                  <a:ext cx="126" cy="111"/>
                </a:xfrm>
                <a:custGeom>
                  <a:avLst/>
                  <a:gdLst>
                    <a:gd name="T0" fmla="*/ 0 w 158"/>
                    <a:gd name="T1" fmla="*/ 24 h 138"/>
                    <a:gd name="T2" fmla="*/ 4 w 158"/>
                    <a:gd name="T3" fmla="*/ 126 h 138"/>
                    <a:gd name="T4" fmla="*/ 64 w 158"/>
                    <a:gd name="T5" fmla="*/ 138 h 138"/>
                    <a:gd name="T6" fmla="*/ 158 w 158"/>
                    <a:gd name="T7" fmla="*/ 74 h 138"/>
                    <a:gd name="T8" fmla="*/ 118 w 158"/>
                    <a:gd name="T9" fmla="*/ 18 h 138"/>
                    <a:gd name="T10" fmla="*/ 20 w 158"/>
                    <a:gd name="T11" fmla="*/ 0 h 138"/>
                    <a:gd name="T12" fmla="*/ 0 w 158"/>
                    <a:gd name="T13" fmla="*/ 2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0" y="24"/>
                      </a:moveTo>
                      <a:lnTo>
                        <a:pt x="4" y="126"/>
                      </a:lnTo>
                      <a:lnTo>
                        <a:pt x="64" y="138"/>
                      </a:lnTo>
                      <a:lnTo>
                        <a:pt x="158" y="74"/>
                      </a:lnTo>
                      <a:lnTo>
                        <a:pt x="118" y="18"/>
                      </a:lnTo>
                      <a:lnTo>
                        <a:pt x="20" y="0"/>
                      </a:lnTo>
                      <a:lnTo>
                        <a:pt x="0"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1" name="Freeform 854"/>
                <p:cNvSpPr>
                  <a:spLocks/>
                </p:cNvSpPr>
                <p:nvPr/>
              </p:nvSpPr>
              <p:spPr bwMode="auto">
                <a:xfrm>
                  <a:off x="1575" y="3063"/>
                  <a:ext cx="88" cy="99"/>
                </a:xfrm>
                <a:custGeom>
                  <a:avLst/>
                  <a:gdLst>
                    <a:gd name="T0" fmla="*/ 92 w 110"/>
                    <a:gd name="T1" fmla="*/ 24 h 124"/>
                    <a:gd name="T2" fmla="*/ 14 w 110"/>
                    <a:gd name="T3" fmla="*/ 0 h 124"/>
                    <a:gd name="T4" fmla="*/ 0 w 110"/>
                    <a:gd name="T5" fmla="*/ 40 h 124"/>
                    <a:gd name="T6" fmla="*/ 42 w 110"/>
                    <a:gd name="T7" fmla="*/ 124 h 124"/>
                    <a:gd name="T8" fmla="*/ 88 w 110"/>
                    <a:gd name="T9" fmla="*/ 112 h 124"/>
                    <a:gd name="T10" fmla="*/ 110 w 110"/>
                    <a:gd name="T11" fmla="*/ 46 h 124"/>
                    <a:gd name="T12" fmla="*/ 92 w 110"/>
                    <a:gd name="T13" fmla="*/ 24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92" y="24"/>
                      </a:moveTo>
                      <a:lnTo>
                        <a:pt x="14" y="0"/>
                      </a:lnTo>
                      <a:lnTo>
                        <a:pt x="0" y="40"/>
                      </a:lnTo>
                      <a:lnTo>
                        <a:pt x="42" y="124"/>
                      </a:lnTo>
                      <a:lnTo>
                        <a:pt x="88" y="112"/>
                      </a:lnTo>
                      <a:lnTo>
                        <a:pt x="110" y="46"/>
                      </a:lnTo>
                      <a:lnTo>
                        <a:pt x="92"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2" name="Freeform 855"/>
                <p:cNvSpPr>
                  <a:spLocks/>
                </p:cNvSpPr>
                <p:nvPr/>
              </p:nvSpPr>
              <p:spPr bwMode="auto">
                <a:xfrm>
                  <a:off x="1575" y="3063"/>
                  <a:ext cx="88" cy="99"/>
                </a:xfrm>
                <a:custGeom>
                  <a:avLst/>
                  <a:gdLst>
                    <a:gd name="T0" fmla="*/ 92 w 110"/>
                    <a:gd name="T1" fmla="*/ 24 h 124"/>
                    <a:gd name="T2" fmla="*/ 14 w 110"/>
                    <a:gd name="T3" fmla="*/ 0 h 124"/>
                    <a:gd name="T4" fmla="*/ 0 w 110"/>
                    <a:gd name="T5" fmla="*/ 40 h 124"/>
                    <a:gd name="T6" fmla="*/ 42 w 110"/>
                    <a:gd name="T7" fmla="*/ 124 h 124"/>
                    <a:gd name="T8" fmla="*/ 88 w 110"/>
                    <a:gd name="T9" fmla="*/ 112 h 124"/>
                    <a:gd name="T10" fmla="*/ 110 w 110"/>
                    <a:gd name="T11" fmla="*/ 46 h 124"/>
                    <a:gd name="T12" fmla="*/ 92 w 110"/>
                    <a:gd name="T13" fmla="*/ 24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92" y="24"/>
                      </a:moveTo>
                      <a:lnTo>
                        <a:pt x="14" y="0"/>
                      </a:lnTo>
                      <a:lnTo>
                        <a:pt x="0" y="40"/>
                      </a:lnTo>
                      <a:lnTo>
                        <a:pt x="42" y="124"/>
                      </a:lnTo>
                      <a:lnTo>
                        <a:pt x="88" y="112"/>
                      </a:lnTo>
                      <a:lnTo>
                        <a:pt x="110" y="46"/>
                      </a:lnTo>
                      <a:lnTo>
                        <a:pt x="92"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3" name="Freeform 856"/>
                <p:cNvSpPr>
                  <a:spLocks/>
                </p:cNvSpPr>
                <p:nvPr/>
              </p:nvSpPr>
              <p:spPr bwMode="auto">
                <a:xfrm>
                  <a:off x="1548" y="2975"/>
                  <a:ext cx="45" cy="50"/>
                </a:xfrm>
                <a:custGeom>
                  <a:avLst/>
                  <a:gdLst>
                    <a:gd name="T0" fmla="*/ 50 w 56"/>
                    <a:gd name="T1" fmla="*/ 6 h 62"/>
                    <a:gd name="T2" fmla="*/ 12 w 56"/>
                    <a:gd name="T3" fmla="*/ 0 h 62"/>
                    <a:gd name="T4" fmla="*/ 0 w 56"/>
                    <a:gd name="T5" fmla="*/ 22 h 62"/>
                    <a:gd name="T6" fmla="*/ 14 w 56"/>
                    <a:gd name="T7" fmla="*/ 62 h 62"/>
                    <a:gd name="T8" fmla="*/ 38 w 56"/>
                    <a:gd name="T9" fmla="*/ 50 h 62"/>
                    <a:gd name="T10" fmla="*/ 56 w 56"/>
                    <a:gd name="T11" fmla="*/ 14 h 62"/>
                    <a:gd name="T12" fmla="*/ 50 w 56"/>
                    <a:gd name="T13" fmla="*/ 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50" y="6"/>
                      </a:moveTo>
                      <a:lnTo>
                        <a:pt x="12" y="0"/>
                      </a:lnTo>
                      <a:lnTo>
                        <a:pt x="0" y="22"/>
                      </a:lnTo>
                      <a:lnTo>
                        <a:pt x="14" y="62"/>
                      </a:lnTo>
                      <a:lnTo>
                        <a:pt x="38" y="50"/>
                      </a:lnTo>
                      <a:lnTo>
                        <a:pt x="56" y="14"/>
                      </a:lnTo>
                      <a:lnTo>
                        <a:pt x="50" y="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 name="Freeform 857"/>
                <p:cNvSpPr>
                  <a:spLocks/>
                </p:cNvSpPr>
                <p:nvPr/>
              </p:nvSpPr>
              <p:spPr bwMode="auto">
                <a:xfrm>
                  <a:off x="1548" y="2975"/>
                  <a:ext cx="45" cy="50"/>
                </a:xfrm>
                <a:custGeom>
                  <a:avLst/>
                  <a:gdLst>
                    <a:gd name="T0" fmla="*/ 50 w 56"/>
                    <a:gd name="T1" fmla="*/ 6 h 62"/>
                    <a:gd name="T2" fmla="*/ 12 w 56"/>
                    <a:gd name="T3" fmla="*/ 0 h 62"/>
                    <a:gd name="T4" fmla="*/ 0 w 56"/>
                    <a:gd name="T5" fmla="*/ 22 h 62"/>
                    <a:gd name="T6" fmla="*/ 14 w 56"/>
                    <a:gd name="T7" fmla="*/ 62 h 62"/>
                    <a:gd name="T8" fmla="*/ 38 w 56"/>
                    <a:gd name="T9" fmla="*/ 50 h 62"/>
                    <a:gd name="T10" fmla="*/ 56 w 56"/>
                    <a:gd name="T11" fmla="*/ 14 h 62"/>
                    <a:gd name="T12" fmla="*/ 50 w 56"/>
                    <a:gd name="T13" fmla="*/ 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50" y="6"/>
                      </a:moveTo>
                      <a:lnTo>
                        <a:pt x="12" y="0"/>
                      </a:lnTo>
                      <a:lnTo>
                        <a:pt x="0" y="22"/>
                      </a:lnTo>
                      <a:lnTo>
                        <a:pt x="14" y="62"/>
                      </a:lnTo>
                      <a:lnTo>
                        <a:pt x="38" y="50"/>
                      </a:lnTo>
                      <a:lnTo>
                        <a:pt x="56" y="14"/>
                      </a:lnTo>
                      <a:lnTo>
                        <a:pt x="50" y="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5" name="Freeform 858"/>
                <p:cNvSpPr>
                  <a:spLocks/>
                </p:cNvSpPr>
                <p:nvPr/>
              </p:nvSpPr>
              <p:spPr bwMode="auto">
                <a:xfrm>
                  <a:off x="672" y="2665"/>
                  <a:ext cx="126" cy="113"/>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6" name="Freeform 859"/>
                <p:cNvSpPr>
                  <a:spLocks/>
                </p:cNvSpPr>
                <p:nvPr/>
              </p:nvSpPr>
              <p:spPr bwMode="auto">
                <a:xfrm>
                  <a:off x="672" y="2665"/>
                  <a:ext cx="126" cy="113"/>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7" name="Freeform 860"/>
                <p:cNvSpPr>
                  <a:spLocks/>
                </p:cNvSpPr>
                <p:nvPr/>
              </p:nvSpPr>
              <p:spPr bwMode="auto">
                <a:xfrm>
                  <a:off x="832" y="2866"/>
                  <a:ext cx="76" cy="107"/>
                </a:xfrm>
                <a:custGeom>
                  <a:avLst/>
                  <a:gdLst>
                    <a:gd name="T0" fmla="*/ 92 w 96"/>
                    <a:gd name="T1" fmla="*/ 62 h 134"/>
                    <a:gd name="T2" fmla="*/ 38 w 96"/>
                    <a:gd name="T3" fmla="*/ 0 h 134"/>
                    <a:gd name="T4" fmla="*/ 6 w 96"/>
                    <a:gd name="T5" fmla="*/ 28 h 134"/>
                    <a:gd name="T6" fmla="*/ 0 w 96"/>
                    <a:gd name="T7" fmla="*/ 122 h 134"/>
                    <a:gd name="T8" fmla="*/ 44 w 96"/>
                    <a:gd name="T9" fmla="*/ 134 h 134"/>
                    <a:gd name="T10" fmla="*/ 96 w 96"/>
                    <a:gd name="T11" fmla="*/ 88 h 134"/>
                    <a:gd name="T12" fmla="*/ 92 w 96"/>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6" h="134">
                      <a:moveTo>
                        <a:pt x="92" y="62"/>
                      </a:moveTo>
                      <a:lnTo>
                        <a:pt x="38" y="0"/>
                      </a:lnTo>
                      <a:lnTo>
                        <a:pt x="6" y="28"/>
                      </a:lnTo>
                      <a:lnTo>
                        <a:pt x="0" y="122"/>
                      </a:lnTo>
                      <a:lnTo>
                        <a:pt x="44" y="134"/>
                      </a:lnTo>
                      <a:lnTo>
                        <a:pt x="96" y="88"/>
                      </a:lnTo>
                      <a:lnTo>
                        <a:pt x="92" y="6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8" name="Freeform 861"/>
                <p:cNvSpPr>
                  <a:spLocks/>
                </p:cNvSpPr>
                <p:nvPr/>
              </p:nvSpPr>
              <p:spPr bwMode="auto">
                <a:xfrm>
                  <a:off x="832" y="2866"/>
                  <a:ext cx="76" cy="107"/>
                </a:xfrm>
                <a:custGeom>
                  <a:avLst/>
                  <a:gdLst>
                    <a:gd name="T0" fmla="*/ 92 w 96"/>
                    <a:gd name="T1" fmla="*/ 62 h 134"/>
                    <a:gd name="T2" fmla="*/ 38 w 96"/>
                    <a:gd name="T3" fmla="*/ 0 h 134"/>
                    <a:gd name="T4" fmla="*/ 6 w 96"/>
                    <a:gd name="T5" fmla="*/ 28 h 134"/>
                    <a:gd name="T6" fmla="*/ 0 w 96"/>
                    <a:gd name="T7" fmla="*/ 122 h 134"/>
                    <a:gd name="T8" fmla="*/ 44 w 96"/>
                    <a:gd name="T9" fmla="*/ 134 h 134"/>
                    <a:gd name="T10" fmla="*/ 96 w 96"/>
                    <a:gd name="T11" fmla="*/ 88 h 134"/>
                    <a:gd name="T12" fmla="*/ 92 w 96"/>
                    <a:gd name="T13" fmla="*/ 62 h 134"/>
                  </a:gdLst>
                  <a:ahLst/>
                  <a:cxnLst>
                    <a:cxn ang="0">
                      <a:pos x="T0" y="T1"/>
                    </a:cxn>
                    <a:cxn ang="0">
                      <a:pos x="T2" y="T3"/>
                    </a:cxn>
                    <a:cxn ang="0">
                      <a:pos x="T4" y="T5"/>
                    </a:cxn>
                    <a:cxn ang="0">
                      <a:pos x="T6" y="T7"/>
                    </a:cxn>
                    <a:cxn ang="0">
                      <a:pos x="T8" y="T9"/>
                    </a:cxn>
                    <a:cxn ang="0">
                      <a:pos x="T10" y="T11"/>
                    </a:cxn>
                    <a:cxn ang="0">
                      <a:pos x="T12" y="T13"/>
                    </a:cxn>
                  </a:cxnLst>
                  <a:rect l="0" t="0" r="r" b="b"/>
                  <a:pathLst>
                    <a:path w="96" h="134">
                      <a:moveTo>
                        <a:pt x="92" y="62"/>
                      </a:moveTo>
                      <a:lnTo>
                        <a:pt x="38" y="0"/>
                      </a:lnTo>
                      <a:lnTo>
                        <a:pt x="6" y="28"/>
                      </a:lnTo>
                      <a:lnTo>
                        <a:pt x="0" y="122"/>
                      </a:lnTo>
                      <a:lnTo>
                        <a:pt x="44" y="134"/>
                      </a:lnTo>
                      <a:lnTo>
                        <a:pt x="96" y="88"/>
                      </a:lnTo>
                      <a:lnTo>
                        <a:pt x="92"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9" name="Freeform 862"/>
                <p:cNvSpPr>
                  <a:spLocks/>
                </p:cNvSpPr>
                <p:nvPr/>
              </p:nvSpPr>
              <p:spPr bwMode="auto">
                <a:xfrm>
                  <a:off x="656" y="2818"/>
                  <a:ext cx="73" cy="53"/>
                </a:xfrm>
                <a:custGeom>
                  <a:avLst/>
                  <a:gdLst>
                    <a:gd name="T0" fmla="*/ 90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0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0" y="24"/>
                      </a:moveTo>
                      <a:lnTo>
                        <a:pt x="48" y="0"/>
                      </a:lnTo>
                      <a:lnTo>
                        <a:pt x="16" y="18"/>
                      </a:lnTo>
                      <a:lnTo>
                        <a:pt x="0" y="66"/>
                      </a:lnTo>
                      <a:lnTo>
                        <a:pt x="40" y="66"/>
                      </a:lnTo>
                      <a:lnTo>
                        <a:pt x="92" y="38"/>
                      </a:lnTo>
                      <a:lnTo>
                        <a:pt x="90"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0" name="Freeform 863"/>
                <p:cNvSpPr>
                  <a:spLocks/>
                </p:cNvSpPr>
                <p:nvPr/>
              </p:nvSpPr>
              <p:spPr bwMode="auto">
                <a:xfrm>
                  <a:off x="656" y="2818"/>
                  <a:ext cx="73" cy="53"/>
                </a:xfrm>
                <a:custGeom>
                  <a:avLst/>
                  <a:gdLst>
                    <a:gd name="T0" fmla="*/ 90 w 92"/>
                    <a:gd name="T1" fmla="*/ 24 h 66"/>
                    <a:gd name="T2" fmla="*/ 48 w 92"/>
                    <a:gd name="T3" fmla="*/ 0 h 66"/>
                    <a:gd name="T4" fmla="*/ 16 w 92"/>
                    <a:gd name="T5" fmla="*/ 18 h 66"/>
                    <a:gd name="T6" fmla="*/ 0 w 92"/>
                    <a:gd name="T7" fmla="*/ 66 h 66"/>
                    <a:gd name="T8" fmla="*/ 40 w 92"/>
                    <a:gd name="T9" fmla="*/ 66 h 66"/>
                    <a:gd name="T10" fmla="*/ 92 w 92"/>
                    <a:gd name="T11" fmla="*/ 38 h 66"/>
                    <a:gd name="T12" fmla="*/ 90 w 92"/>
                    <a:gd name="T13" fmla="*/ 24 h 66"/>
                  </a:gdLst>
                  <a:ahLst/>
                  <a:cxnLst>
                    <a:cxn ang="0">
                      <a:pos x="T0" y="T1"/>
                    </a:cxn>
                    <a:cxn ang="0">
                      <a:pos x="T2" y="T3"/>
                    </a:cxn>
                    <a:cxn ang="0">
                      <a:pos x="T4" y="T5"/>
                    </a:cxn>
                    <a:cxn ang="0">
                      <a:pos x="T6" y="T7"/>
                    </a:cxn>
                    <a:cxn ang="0">
                      <a:pos x="T8" y="T9"/>
                    </a:cxn>
                    <a:cxn ang="0">
                      <a:pos x="T10" y="T11"/>
                    </a:cxn>
                    <a:cxn ang="0">
                      <a:pos x="T12" y="T13"/>
                    </a:cxn>
                  </a:cxnLst>
                  <a:rect l="0" t="0" r="r" b="b"/>
                  <a:pathLst>
                    <a:path w="92" h="66">
                      <a:moveTo>
                        <a:pt x="90" y="24"/>
                      </a:moveTo>
                      <a:lnTo>
                        <a:pt x="48" y="0"/>
                      </a:lnTo>
                      <a:lnTo>
                        <a:pt x="16" y="18"/>
                      </a:lnTo>
                      <a:lnTo>
                        <a:pt x="0" y="66"/>
                      </a:lnTo>
                      <a:lnTo>
                        <a:pt x="40" y="66"/>
                      </a:lnTo>
                      <a:lnTo>
                        <a:pt x="92" y="38"/>
                      </a:lnTo>
                      <a:lnTo>
                        <a:pt x="90"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1" name="Freeform 864"/>
                <p:cNvSpPr>
                  <a:spLocks/>
                </p:cNvSpPr>
                <p:nvPr/>
              </p:nvSpPr>
              <p:spPr bwMode="auto">
                <a:xfrm>
                  <a:off x="884" y="2751"/>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 name="Freeform 865"/>
                <p:cNvSpPr>
                  <a:spLocks/>
                </p:cNvSpPr>
                <p:nvPr/>
              </p:nvSpPr>
              <p:spPr bwMode="auto">
                <a:xfrm>
                  <a:off x="884" y="2751"/>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3" name="Freeform 866"/>
                <p:cNvSpPr>
                  <a:spLocks/>
                </p:cNvSpPr>
                <p:nvPr/>
              </p:nvSpPr>
              <p:spPr bwMode="auto">
                <a:xfrm>
                  <a:off x="1134" y="2661"/>
                  <a:ext cx="117" cy="130"/>
                </a:xfrm>
                <a:custGeom>
                  <a:avLst/>
                  <a:gdLst>
                    <a:gd name="T0" fmla="*/ 130 w 146"/>
                    <a:gd name="T1" fmla="*/ 30 h 162"/>
                    <a:gd name="T2" fmla="*/ 32 w 146"/>
                    <a:gd name="T3" fmla="*/ 0 h 162"/>
                    <a:gd name="T4" fmla="*/ 0 w 146"/>
                    <a:gd name="T5" fmla="*/ 54 h 162"/>
                    <a:gd name="T6" fmla="*/ 30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4" y="144"/>
                      </a:lnTo>
                      <a:lnTo>
                        <a:pt x="146" y="56"/>
                      </a:lnTo>
                      <a:lnTo>
                        <a:pt x="130" y="3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4" name="Freeform 867"/>
                <p:cNvSpPr>
                  <a:spLocks/>
                </p:cNvSpPr>
                <p:nvPr/>
              </p:nvSpPr>
              <p:spPr bwMode="auto">
                <a:xfrm>
                  <a:off x="1134" y="2661"/>
                  <a:ext cx="117" cy="130"/>
                </a:xfrm>
                <a:custGeom>
                  <a:avLst/>
                  <a:gdLst>
                    <a:gd name="T0" fmla="*/ 130 w 146"/>
                    <a:gd name="T1" fmla="*/ 30 h 162"/>
                    <a:gd name="T2" fmla="*/ 32 w 146"/>
                    <a:gd name="T3" fmla="*/ 0 h 162"/>
                    <a:gd name="T4" fmla="*/ 0 w 146"/>
                    <a:gd name="T5" fmla="*/ 54 h 162"/>
                    <a:gd name="T6" fmla="*/ 30 w 146"/>
                    <a:gd name="T7" fmla="*/ 162 h 162"/>
                    <a:gd name="T8" fmla="*/ 94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4" y="144"/>
                      </a:lnTo>
                      <a:lnTo>
                        <a:pt x="146" y="56"/>
                      </a:lnTo>
                      <a:lnTo>
                        <a:pt x="130" y="3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 name="Freeform 868"/>
                <p:cNvSpPr>
                  <a:spLocks/>
                </p:cNvSpPr>
                <p:nvPr/>
              </p:nvSpPr>
              <p:spPr bwMode="auto">
                <a:xfrm>
                  <a:off x="968" y="2845"/>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6" name="Freeform 869"/>
                <p:cNvSpPr>
                  <a:spLocks/>
                </p:cNvSpPr>
                <p:nvPr/>
              </p:nvSpPr>
              <p:spPr bwMode="auto">
                <a:xfrm>
                  <a:off x="968" y="2845"/>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 name="Freeform 870"/>
                <p:cNvSpPr>
                  <a:spLocks/>
                </p:cNvSpPr>
                <p:nvPr/>
              </p:nvSpPr>
              <p:spPr bwMode="auto">
                <a:xfrm>
                  <a:off x="1008" y="2708"/>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8" name="Freeform 871"/>
                <p:cNvSpPr>
                  <a:spLocks/>
                </p:cNvSpPr>
                <p:nvPr/>
              </p:nvSpPr>
              <p:spPr bwMode="auto">
                <a:xfrm>
                  <a:off x="1008" y="2708"/>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9" name="Freeform 872"/>
                <p:cNvSpPr>
                  <a:spLocks/>
                </p:cNvSpPr>
                <p:nvPr/>
              </p:nvSpPr>
              <p:spPr bwMode="auto">
                <a:xfrm>
                  <a:off x="1116" y="2855"/>
                  <a:ext cx="47" cy="43"/>
                </a:xfrm>
                <a:custGeom>
                  <a:avLst/>
                  <a:gdLst>
                    <a:gd name="T0" fmla="*/ 40 w 58"/>
                    <a:gd name="T1" fmla="*/ 52 h 54"/>
                    <a:gd name="T2" fmla="*/ 58 w 58"/>
                    <a:gd name="T3" fmla="*/ 16 h 54"/>
                    <a:gd name="T4" fmla="*/ 40 w 58"/>
                    <a:gd name="T5" fmla="*/ 0 h 54"/>
                    <a:gd name="T6" fmla="*/ 0 w 58"/>
                    <a:gd name="T7" fmla="*/ 0 h 54"/>
                    <a:gd name="T8" fmla="*/ 2 w 58"/>
                    <a:gd name="T9" fmla="*/ 26 h 54"/>
                    <a:gd name="T10" fmla="*/ 30 w 58"/>
                    <a:gd name="T11" fmla="*/ 54 h 54"/>
                    <a:gd name="T12" fmla="*/ 40 w 58"/>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0" y="52"/>
                      </a:moveTo>
                      <a:lnTo>
                        <a:pt x="58" y="16"/>
                      </a:lnTo>
                      <a:lnTo>
                        <a:pt x="40" y="0"/>
                      </a:lnTo>
                      <a:lnTo>
                        <a:pt x="0" y="0"/>
                      </a:lnTo>
                      <a:lnTo>
                        <a:pt x="2" y="26"/>
                      </a:lnTo>
                      <a:lnTo>
                        <a:pt x="30" y="54"/>
                      </a:lnTo>
                      <a:lnTo>
                        <a:pt x="40" y="5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0" name="Freeform 873"/>
                <p:cNvSpPr>
                  <a:spLocks/>
                </p:cNvSpPr>
                <p:nvPr/>
              </p:nvSpPr>
              <p:spPr bwMode="auto">
                <a:xfrm>
                  <a:off x="1116" y="2855"/>
                  <a:ext cx="47" cy="43"/>
                </a:xfrm>
                <a:custGeom>
                  <a:avLst/>
                  <a:gdLst>
                    <a:gd name="T0" fmla="*/ 40 w 58"/>
                    <a:gd name="T1" fmla="*/ 52 h 54"/>
                    <a:gd name="T2" fmla="*/ 58 w 58"/>
                    <a:gd name="T3" fmla="*/ 16 h 54"/>
                    <a:gd name="T4" fmla="*/ 40 w 58"/>
                    <a:gd name="T5" fmla="*/ 0 h 54"/>
                    <a:gd name="T6" fmla="*/ 0 w 58"/>
                    <a:gd name="T7" fmla="*/ 0 h 54"/>
                    <a:gd name="T8" fmla="*/ 2 w 58"/>
                    <a:gd name="T9" fmla="*/ 26 h 54"/>
                    <a:gd name="T10" fmla="*/ 30 w 58"/>
                    <a:gd name="T11" fmla="*/ 54 h 54"/>
                    <a:gd name="T12" fmla="*/ 40 w 58"/>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0" y="52"/>
                      </a:moveTo>
                      <a:lnTo>
                        <a:pt x="58" y="16"/>
                      </a:lnTo>
                      <a:lnTo>
                        <a:pt x="40" y="0"/>
                      </a:lnTo>
                      <a:lnTo>
                        <a:pt x="0" y="0"/>
                      </a:lnTo>
                      <a:lnTo>
                        <a:pt x="2" y="26"/>
                      </a:lnTo>
                      <a:lnTo>
                        <a:pt x="30" y="54"/>
                      </a:lnTo>
                      <a:lnTo>
                        <a:pt x="40"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1" name="Freeform 874"/>
                <p:cNvSpPr>
                  <a:spLocks/>
                </p:cNvSpPr>
                <p:nvPr/>
              </p:nvSpPr>
              <p:spPr bwMode="auto">
                <a:xfrm>
                  <a:off x="1480" y="2815"/>
                  <a:ext cx="129" cy="117"/>
                </a:xfrm>
                <a:custGeom>
                  <a:avLst/>
                  <a:gdLst>
                    <a:gd name="T0" fmla="*/ 136 w 162"/>
                    <a:gd name="T1" fmla="*/ 128 h 146"/>
                    <a:gd name="T2" fmla="*/ 162 w 162"/>
                    <a:gd name="T3" fmla="*/ 28 h 146"/>
                    <a:gd name="T4" fmla="*/ 106 w 162"/>
                    <a:gd name="T5" fmla="*/ 0 h 146"/>
                    <a:gd name="T6" fmla="*/ 0 w 162"/>
                    <a:gd name="T7" fmla="*/ 34 h 146"/>
                    <a:gd name="T8" fmla="*/ 22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2" y="98"/>
                      </a:lnTo>
                      <a:lnTo>
                        <a:pt x="110" y="146"/>
                      </a:lnTo>
                      <a:lnTo>
                        <a:pt x="136" y="12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2" name="Freeform 875"/>
                <p:cNvSpPr>
                  <a:spLocks/>
                </p:cNvSpPr>
                <p:nvPr/>
              </p:nvSpPr>
              <p:spPr bwMode="auto">
                <a:xfrm>
                  <a:off x="1480" y="2815"/>
                  <a:ext cx="129" cy="117"/>
                </a:xfrm>
                <a:custGeom>
                  <a:avLst/>
                  <a:gdLst>
                    <a:gd name="T0" fmla="*/ 136 w 162"/>
                    <a:gd name="T1" fmla="*/ 128 h 146"/>
                    <a:gd name="T2" fmla="*/ 162 w 162"/>
                    <a:gd name="T3" fmla="*/ 28 h 146"/>
                    <a:gd name="T4" fmla="*/ 106 w 162"/>
                    <a:gd name="T5" fmla="*/ 0 h 146"/>
                    <a:gd name="T6" fmla="*/ 0 w 162"/>
                    <a:gd name="T7" fmla="*/ 34 h 146"/>
                    <a:gd name="T8" fmla="*/ 22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2" y="98"/>
                      </a:lnTo>
                      <a:lnTo>
                        <a:pt x="110" y="146"/>
                      </a:lnTo>
                      <a:lnTo>
                        <a:pt x="136" y="12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3" name="Freeform 876"/>
                <p:cNvSpPr>
                  <a:spLocks/>
                </p:cNvSpPr>
                <p:nvPr/>
              </p:nvSpPr>
              <p:spPr bwMode="auto">
                <a:xfrm>
                  <a:off x="1348" y="2727"/>
                  <a:ext cx="84" cy="102"/>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4" name="Freeform 877"/>
                <p:cNvSpPr>
                  <a:spLocks/>
                </p:cNvSpPr>
                <p:nvPr/>
              </p:nvSpPr>
              <p:spPr bwMode="auto">
                <a:xfrm>
                  <a:off x="1348" y="2727"/>
                  <a:ext cx="84" cy="102"/>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 name="Freeform 878"/>
                <p:cNvSpPr>
                  <a:spLocks/>
                </p:cNvSpPr>
                <p:nvPr/>
              </p:nvSpPr>
              <p:spPr bwMode="auto">
                <a:xfrm>
                  <a:off x="1489" y="2689"/>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6" name="Freeform 879"/>
                <p:cNvSpPr>
                  <a:spLocks/>
                </p:cNvSpPr>
                <p:nvPr/>
              </p:nvSpPr>
              <p:spPr bwMode="auto">
                <a:xfrm>
                  <a:off x="1489" y="2689"/>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7" name="Freeform 880"/>
                <p:cNvSpPr>
                  <a:spLocks/>
                </p:cNvSpPr>
                <p:nvPr/>
              </p:nvSpPr>
              <p:spPr bwMode="auto">
                <a:xfrm>
                  <a:off x="1256" y="2817"/>
                  <a:ext cx="44" cy="48"/>
                </a:xfrm>
                <a:custGeom>
                  <a:avLst/>
                  <a:gdLst>
                    <a:gd name="T0" fmla="*/ 4 w 56"/>
                    <a:gd name="T1" fmla="*/ 44 h 60"/>
                    <a:gd name="T2" fmla="*/ 38 w 56"/>
                    <a:gd name="T3" fmla="*/ 60 h 60"/>
                    <a:gd name="T4" fmla="*/ 56 w 56"/>
                    <a:gd name="T5" fmla="*/ 42 h 60"/>
                    <a:gd name="T6" fmla="*/ 54 w 56"/>
                    <a:gd name="T7" fmla="*/ 0 h 60"/>
                    <a:gd name="T8" fmla="*/ 26 w 56"/>
                    <a:gd name="T9" fmla="*/ 4 h 60"/>
                    <a:gd name="T10" fmla="*/ 0 w 56"/>
                    <a:gd name="T11" fmla="*/ 34 h 60"/>
                    <a:gd name="T12" fmla="*/ 4 w 56"/>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4"/>
                      </a:moveTo>
                      <a:lnTo>
                        <a:pt x="38" y="60"/>
                      </a:lnTo>
                      <a:lnTo>
                        <a:pt x="56" y="42"/>
                      </a:lnTo>
                      <a:lnTo>
                        <a:pt x="54" y="0"/>
                      </a:lnTo>
                      <a:lnTo>
                        <a:pt x="26" y="4"/>
                      </a:lnTo>
                      <a:lnTo>
                        <a:pt x="0" y="34"/>
                      </a:lnTo>
                      <a:lnTo>
                        <a:pt x="4" y="4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8" name="Freeform 881"/>
                <p:cNvSpPr>
                  <a:spLocks/>
                </p:cNvSpPr>
                <p:nvPr/>
              </p:nvSpPr>
              <p:spPr bwMode="auto">
                <a:xfrm>
                  <a:off x="1256" y="2817"/>
                  <a:ext cx="44" cy="48"/>
                </a:xfrm>
                <a:custGeom>
                  <a:avLst/>
                  <a:gdLst>
                    <a:gd name="T0" fmla="*/ 4 w 56"/>
                    <a:gd name="T1" fmla="*/ 44 h 60"/>
                    <a:gd name="T2" fmla="*/ 38 w 56"/>
                    <a:gd name="T3" fmla="*/ 60 h 60"/>
                    <a:gd name="T4" fmla="*/ 56 w 56"/>
                    <a:gd name="T5" fmla="*/ 42 h 60"/>
                    <a:gd name="T6" fmla="*/ 54 w 56"/>
                    <a:gd name="T7" fmla="*/ 0 h 60"/>
                    <a:gd name="T8" fmla="*/ 26 w 56"/>
                    <a:gd name="T9" fmla="*/ 4 h 60"/>
                    <a:gd name="T10" fmla="*/ 0 w 56"/>
                    <a:gd name="T11" fmla="*/ 34 h 60"/>
                    <a:gd name="T12" fmla="*/ 4 w 56"/>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4"/>
                      </a:moveTo>
                      <a:lnTo>
                        <a:pt x="38" y="60"/>
                      </a:lnTo>
                      <a:lnTo>
                        <a:pt x="56" y="42"/>
                      </a:lnTo>
                      <a:lnTo>
                        <a:pt x="54" y="0"/>
                      </a:lnTo>
                      <a:lnTo>
                        <a:pt x="26" y="4"/>
                      </a:lnTo>
                      <a:lnTo>
                        <a:pt x="0" y="34"/>
                      </a:lnTo>
                      <a:lnTo>
                        <a:pt x="4" y="4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9" name="Freeform 882"/>
                <p:cNvSpPr>
                  <a:spLocks/>
                </p:cNvSpPr>
                <p:nvPr/>
              </p:nvSpPr>
              <p:spPr bwMode="auto">
                <a:xfrm>
                  <a:off x="1155" y="3037"/>
                  <a:ext cx="105" cy="8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0" name="Freeform 883"/>
                <p:cNvSpPr>
                  <a:spLocks/>
                </p:cNvSpPr>
                <p:nvPr/>
              </p:nvSpPr>
              <p:spPr bwMode="auto">
                <a:xfrm>
                  <a:off x="1155" y="3037"/>
                  <a:ext cx="105" cy="84"/>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1" name="Freeform 884"/>
                <p:cNvSpPr>
                  <a:spLocks/>
                </p:cNvSpPr>
                <p:nvPr/>
              </p:nvSpPr>
              <p:spPr bwMode="auto">
                <a:xfrm>
                  <a:off x="1257" y="2916"/>
                  <a:ext cx="51" cy="78"/>
                </a:xfrm>
                <a:custGeom>
                  <a:avLst/>
                  <a:gdLst>
                    <a:gd name="T0" fmla="*/ 32 w 64"/>
                    <a:gd name="T1" fmla="*/ 98 h 98"/>
                    <a:gd name="T2" fmla="*/ 64 w 64"/>
                    <a:gd name="T3" fmla="*/ 60 h 98"/>
                    <a:gd name="T4" fmla="*/ 54 w 64"/>
                    <a:gd name="T5" fmla="*/ 26 h 98"/>
                    <a:gd name="T6" fmla="*/ 10 w 64"/>
                    <a:gd name="T7" fmla="*/ 0 h 98"/>
                    <a:gd name="T8" fmla="*/ 0 w 64"/>
                    <a:gd name="T9" fmla="*/ 38 h 98"/>
                    <a:gd name="T10" fmla="*/ 18 w 64"/>
                    <a:gd name="T11" fmla="*/ 96 h 98"/>
                    <a:gd name="T12" fmla="*/ 32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98"/>
                      </a:moveTo>
                      <a:lnTo>
                        <a:pt x="64" y="60"/>
                      </a:lnTo>
                      <a:lnTo>
                        <a:pt x="54" y="26"/>
                      </a:lnTo>
                      <a:lnTo>
                        <a:pt x="10" y="0"/>
                      </a:lnTo>
                      <a:lnTo>
                        <a:pt x="0" y="38"/>
                      </a:lnTo>
                      <a:lnTo>
                        <a:pt x="18" y="96"/>
                      </a:lnTo>
                      <a:lnTo>
                        <a:pt x="32" y="9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2" name="Freeform 885"/>
                <p:cNvSpPr>
                  <a:spLocks/>
                </p:cNvSpPr>
                <p:nvPr/>
              </p:nvSpPr>
              <p:spPr bwMode="auto">
                <a:xfrm>
                  <a:off x="1257" y="2916"/>
                  <a:ext cx="51" cy="78"/>
                </a:xfrm>
                <a:custGeom>
                  <a:avLst/>
                  <a:gdLst>
                    <a:gd name="T0" fmla="*/ 32 w 64"/>
                    <a:gd name="T1" fmla="*/ 98 h 98"/>
                    <a:gd name="T2" fmla="*/ 64 w 64"/>
                    <a:gd name="T3" fmla="*/ 60 h 98"/>
                    <a:gd name="T4" fmla="*/ 54 w 64"/>
                    <a:gd name="T5" fmla="*/ 26 h 98"/>
                    <a:gd name="T6" fmla="*/ 10 w 64"/>
                    <a:gd name="T7" fmla="*/ 0 h 98"/>
                    <a:gd name="T8" fmla="*/ 0 w 64"/>
                    <a:gd name="T9" fmla="*/ 38 h 98"/>
                    <a:gd name="T10" fmla="*/ 18 w 64"/>
                    <a:gd name="T11" fmla="*/ 96 h 98"/>
                    <a:gd name="T12" fmla="*/ 32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98"/>
                      </a:moveTo>
                      <a:lnTo>
                        <a:pt x="64" y="60"/>
                      </a:lnTo>
                      <a:lnTo>
                        <a:pt x="54" y="26"/>
                      </a:lnTo>
                      <a:lnTo>
                        <a:pt x="10" y="0"/>
                      </a:lnTo>
                      <a:lnTo>
                        <a:pt x="0" y="38"/>
                      </a:lnTo>
                      <a:lnTo>
                        <a:pt x="18" y="96"/>
                      </a:lnTo>
                      <a:lnTo>
                        <a:pt x="32"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3" name="Freeform 886"/>
                <p:cNvSpPr>
                  <a:spLocks/>
                </p:cNvSpPr>
                <p:nvPr/>
              </p:nvSpPr>
              <p:spPr bwMode="auto">
                <a:xfrm>
                  <a:off x="1033" y="2943"/>
                  <a:ext cx="103" cy="82"/>
                </a:xfrm>
                <a:custGeom>
                  <a:avLst/>
                  <a:gdLst>
                    <a:gd name="T0" fmla="*/ 46 w 128"/>
                    <a:gd name="T1" fmla="*/ 10 h 102"/>
                    <a:gd name="T2" fmla="*/ 0 w 128"/>
                    <a:gd name="T3" fmla="*/ 78 h 102"/>
                    <a:gd name="T4" fmla="*/ 36 w 128"/>
                    <a:gd name="T5" fmla="*/ 102 h 102"/>
                    <a:gd name="T6" fmla="*/ 128 w 128"/>
                    <a:gd name="T7" fmla="*/ 86 h 102"/>
                    <a:gd name="T8" fmla="*/ 128 w 128"/>
                    <a:gd name="T9" fmla="*/ 38 h 102"/>
                    <a:gd name="T10" fmla="*/ 72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6" y="102"/>
                      </a:lnTo>
                      <a:lnTo>
                        <a:pt x="128" y="86"/>
                      </a:lnTo>
                      <a:lnTo>
                        <a:pt x="128" y="38"/>
                      </a:lnTo>
                      <a:lnTo>
                        <a:pt x="72" y="0"/>
                      </a:lnTo>
                      <a:lnTo>
                        <a:pt x="46"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4" name="Freeform 887"/>
                <p:cNvSpPr>
                  <a:spLocks/>
                </p:cNvSpPr>
                <p:nvPr/>
              </p:nvSpPr>
              <p:spPr bwMode="auto">
                <a:xfrm>
                  <a:off x="1033" y="2943"/>
                  <a:ext cx="103" cy="82"/>
                </a:xfrm>
                <a:custGeom>
                  <a:avLst/>
                  <a:gdLst>
                    <a:gd name="T0" fmla="*/ 46 w 128"/>
                    <a:gd name="T1" fmla="*/ 10 h 102"/>
                    <a:gd name="T2" fmla="*/ 0 w 128"/>
                    <a:gd name="T3" fmla="*/ 78 h 102"/>
                    <a:gd name="T4" fmla="*/ 36 w 128"/>
                    <a:gd name="T5" fmla="*/ 102 h 102"/>
                    <a:gd name="T6" fmla="*/ 128 w 128"/>
                    <a:gd name="T7" fmla="*/ 86 h 102"/>
                    <a:gd name="T8" fmla="*/ 128 w 128"/>
                    <a:gd name="T9" fmla="*/ 38 h 102"/>
                    <a:gd name="T10" fmla="*/ 72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6" y="102"/>
                      </a:lnTo>
                      <a:lnTo>
                        <a:pt x="128" y="86"/>
                      </a:lnTo>
                      <a:lnTo>
                        <a:pt x="128" y="38"/>
                      </a:lnTo>
                      <a:lnTo>
                        <a:pt x="72" y="0"/>
                      </a:lnTo>
                      <a:lnTo>
                        <a:pt x="46"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 name="Freeform 888"/>
                <p:cNvSpPr>
                  <a:spLocks/>
                </p:cNvSpPr>
                <p:nvPr/>
              </p:nvSpPr>
              <p:spPr bwMode="auto">
                <a:xfrm>
                  <a:off x="1318" y="3076"/>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6" name="Freeform 889"/>
                <p:cNvSpPr>
                  <a:spLocks/>
                </p:cNvSpPr>
                <p:nvPr/>
              </p:nvSpPr>
              <p:spPr bwMode="auto">
                <a:xfrm>
                  <a:off x="1318" y="3076"/>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 name="Freeform 890"/>
                <p:cNvSpPr>
                  <a:spLocks/>
                </p:cNvSpPr>
                <p:nvPr/>
              </p:nvSpPr>
              <p:spPr bwMode="auto">
                <a:xfrm>
                  <a:off x="918" y="3005"/>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8" name="Freeform 891"/>
                <p:cNvSpPr>
                  <a:spLocks/>
                </p:cNvSpPr>
                <p:nvPr/>
              </p:nvSpPr>
              <p:spPr bwMode="auto">
                <a:xfrm>
                  <a:off x="918" y="3005"/>
                  <a:ext cx="46"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9" name="Freeform 892"/>
                <p:cNvSpPr>
                  <a:spLocks/>
                </p:cNvSpPr>
                <p:nvPr/>
              </p:nvSpPr>
              <p:spPr bwMode="auto">
                <a:xfrm>
                  <a:off x="1564" y="3498"/>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0" name="Freeform 893"/>
                <p:cNvSpPr>
                  <a:spLocks/>
                </p:cNvSpPr>
                <p:nvPr/>
              </p:nvSpPr>
              <p:spPr bwMode="auto">
                <a:xfrm>
                  <a:off x="1564" y="3498"/>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1" name="Freeform 894"/>
                <p:cNvSpPr>
                  <a:spLocks/>
                </p:cNvSpPr>
                <p:nvPr/>
              </p:nvSpPr>
              <p:spPr bwMode="auto">
                <a:xfrm>
                  <a:off x="536" y="2876"/>
                  <a:ext cx="128" cy="117"/>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2" name="Freeform 895"/>
                <p:cNvSpPr>
                  <a:spLocks/>
                </p:cNvSpPr>
                <p:nvPr/>
              </p:nvSpPr>
              <p:spPr bwMode="auto">
                <a:xfrm>
                  <a:off x="536" y="2876"/>
                  <a:ext cx="128" cy="117"/>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3" name="Freeform 896"/>
                <p:cNvSpPr>
                  <a:spLocks/>
                </p:cNvSpPr>
                <p:nvPr/>
              </p:nvSpPr>
              <p:spPr bwMode="auto">
                <a:xfrm>
                  <a:off x="761" y="3039"/>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4" name="Freeform 897"/>
                <p:cNvSpPr>
                  <a:spLocks/>
                </p:cNvSpPr>
                <p:nvPr/>
              </p:nvSpPr>
              <p:spPr bwMode="auto">
                <a:xfrm>
                  <a:off x="761" y="3039"/>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5" name="Freeform 898"/>
                <p:cNvSpPr>
                  <a:spLocks/>
                </p:cNvSpPr>
                <p:nvPr/>
              </p:nvSpPr>
              <p:spPr bwMode="auto">
                <a:xfrm>
                  <a:off x="596" y="3057"/>
                  <a:ext cx="64" cy="62"/>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6" name="Freeform 899"/>
                <p:cNvSpPr>
                  <a:spLocks/>
                </p:cNvSpPr>
                <p:nvPr/>
              </p:nvSpPr>
              <p:spPr bwMode="auto">
                <a:xfrm>
                  <a:off x="596" y="3057"/>
                  <a:ext cx="64" cy="62"/>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7" name="Freeform 900"/>
                <p:cNvSpPr>
                  <a:spLocks/>
                </p:cNvSpPr>
                <p:nvPr/>
              </p:nvSpPr>
              <p:spPr bwMode="auto">
                <a:xfrm>
                  <a:off x="729" y="2948"/>
                  <a:ext cx="45"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8" name="Freeform 901"/>
                <p:cNvSpPr>
                  <a:spLocks/>
                </p:cNvSpPr>
                <p:nvPr/>
              </p:nvSpPr>
              <p:spPr bwMode="auto">
                <a:xfrm>
                  <a:off x="729" y="2948"/>
                  <a:ext cx="45"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9" name="Freeform 902"/>
                <p:cNvSpPr>
                  <a:spLocks/>
                </p:cNvSpPr>
                <p:nvPr/>
              </p:nvSpPr>
              <p:spPr bwMode="auto">
                <a:xfrm>
                  <a:off x="2121" y="2353"/>
                  <a:ext cx="117" cy="129"/>
                </a:xfrm>
                <a:custGeom>
                  <a:avLst/>
                  <a:gdLst>
                    <a:gd name="T0" fmla="*/ 16 w 146"/>
                    <a:gd name="T1" fmla="*/ 132 h 162"/>
                    <a:gd name="T2" fmla="*/ 114 w 146"/>
                    <a:gd name="T3" fmla="*/ 162 h 162"/>
                    <a:gd name="T4" fmla="*/ 146 w 146"/>
                    <a:gd name="T5" fmla="*/ 110 h 162"/>
                    <a:gd name="T6" fmla="*/ 116 w 146"/>
                    <a:gd name="T7" fmla="*/ 0 h 162"/>
                    <a:gd name="T8" fmla="*/ 52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2" y="20"/>
                      </a:lnTo>
                      <a:lnTo>
                        <a:pt x="0" y="106"/>
                      </a:lnTo>
                      <a:lnTo>
                        <a:pt x="16" y="13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0" name="Freeform 903"/>
                <p:cNvSpPr>
                  <a:spLocks/>
                </p:cNvSpPr>
                <p:nvPr/>
              </p:nvSpPr>
              <p:spPr bwMode="auto">
                <a:xfrm>
                  <a:off x="2121" y="2353"/>
                  <a:ext cx="117" cy="129"/>
                </a:xfrm>
                <a:custGeom>
                  <a:avLst/>
                  <a:gdLst>
                    <a:gd name="T0" fmla="*/ 16 w 146"/>
                    <a:gd name="T1" fmla="*/ 132 h 162"/>
                    <a:gd name="T2" fmla="*/ 114 w 146"/>
                    <a:gd name="T3" fmla="*/ 162 h 162"/>
                    <a:gd name="T4" fmla="*/ 146 w 146"/>
                    <a:gd name="T5" fmla="*/ 110 h 162"/>
                    <a:gd name="T6" fmla="*/ 116 w 146"/>
                    <a:gd name="T7" fmla="*/ 0 h 162"/>
                    <a:gd name="T8" fmla="*/ 52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2" y="20"/>
                      </a:lnTo>
                      <a:lnTo>
                        <a:pt x="0" y="106"/>
                      </a:lnTo>
                      <a:lnTo>
                        <a:pt x="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1" name="Freeform 904"/>
                <p:cNvSpPr>
                  <a:spLocks/>
                </p:cNvSpPr>
                <p:nvPr/>
              </p:nvSpPr>
              <p:spPr bwMode="auto">
                <a:xfrm>
                  <a:off x="2302" y="2217"/>
                  <a:ext cx="104" cy="81"/>
                </a:xfrm>
                <a:custGeom>
                  <a:avLst/>
                  <a:gdLst>
                    <a:gd name="T0" fmla="*/ 50 w 130"/>
                    <a:gd name="T1" fmla="*/ 10 h 102"/>
                    <a:gd name="T2" fmla="*/ 0 w 130"/>
                    <a:gd name="T3" fmla="*/ 76 h 102"/>
                    <a:gd name="T4" fmla="*/ 34 w 130"/>
                    <a:gd name="T5" fmla="*/ 102 h 102"/>
                    <a:gd name="T6" fmla="*/ 126 w 130"/>
                    <a:gd name="T7" fmla="*/ 90 h 102"/>
                    <a:gd name="T8" fmla="*/ 130 w 130"/>
                    <a:gd name="T9" fmla="*/ 42 h 102"/>
                    <a:gd name="T10" fmla="*/ 74 w 130"/>
                    <a:gd name="T11" fmla="*/ 0 h 102"/>
                    <a:gd name="T12" fmla="*/ 50 w 130"/>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50" y="10"/>
                      </a:moveTo>
                      <a:lnTo>
                        <a:pt x="0" y="76"/>
                      </a:lnTo>
                      <a:lnTo>
                        <a:pt x="34" y="102"/>
                      </a:lnTo>
                      <a:lnTo>
                        <a:pt x="126" y="90"/>
                      </a:lnTo>
                      <a:lnTo>
                        <a:pt x="130" y="42"/>
                      </a:lnTo>
                      <a:lnTo>
                        <a:pt x="74" y="0"/>
                      </a:lnTo>
                      <a:lnTo>
                        <a:pt x="50"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2" name="Freeform 905"/>
                <p:cNvSpPr>
                  <a:spLocks/>
                </p:cNvSpPr>
                <p:nvPr/>
              </p:nvSpPr>
              <p:spPr bwMode="auto">
                <a:xfrm>
                  <a:off x="2302" y="2217"/>
                  <a:ext cx="104" cy="81"/>
                </a:xfrm>
                <a:custGeom>
                  <a:avLst/>
                  <a:gdLst>
                    <a:gd name="T0" fmla="*/ 50 w 130"/>
                    <a:gd name="T1" fmla="*/ 10 h 102"/>
                    <a:gd name="T2" fmla="*/ 0 w 130"/>
                    <a:gd name="T3" fmla="*/ 76 h 102"/>
                    <a:gd name="T4" fmla="*/ 34 w 130"/>
                    <a:gd name="T5" fmla="*/ 102 h 102"/>
                    <a:gd name="T6" fmla="*/ 126 w 130"/>
                    <a:gd name="T7" fmla="*/ 90 h 102"/>
                    <a:gd name="T8" fmla="*/ 130 w 130"/>
                    <a:gd name="T9" fmla="*/ 42 h 102"/>
                    <a:gd name="T10" fmla="*/ 74 w 130"/>
                    <a:gd name="T11" fmla="*/ 0 h 102"/>
                    <a:gd name="T12" fmla="*/ 50 w 130"/>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50" y="10"/>
                      </a:moveTo>
                      <a:lnTo>
                        <a:pt x="0" y="76"/>
                      </a:lnTo>
                      <a:lnTo>
                        <a:pt x="34" y="102"/>
                      </a:lnTo>
                      <a:lnTo>
                        <a:pt x="126" y="90"/>
                      </a:lnTo>
                      <a:lnTo>
                        <a:pt x="130" y="42"/>
                      </a:lnTo>
                      <a:lnTo>
                        <a:pt x="74" y="0"/>
                      </a:lnTo>
                      <a:lnTo>
                        <a:pt x="50"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3" name="Freeform 906"/>
                <p:cNvSpPr>
                  <a:spLocks/>
                </p:cNvSpPr>
                <p:nvPr/>
              </p:nvSpPr>
              <p:spPr bwMode="auto">
                <a:xfrm>
                  <a:off x="2305" y="2369"/>
                  <a:ext cx="59" cy="67"/>
                </a:xfrm>
                <a:custGeom>
                  <a:avLst/>
                  <a:gdLst>
                    <a:gd name="T0" fmla="*/ 16 w 74"/>
                    <a:gd name="T1" fmla="*/ 2 h 84"/>
                    <a:gd name="T2" fmla="*/ 0 w 74"/>
                    <a:gd name="T3" fmla="*/ 50 h 84"/>
                    <a:gd name="T4" fmla="*/ 24 w 74"/>
                    <a:gd name="T5" fmla="*/ 78 h 84"/>
                    <a:gd name="T6" fmla="*/ 74 w 74"/>
                    <a:gd name="T7" fmla="*/ 84 h 84"/>
                    <a:gd name="T8" fmla="*/ 68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8" y="44"/>
                      </a:lnTo>
                      <a:lnTo>
                        <a:pt x="28" y="0"/>
                      </a:lnTo>
                      <a:lnTo>
                        <a:pt x="16" y="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4" name="Freeform 907"/>
                <p:cNvSpPr>
                  <a:spLocks/>
                </p:cNvSpPr>
                <p:nvPr/>
              </p:nvSpPr>
              <p:spPr bwMode="auto">
                <a:xfrm>
                  <a:off x="2305" y="2369"/>
                  <a:ext cx="59" cy="67"/>
                </a:xfrm>
                <a:custGeom>
                  <a:avLst/>
                  <a:gdLst>
                    <a:gd name="T0" fmla="*/ 16 w 74"/>
                    <a:gd name="T1" fmla="*/ 2 h 84"/>
                    <a:gd name="T2" fmla="*/ 0 w 74"/>
                    <a:gd name="T3" fmla="*/ 50 h 84"/>
                    <a:gd name="T4" fmla="*/ 24 w 74"/>
                    <a:gd name="T5" fmla="*/ 78 h 84"/>
                    <a:gd name="T6" fmla="*/ 74 w 74"/>
                    <a:gd name="T7" fmla="*/ 84 h 84"/>
                    <a:gd name="T8" fmla="*/ 68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8" y="44"/>
                      </a:lnTo>
                      <a:lnTo>
                        <a:pt x="28" y="0"/>
                      </a:lnTo>
                      <a:lnTo>
                        <a:pt x="16" y="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 name="Freeform 908"/>
                <p:cNvSpPr>
                  <a:spLocks/>
                </p:cNvSpPr>
                <p:nvPr/>
              </p:nvSpPr>
              <p:spPr bwMode="auto">
                <a:xfrm>
                  <a:off x="2209" y="2246"/>
                  <a:ext cx="46" cy="44"/>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6" name="Freeform 909"/>
                <p:cNvSpPr>
                  <a:spLocks/>
                </p:cNvSpPr>
                <p:nvPr/>
              </p:nvSpPr>
              <p:spPr bwMode="auto">
                <a:xfrm>
                  <a:off x="2209" y="2246"/>
                  <a:ext cx="46" cy="44"/>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7" name="Freeform 910"/>
                <p:cNvSpPr>
                  <a:spLocks/>
                </p:cNvSpPr>
                <p:nvPr/>
              </p:nvSpPr>
              <p:spPr bwMode="auto">
                <a:xfrm>
                  <a:off x="1763" y="2212"/>
                  <a:ext cx="129" cy="117"/>
                </a:xfrm>
                <a:custGeom>
                  <a:avLst/>
                  <a:gdLst>
                    <a:gd name="T0" fmla="*/ 26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6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6" y="18"/>
                      </a:moveTo>
                      <a:lnTo>
                        <a:pt x="0" y="118"/>
                      </a:lnTo>
                      <a:lnTo>
                        <a:pt x="56" y="146"/>
                      </a:lnTo>
                      <a:lnTo>
                        <a:pt x="162" y="112"/>
                      </a:lnTo>
                      <a:lnTo>
                        <a:pt x="140" y="48"/>
                      </a:lnTo>
                      <a:lnTo>
                        <a:pt x="52" y="0"/>
                      </a:lnTo>
                      <a:lnTo>
                        <a:pt x="26" y="1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8" name="Freeform 911"/>
                <p:cNvSpPr>
                  <a:spLocks/>
                </p:cNvSpPr>
                <p:nvPr/>
              </p:nvSpPr>
              <p:spPr bwMode="auto">
                <a:xfrm>
                  <a:off x="1763" y="2212"/>
                  <a:ext cx="129" cy="117"/>
                </a:xfrm>
                <a:custGeom>
                  <a:avLst/>
                  <a:gdLst>
                    <a:gd name="T0" fmla="*/ 26 w 162"/>
                    <a:gd name="T1" fmla="*/ 18 h 146"/>
                    <a:gd name="T2" fmla="*/ 0 w 162"/>
                    <a:gd name="T3" fmla="*/ 118 h 146"/>
                    <a:gd name="T4" fmla="*/ 56 w 162"/>
                    <a:gd name="T5" fmla="*/ 146 h 146"/>
                    <a:gd name="T6" fmla="*/ 162 w 162"/>
                    <a:gd name="T7" fmla="*/ 112 h 146"/>
                    <a:gd name="T8" fmla="*/ 140 w 162"/>
                    <a:gd name="T9" fmla="*/ 48 h 146"/>
                    <a:gd name="T10" fmla="*/ 52 w 162"/>
                    <a:gd name="T11" fmla="*/ 0 h 146"/>
                    <a:gd name="T12" fmla="*/ 26 w 162"/>
                    <a:gd name="T13" fmla="*/ 1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26" y="18"/>
                      </a:moveTo>
                      <a:lnTo>
                        <a:pt x="0" y="118"/>
                      </a:lnTo>
                      <a:lnTo>
                        <a:pt x="56" y="146"/>
                      </a:lnTo>
                      <a:lnTo>
                        <a:pt x="162" y="112"/>
                      </a:lnTo>
                      <a:lnTo>
                        <a:pt x="140" y="48"/>
                      </a:lnTo>
                      <a:lnTo>
                        <a:pt x="52" y="0"/>
                      </a:lnTo>
                      <a:lnTo>
                        <a:pt x="26" y="1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65" name="Freeform 912"/>
              <p:cNvSpPr>
                <a:spLocks/>
              </p:cNvSpPr>
              <p:nvPr/>
            </p:nvSpPr>
            <p:spPr bwMode="auto">
              <a:xfrm>
                <a:off x="1953" y="2385"/>
                <a:ext cx="84" cy="102"/>
              </a:xfrm>
              <a:custGeom>
                <a:avLst/>
                <a:gdLst>
                  <a:gd name="T0" fmla="*/ 94 w 104"/>
                  <a:gd name="T1" fmla="*/ 46 h 128"/>
                  <a:gd name="T2" fmla="*/ 26 w 104"/>
                  <a:gd name="T3" fmla="*/ 0 h 128"/>
                  <a:gd name="T4" fmla="*/ 0 w 104"/>
                  <a:gd name="T5" fmla="*/ 36 h 128"/>
                  <a:gd name="T6" fmla="*/ 18 w 104"/>
                  <a:gd name="T7" fmla="*/ 126 h 128"/>
                  <a:gd name="T8" fmla="*/ 64 w 104"/>
                  <a:gd name="T9" fmla="*/ 128 h 128"/>
                  <a:gd name="T10" fmla="*/ 104 w 104"/>
                  <a:gd name="T11" fmla="*/ 70 h 128"/>
                  <a:gd name="T12" fmla="*/ 94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4" y="46"/>
                    </a:moveTo>
                    <a:lnTo>
                      <a:pt x="26" y="0"/>
                    </a:lnTo>
                    <a:lnTo>
                      <a:pt x="0" y="36"/>
                    </a:lnTo>
                    <a:lnTo>
                      <a:pt x="18" y="126"/>
                    </a:lnTo>
                    <a:lnTo>
                      <a:pt x="64" y="128"/>
                    </a:lnTo>
                    <a:lnTo>
                      <a:pt x="104" y="70"/>
                    </a:lnTo>
                    <a:lnTo>
                      <a:pt x="94" y="4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913"/>
              <p:cNvSpPr>
                <a:spLocks/>
              </p:cNvSpPr>
              <p:nvPr/>
            </p:nvSpPr>
            <p:spPr bwMode="auto">
              <a:xfrm>
                <a:off x="1953" y="2385"/>
                <a:ext cx="84" cy="102"/>
              </a:xfrm>
              <a:custGeom>
                <a:avLst/>
                <a:gdLst>
                  <a:gd name="T0" fmla="*/ 94 w 104"/>
                  <a:gd name="T1" fmla="*/ 46 h 128"/>
                  <a:gd name="T2" fmla="*/ 26 w 104"/>
                  <a:gd name="T3" fmla="*/ 0 h 128"/>
                  <a:gd name="T4" fmla="*/ 0 w 104"/>
                  <a:gd name="T5" fmla="*/ 36 h 128"/>
                  <a:gd name="T6" fmla="*/ 18 w 104"/>
                  <a:gd name="T7" fmla="*/ 126 h 128"/>
                  <a:gd name="T8" fmla="*/ 64 w 104"/>
                  <a:gd name="T9" fmla="*/ 128 h 128"/>
                  <a:gd name="T10" fmla="*/ 104 w 104"/>
                  <a:gd name="T11" fmla="*/ 70 h 128"/>
                  <a:gd name="T12" fmla="*/ 94 w 104"/>
                  <a:gd name="T13" fmla="*/ 4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4" y="46"/>
                    </a:moveTo>
                    <a:lnTo>
                      <a:pt x="26" y="0"/>
                    </a:lnTo>
                    <a:lnTo>
                      <a:pt x="0" y="36"/>
                    </a:lnTo>
                    <a:lnTo>
                      <a:pt x="18" y="126"/>
                    </a:lnTo>
                    <a:lnTo>
                      <a:pt x="64" y="128"/>
                    </a:lnTo>
                    <a:lnTo>
                      <a:pt x="104" y="70"/>
                    </a:lnTo>
                    <a:lnTo>
                      <a:pt x="94"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 name="Freeform 914"/>
              <p:cNvSpPr>
                <a:spLocks/>
              </p:cNvSpPr>
              <p:nvPr/>
            </p:nvSpPr>
            <p:spPr bwMode="auto">
              <a:xfrm>
                <a:off x="1817" y="2395"/>
                <a:ext cx="66" cy="60"/>
              </a:xfrm>
              <a:custGeom>
                <a:avLst/>
                <a:gdLst>
                  <a:gd name="T0" fmla="*/ 80 w 82"/>
                  <a:gd name="T1" fmla="*/ 14 h 76"/>
                  <a:gd name="T2" fmla="*/ 30 w 82"/>
                  <a:gd name="T3" fmla="*/ 0 h 76"/>
                  <a:gd name="T4" fmla="*/ 4 w 82"/>
                  <a:gd name="T5" fmla="*/ 26 h 76"/>
                  <a:gd name="T6" fmla="*/ 0 w 82"/>
                  <a:gd name="T7" fmla="*/ 76 h 76"/>
                  <a:gd name="T8" fmla="*/ 40 w 82"/>
                  <a:gd name="T9" fmla="*/ 68 h 76"/>
                  <a:gd name="T10" fmla="*/ 82 w 82"/>
                  <a:gd name="T11" fmla="*/ 26 h 76"/>
                  <a:gd name="T12" fmla="*/ 80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80" y="14"/>
                    </a:moveTo>
                    <a:lnTo>
                      <a:pt x="30" y="0"/>
                    </a:lnTo>
                    <a:lnTo>
                      <a:pt x="4" y="26"/>
                    </a:lnTo>
                    <a:lnTo>
                      <a:pt x="0" y="76"/>
                    </a:lnTo>
                    <a:lnTo>
                      <a:pt x="40" y="68"/>
                    </a:lnTo>
                    <a:lnTo>
                      <a:pt x="82" y="26"/>
                    </a:lnTo>
                    <a:lnTo>
                      <a:pt x="80" y="1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8" name="Freeform 915"/>
              <p:cNvSpPr>
                <a:spLocks/>
              </p:cNvSpPr>
              <p:nvPr/>
            </p:nvSpPr>
            <p:spPr bwMode="auto">
              <a:xfrm>
                <a:off x="1817" y="2395"/>
                <a:ext cx="66" cy="60"/>
              </a:xfrm>
              <a:custGeom>
                <a:avLst/>
                <a:gdLst>
                  <a:gd name="T0" fmla="*/ 80 w 82"/>
                  <a:gd name="T1" fmla="*/ 14 h 76"/>
                  <a:gd name="T2" fmla="*/ 30 w 82"/>
                  <a:gd name="T3" fmla="*/ 0 h 76"/>
                  <a:gd name="T4" fmla="*/ 4 w 82"/>
                  <a:gd name="T5" fmla="*/ 26 h 76"/>
                  <a:gd name="T6" fmla="*/ 0 w 82"/>
                  <a:gd name="T7" fmla="*/ 76 h 76"/>
                  <a:gd name="T8" fmla="*/ 40 w 82"/>
                  <a:gd name="T9" fmla="*/ 68 h 76"/>
                  <a:gd name="T10" fmla="*/ 82 w 82"/>
                  <a:gd name="T11" fmla="*/ 26 h 76"/>
                  <a:gd name="T12" fmla="*/ 80 w 82"/>
                  <a:gd name="T13" fmla="*/ 14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80" y="14"/>
                    </a:moveTo>
                    <a:lnTo>
                      <a:pt x="30" y="0"/>
                    </a:lnTo>
                    <a:lnTo>
                      <a:pt x="4" y="26"/>
                    </a:lnTo>
                    <a:lnTo>
                      <a:pt x="0" y="76"/>
                    </a:lnTo>
                    <a:lnTo>
                      <a:pt x="40" y="68"/>
                    </a:lnTo>
                    <a:lnTo>
                      <a:pt x="82" y="26"/>
                    </a:lnTo>
                    <a:lnTo>
                      <a:pt x="80"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9" name="Freeform 916"/>
              <p:cNvSpPr>
                <a:spLocks/>
              </p:cNvSpPr>
              <p:nvPr/>
            </p:nvSpPr>
            <p:spPr bwMode="auto">
              <a:xfrm>
                <a:off x="1957" y="2292"/>
                <a:ext cx="44" cy="48"/>
              </a:xfrm>
              <a:custGeom>
                <a:avLst/>
                <a:gdLst>
                  <a:gd name="T0" fmla="*/ 52 w 56"/>
                  <a:gd name="T1" fmla="*/ 16 h 60"/>
                  <a:gd name="T2" fmla="*/ 18 w 56"/>
                  <a:gd name="T3" fmla="*/ 0 h 60"/>
                  <a:gd name="T4" fmla="*/ 0 w 56"/>
                  <a:gd name="T5" fmla="*/ 20 h 60"/>
                  <a:gd name="T6" fmla="*/ 2 w 56"/>
                  <a:gd name="T7" fmla="*/ 60 h 60"/>
                  <a:gd name="T8" fmla="*/ 30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8" y="0"/>
                    </a:lnTo>
                    <a:lnTo>
                      <a:pt x="0" y="20"/>
                    </a:lnTo>
                    <a:lnTo>
                      <a:pt x="2" y="60"/>
                    </a:lnTo>
                    <a:lnTo>
                      <a:pt x="30" y="56"/>
                    </a:lnTo>
                    <a:lnTo>
                      <a:pt x="56" y="26"/>
                    </a:lnTo>
                    <a:lnTo>
                      <a:pt x="52" y="1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0" name="Freeform 917"/>
              <p:cNvSpPr>
                <a:spLocks/>
              </p:cNvSpPr>
              <p:nvPr/>
            </p:nvSpPr>
            <p:spPr bwMode="auto">
              <a:xfrm>
                <a:off x="1957" y="2292"/>
                <a:ext cx="44" cy="48"/>
              </a:xfrm>
              <a:custGeom>
                <a:avLst/>
                <a:gdLst>
                  <a:gd name="T0" fmla="*/ 52 w 56"/>
                  <a:gd name="T1" fmla="*/ 16 h 60"/>
                  <a:gd name="T2" fmla="*/ 18 w 56"/>
                  <a:gd name="T3" fmla="*/ 0 h 60"/>
                  <a:gd name="T4" fmla="*/ 0 w 56"/>
                  <a:gd name="T5" fmla="*/ 20 h 60"/>
                  <a:gd name="T6" fmla="*/ 2 w 56"/>
                  <a:gd name="T7" fmla="*/ 60 h 60"/>
                  <a:gd name="T8" fmla="*/ 30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8" y="0"/>
                    </a:lnTo>
                    <a:lnTo>
                      <a:pt x="0" y="20"/>
                    </a:lnTo>
                    <a:lnTo>
                      <a:pt x="2" y="60"/>
                    </a:lnTo>
                    <a:lnTo>
                      <a:pt x="30" y="56"/>
                    </a:lnTo>
                    <a:lnTo>
                      <a:pt x="56" y="26"/>
                    </a:lnTo>
                    <a:lnTo>
                      <a:pt x="52"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1" name="Freeform 918"/>
              <p:cNvSpPr>
                <a:spLocks/>
              </p:cNvSpPr>
              <p:nvPr/>
            </p:nvSpPr>
            <p:spPr bwMode="auto">
              <a:xfrm>
                <a:off x="1883" y="2087"/>
                <a:ext cx="118" cy="125"/>
              </a:xfrm>
              <a:custGeom>
                <a:avLst/>
                <a:gdLst>
                  <a:gd name="T0" fmla="*/ 4 w 148"/>
                  <a:gd name="T1" fmla="*/ 90 h 156"/>
                  <a:gd name="T2" fmla="*/ 84 w 148"/>
                  <a:gd name="T3" fmla="*/ 156 h 156"/>
                  <a:gd name="T4" fmla="*/ 134 w 148"/>
                  <a:gd name="T5" fmla="*/ 120 h 156"/>
                  <a:gd name="T6" fmla="*/ 148 w 148"/>
                  <a:gd name="T7" fmla="*/ 8 h 156"/>
                  <a:gd name="T8" fmla="*/ 82 w 148"/>
                  <a:gd name="T9" fmla="*/ 0 h 156"/>
                  <a:gd name="T10" fmla="*/ 0 w 148"/>
                  <a:gd name="T11" fmla="*/ 58 h 156"/>
                  <a:gd name="T12" fmla="*/ 4 w 148"/>
                  <a:gd name="T13" fmla="*/ 90 h 156"/>
                </a:gdLst>
                <a:ahLst/>
                <a:cxnLst>
                  <a:cxn ang="0">
                    <a:pos x="T0" y="T1"/>
                  </a:cxn>
                  <a:cxn ang="0">
                    <a:pos x="T2" y="T3"/>
                  </a:cxn>
                  <a:cxn ang="0">
                    <a:pos x="T4" y="T5"/>
                  </a:cxn>
                  <a:cxn ang="0">
                    <a:pos x="T6" y="T7"/>
                  </a:cxn>
                  <a:cxn ang="0">
                    <a:pos x="T8" y="T9"/>
                  </a:cxn>
                  <a:cxn ang="0">
                    <a:pos x="T10" y="T11"/>
                  </a:cxn>
                  <a:cxn ang="0">
                    <a:pos x="T12" y="T13"/>
                  </a:cxn>
                </a:cxnLst>
                <a:rect l="0" t="0" r="r" b="b"/>
                <a:pathLst>
                  <a:path w="148" h="156">
                    <a:moveTo>
                      <a:pt x="4" y="90"/>
                    </a:moveTo>
                    <a:lnTo>
                      <a:pt x="84" y="156"/>
                    </a:lnTo>
                    <a:lnTo>
                      <a:pt x="134" y="120"/>
                    </a:lnTo>
                    <a:lnTo>
                      <a:pt x="148" y="8"/>
                    </a:lnTo>
                    <a:lnTo>
                      <a:pt x="82" y="0"/>
                    </a:lnTo>
                    <a:lnTo>
                      <a:pt x="0" y="58"/>
                    </a:lnTo>
                    <a:lnTo>
                      <a:pt x="4" y="9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2" name="Freeform 919"/>
              <p:cNvSpPr>
                <a:spLocks/>
              </p:cNvSpPr>
              <p:nvPr/>
            </p:nvSpPr>
            <p:spPr bwMode="auto">
              <a:xfrm>
                <a:off x="1883" y="2087"/>
                <a:ext cx="118" cy="125"/>
              </a:xfrm>
              <a:custGeom>
                <a:avLst/>
                <a:gdLst>
                  <a:gd name="T0" fmla="*/ 4 w 148"/>
                  <a:gd name="T1" fmla="*/ 90 h 156"/>
                  <a:gd name="T2" fmla="*/ 84 w 148"/>
                  <a:gd name="T3" fmla="*/ 156 h 156"/>
                  <a:gd name="T4" fmla="*/ 134 w 148"/>
                  <a:gd name="T5" fmla="*/ 120 h 156"/>
                  <a:gd name="T6" fmla="*/ 148 w 148"/>
                  <a:gd name="T7" fmla="*/ 8 h 156"/>
                  <a:gd name="T8" fmla="*/ 82 w 148"/>
                  <a:gd name="T9" fmla="*/ 0 h 156"/>
                  <a:gd name="T10" fmla="*/ 0 w 148"/>
                  <a:gd name="T11" fmla="*/ 58 h 156"/>
                  <a:gd name="T12" fmla="*/ 4 w 148"/>
                  <a:gd name="T13" fmla="*/ 90 h 156"/>
                </a:gdLst>
                <a:ahLst/>
                <a:cxnLst>
                  <a:cxn ang="0">
                    <a:pos x="T0" y="T1"/>
                  </a:cxn>
                  <a:cxn ang="0">
                    <a:pos x="T2" y="T3"/>
                  </a:cxn>
                  <a:cxn ang="0">
                    <a:pos x="T4" y="T5"/>
                  </a:cxn>
                  <a:cxn ang="0">
                    <a:pos x="T6" y="T7"/>
                  </a:cxn>
                  <a:cxn ang="0">
                    <a:pos x="T8" y="T9"/>
                  </a:cxn>
                  <a:cxn ang="0">
                    <a:pos x="T10" y="T11"/>
                  </a:cxn>
                  <a:cxn ang="0">
                    <a:pos x="T12" y="T13"/>
                  </a:cxn>
                </a:cxnLst>
                <a:rect l="0" t="0" r="r" b="b"/>
                <a:pathLst>
                  <a:path w="148" h="156">
                    <a:moveTo>
                      <a:pt x="4" y="90"/>
                    </a:moveTo>
                    <a:lnTo>
                      <a:pt x="84" y="156"/>
                    </a:lnTo>
                    <a:lnTo>
                      <a:pt x="134" y="120"/>
                    </a:lnTo>
                    <a:lnTo>
                      <a:pt x="148" y="8"/>
                    </a:lnTo>
                    <a:lnTo>
                      <a:pt x="82" y="0"/>
                    </a:lnTo>
                    <a:lnTo>
                      <a:pt x="0" y="58"/>
                    </a:lnTo>
                    <a:lnTo>
                      <a:pt x="4" y="9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3" name="Freeform 920"/>
              <p:cNvSpPr>
                <a:spLocks/>
              </p:cNvSpPr>
              <p:nvPr/>
            </p:nvSpPr>
            <p:spPr bwMode="auto">
              <a:xfrm>
                <a:off x="2112" y="2025"/>
                <a:ext cx="105"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4" name="Freeform 921"/>
              <p:cNvSpPr>
                <a:spLocks/>
              </p:cNvSpPr>
              <p:nvPr/>
            </p:nvSpPr>
            <p:spPr bwMode="auto">
              <a:xfrm>
                <a:off x="2112" y="2025"/>
                <a:ext cx="105"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5" name="Freeform 922"/>
              <p:cNvSpPr>
                <a:spLocks/>
              </p:cNvSpPr>
              <p:nvPr/>
            </p:nvSpPr>
            <p:spPr bwMode="auto">
              <a:xfrm>
                <a:off x="2064" y="2150"/>
                <a:ext cx="51"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6" name="Freeform 923"/>
              <p:cNvSpPr>
                <a:spLocks/>
              </p:cNvSpPr>
              <p:nvPr/>
            </p:nvSpPr>
            <p:spPr bwMode="auto">
              <a:xfrm>
                <a:off x="2064" y="2150"/>
                <a:ext cx="51"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 name="Freeform 924"/>
              <p:cNvSpPr>
                <a:spLocks/>
              </p:cNvSpPr>
              <p:nvPr/>
            </p:nvSpPr>
            <p:spPr bwMode="auto">
              <a:xfrm>
                <a:off x="2029" y="1999"/>
                <a:ext cx="43" cy="52"/>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8" name="Freeform 925"/>
              <p:cNvSpPr>
                <a:spLocks/>
              </p:cNvSpPr>
              <p:nvPr/>
            </p:nvSpPr>
            <p:spPr bwMode="auto">
              <a:xfrm>
                <a:off x="2029" y="1999"/>
                <a:ext cx="43" cy="52"/>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926"/>
              <p:cNvSpPr>
                <a:spLocks/>
              </p:cNvSpPr>
              <p:nvPr/>
            </p:nvSpPr>
            <p:spPr bwMode="auto">
              <a:xfrm>
                <a:off x="2237" y="2119"/>
                <a:ext cx="102" cy="82"/>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0" name="Freeform 927"/>
              <p:cNvSpPr>
                <a:spLocks/>
              </p:cNvSpPr>
              <p:nvPr/>
            </p:nvSpPr>
            <p:spPr bwMode="auto">
              <a:xfrm>
                <a:off x="2237" y="2119"/>
                <a:ext cx="102" cy="82"/>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928"/>
              <p:cNvSpPr>
                <a:spLocks/>
              </p:cNvSpPr>
              <p:nvPr/>
            </p:nvSpPr>
            <p:spPr bwMode="auto">
              <a:xfrm>
                <a:off x="2269" y="1982"/>
                <a:ext cx="60"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2" name="Freeform 929"/>
              <p:cNvSpPr>
                <a:spLocks/>
              </p:cNvSpPr>
              <p:nvPr/>
            </p:nvSpPr>
            <p:spPr bwMode="auto">
              <a:xfrm>
                <a:off x="2269" y="1982"/>
                <a:ext cx="60"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3" name="Freeform 930"/>
              <p:cNvSpPr>
                <a:spLocks/>
              </p:cNvSpPr>
              <p:nvPr/>
            </p:nvSpPr>
            <p:spPr bwMode="auto">
              <a:xfrm>
                <a:off x="2384" y="2123"/>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4" name="Freeform 931"/>
              <p:cNvSpPr>
                <a:spLocks/>
              </p:cNvSpPr>
              <p:nvPr/>
            </p:nvSpPr>
            <p:spPr bwMode="auto">
              <a:xfrm>
                <a:off x="2384" y="2123"/>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5" name="Freeform 932"/>
              <p:cNvSpPr>
                <a:spLocks/>
              </p:cNvSpPr>
              <p:nvPr/>
            </p:nvSpPr>
            <p:spPr bwMode="auto">
              <a:xfrm>
                <a:off x="1637" y="2342"/>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6" name="Freeform 933"/>
              <p:cNvSpPr>
                <a:spLocks/>
              </p:cNvSpPr>
              <p:nvPr/>
            </p:nvSpPr>
            <p:spPr bwMode="auto">
              <a:xfrm>
                <a:off x="1637" y="2342"/>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7" name="Freeform 934"/>
              <p:cNvSpPr>
                <a:spLocks/>
              </p:cNvSpPr>
              <p:nvPr/>
            </p:nvSpPr>
            <p:spPr bwMode="auto">
              <a:xfrm>
                <a:off x="2059" y="2279"/>
                <a:ext cx="64" cy="63"/>
              </a:xfrm>
              <a:custGeom>
                <a:avLst/>
                <a:gdLst>
                  <a:gd name="T0" fmla="*/ 6 w 80"/>
                  <a:gd name="T1" fmla="*/ 66 h 78"/>
                  <a:gd name="T2" fmla="*/ 54 w 80"/>
                  <a:gd name="T3" fmla="*/ 78 h 78"/>
                  <a:gd name="T4" fmla="*/ 80 w 80"/>
                  <a:gd name="T5" fmla="*/ 52 h 78"/>
                  <a:gd name="T6" fmla="*/ 80 w 80"/>
                  <a:gd name="T7" fmla="*/ 0 h 78"/>
                  <a:gd name="T8" fmla="*/ 42 w 80"/>
                  <a:gd name="T9" fmla="*/ 12 h 78"/>
                  <a:gd name="T10" fmla="*/ 0 w 80"/>
                  <a:gd name="T11" fmla="*/ 54 h 78"/>
                  <a:gd name="T12" fmla="*/ 6 w 80"/>
                  <a:gd name="T13" fmla="*/ 66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6" y="66"/>
                    </a:moveTo>
                    <a:lnTo>
                      <a:pt x="54" y="78"/>
                    </a:lnTo>
                    <a:lnTo>
                      <a:pt x="80" y="52"/>
                    </a:lnTo>
                    <a:lnTo>
                      <a:pt x="80" y="0"/>
                    </a:lnTo>
                    <a:lnTo>
                      <a:pt x="42" y="12"/>
                    </a:lnTo>
                    <a:lnTo>
                      <a:pt x="0" y="54"/>
                    </a:lnTo>
                    <a:lnTo>
                      <a:pt x="6" y="6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 name="Freeform 935"/>
              <p:cNvSpPr>
                <a:spLocks/>
              </p:cNvSpPr>
              <p:nvPr/>
            </p:nvSpPr>
            <p:spPr bwMode="auto">
              <a:xfrm>
                <a:off x="2059" y="2279"/>
                <a:ext cx="64" cy="63"/>
              </a:xfrm>
              <a:custGeom>
                <a:avLst/>
                <a:gdLst>
                  <a:gd name="T0" fmla="*/ 6 w 80"/>
                  <a:gd name="T1" fmla="*/ 66 h 78"/>
                  <a:gd name="T2" fmla="*/ 54 w 80"/>
                  <a:gd name="T3" fmla="*/ 78 h 78"/>
                  <a:gd name="T4" fmla="*/ 80 w 80"/>
                  <a:gd name="T5" fmla="*/ 52 h 78"/>
                  <a:gd name="T6" fmla="*/ 80 w 80"/>
                  <a:gd name="T7" fmla="*/ 0 h 78"/>
                  <a:gd name="T8" fmla="*/ 42 w 80"/>
                  <a:gd name="T9" fmla="*/ 12 h 78"/>
                  <a:gd name="T10" fmla="*/ 0 w 80"/>
                  <a:gd name="T11" fmla="*/ 54 h 78"/>
                  <a:gd name="T12" fmla="*/ 6 w 80"/>
                  <a:gd name="T13" fmla="*/ 66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6" y="66"/>
                    </a:moveTo>
                    <a:lnTo>
                      <a:pt x="54" y="78"/>
                    </a:lnTo>
                    <a:lnTo>
                      <a:pt x="80" y="52"/>
                    </a:lnTo>
                    <a:lnTo>
                      <a:pt x="80" y="0"/>
                    </a:lnTo>
                    <a:lnTo>
                      <a:pt x="42" y="12"/>
                    </a:lnTo>
                    <a:lnTo>
                      <a:pt x="0" y="54"/>
                    </a:lnTo>
                    <a:lnTo>
                      <a:pt x="6"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9" name="Freeform 936"/>
              <p:cNvSpPr>
                <a:spLocks/>
              </p:cNvSpPr>
              <p:nvPr/>
            </p:nvSpPr>
            <p:spPr bwMode="auto">
              <a:xfrm>
                <a:off x="1673" y="1550"/>
                <a:ext cx="122" cy="125"/>
              </a:xfrm>
              <a:custGeom>
                <a:avLst/>
                <a:gdLst>
                  <a:gd name="T0" fmla="*/ 4 w 152"/>
                  <a:gd name="T1" fmla="*/ 86 h 156"/>
                  <a:gd name="T2" fmla="*/ 78 w 152"/>
                  <a:gd name="T3" fmla="*/ 156 h 156"/>
                  <a:gd name="T4" fmla="*/ 130 w 152"/>
                  <a:gd name="T5" fmla="*/ 122 h 156"/>
                  <a:gd name="T6" fmla="*/ 152 w 152"/>
                  <a:gd name="T7" fmla="*/ 12 h 156"/>
                  <a:gd name="T8" fmla="*/ 84 w 152"/>
                  <a:gd name="T9" fmla="*/ 0 h 156"/>
                  <a:gd name="T10" fmla="*/ 0 w 152"/>
                  <a:gd name="T11" fmla="*/ 54 h 156"/>
                  <a:gd name="T12" fmla="*/ 4 w 152"/>
                  <a:gd name="T13" fmla="*/ 86 h 156"/>
                </a:gdLst>
                <a:ahLst/>
                <a:cxnLst>
                  <a:cxn ang="0">
                    <a:pos x="T0" y="T1"/>
                  </a:cxn>
                  <a:cxn ang="0">
                    <a:pos x="T2" y="T3"/>
                  </a:cxn>
                  <a:cxn ang="0">
                    <a:pos x="T4" y="T5"/>
                  </a:cxn>
                  <a:cxn ang="0">
                    <a:pos x="T6" y="T7"/>
                  </a:cxn>
                  <a:cxn ang="0">
                    <a:pos x="T8" y="T9"/>
                  </a:cxn>
                  <a:cxn ang="0">
                    <a:pos x="T10" y="T11"/>
                  </a:cxn>
                  <a:cxn ang="0">
                    <a:pos x="T12" y="T13"/>
                  </a:cxn>
                </a:cxnLst>
                <a:rect l="0" t="0" r="r" b="b"/>
                <a:pathLst>
                  <a:path w="152" h="156">
                    <a:moveTo>
                      <a:pt x="4" y="86"/>
                    </a:moveTo>
                    <a:lnTo>
                      <a:pt x="78" y="156"/>
                    </a:lnTo>
                    <a:lnTo>
                      <a:pt x="130" y="122"/>
                    </a:lnTo>
                    <a:lnTo>
                      <a:pt x="152" y="12"/>
                    </a:lnTo>
                    <a:lnTo>
                      <a:pt x="84" y="0"/>
                    </a:lnTo>
                    <a:lnTo>
                      <a:pt x="0" y="54"/>
                    </a:lnTo>
                    <a:lnTo>
                      <a:pt x="4" y="8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0" name="Freeform 937"/>
              <p:cNvSpPr>
                <a:spLocks/>
              </p:cNvSpPr>
              <p:nvPr/>
            </p:nvSpPr>
            <p:spPr bwMode="auto">
              <a:xfrm>
                <a:off x="1673" y="1550"/>
                <a:ext cx="122" cy="125"/>
              </a:xfrm>
              <a:custGeom>
                <a:avLst/>
                <a:gdLst>
                  <a:gd name="T0" fmla="*/ 4 w 152"/>
                  <a:gd name="T1" fmla="*/ 86 h 156"/>
                  <a:gd name="T2" fmla="*/ 78 w 152"/>
                  <a:gd name="T3" fmla="*/ 156 h 156"/>
                  <a:gd name="T4" fmla="*/ 130 w 152"/>
                  <a:gd name="T5" fmla="*/ 122 h 156"/>
                  <a:gd name="T6" fmla="*/ 152 w 152"/>
                  <a:gd name="T7" fmla="*/ 12 h 156"/>
                  <a:gd name="T8" fmla="*/ 84 w 152"/>
                  <a:gd name="T9" fmla="*/ 0 h 156"/>
                  <a:gd name="T10" fmla="*/ 0 w 152"/>
                  <a:gd name="T11" fmla="*/ 54 h 156"/>
                  <a:gd name="T12" fmla="*/ 4 w 152"/>
                  <a:gd name="T13" fmla="*/ 86 h 156"/>
                </a:gdLst>
                <a:ahLst/>
                <a:cxnLst>
                  <a:cxn ang="0">
                    <a:pos x="T0" y="T1"/>
                  </a:cxn>
                  <a:cxn ang="0">
                    <a:pos x="T2" y="T3"/>
                  </a:cxn>
                  <a:cxn ang="0">
                    <a:pos x="T4" y="T5"/>
                  </a:cxn>
                  <a:cxn ang="0">
                    <a:pos x="T6" y="T7"/>
                  </a:cxn>
                  <a:cxn ang="0">
                    <a:pos x="T8" y="T9"/>
                  </a:cxn>
                  <a:cxn ang="0">
                    <a:pos x="T10" y="T11"/>
                  </a:cxn>
                  <a:cxn ang="0">
                    <a:pos x="T12" y="T13"/>
                  </a:cxn>
                </a:cxnLst>
                <a:rect l="0" t="0" r="r" b="b"/>
                <a:pathLst>
                  <a:path w="152" h="156">
                    <a:moveTo>
                      <a:pt x="4" y="86"/>
                    </a:moveTo>
                    <a:lnTo>
                      <a:pt x="78" y="156"/>
                    </a:lnTo>
                    <a:lnTo>
                      <a:pt x="130" y="122"/>
                    </a:lnTo>
                    <a:lnTo>
                      <a:pt x="152" y="12"/>
                    </a:lnTo>
                    <a:lnTo>
                      <a:pt x="84" y="0"/>
                    </a:lnTo>
                    <a:lnTo>
                      <a:pt x="0" y="54"/>
                    </a:lnTo>
                    <a:lnTo>
                      <a:pt x="4" y="8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1" name="Freeform 938"/>
              <p:cNvSpPr>
                <a:spLocks/>
              </p:cNvSpPr>
              <p:nvPr/>
            </p:nvSpPr>
            <p:spPr bwMode="auto">
              <a:xfrm>
                <a:off x="1851" y="1620"/>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2" name="Freeform 939"/>
              <p:cNvSpPr>
                <a:spLocks/>
              </p:cNvSpPr>
              <p:nvPr/>
            </p:nvSpPr>
            <p:spPr bwMode="auto">
              <a:xfrm>
                <a:off x="1851" y="1620"/>
                <a:ext cx="51" cy="79"/>
              </a:xfrm>
              <a:custGeom>
                <a:avLst/>
                <a:gdLst>
                  <a:gd name="T0" fmla="*/ 36 w 64"/>
                  <a:gd name="T1" fmla="*/ 0 h 98"/>
                  <a:gd name="T2" fmla="*/ 0 w 64"/>
                  <a:gd name="T3" fmla="*/ 36 h 98"/>
                  <a:gd name="T4" fmla="*/ 10 w 64"/>
                  <a:gd name="T5" fmla="*/ 70 h 98"/>
                  <a:gd name="T6" fmla="*/ 52 w 64"/>
                  <a:gd name="T7" fmla="*/ 98 h 98"/>
                  <a:gd name="T8" fmla="*/ 64 w 64"/>
                  <a:gd name="T9" fmla="*/ 60 h 98"/>
                  <a:gd name="T10" fmla="*/ 48 w 64"/>
                  <a:gd name="T11" fmla="*/ 2 h 98"/>
                  <a:gd name="T12" fmla="*/ 36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6" y="0"/>
                    </a:moveTo>
                    <a:lnTo>
                      <a:pt x="0" y="36"/>
                    </a:lnTo>
                    <a:lnTo>
                      <a:pt x="10" y="70"/>
                    </a:lnTo>
                    <a:lnTo>
                      <a:pt x="52" y="98"/>
                    </a:lnTo>
                    <a:lnTo>
                      <a:pt x="64" y="60"/>
                    </a:lnTo>
                    <a:lnTo>
                      <a:pt x="48" y="2"/>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3" name="Freeform 940"/>
              <p:cNvSpPr>
                <a:spLocks/>
              </p:cNvSpPr>
              <p:nvPr/>
            </p:nvSpPr>
            <p:spPr bwMode="auto">
              <a:xfrm>
                <a:off x="1699" y="1982"/>
                <a:ext cx="106"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4" name="Freeform 941"/>
              <p:cNvSpPr>
                <a:spLocks/>
              </p:cNvSpPr>
              <p:nvPr/>
            </p:nvSpPr>
            <p:spPr bwMode="auto">
              <a:xfrm>
                <a:off x="1699" y="1982"/>
                <a:ext cx="106"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5" name="Freeform 942"/>
              <p:cNvSpPr>
                <a:spLocks/>
              </p:cNvSpPr>
              <p:nvPr/>
            </p:nvSpPr>
            <p:spPr bwMode="auto">
              <a:xfrm>
                <a:off x="1824" y="1918"/>
                <a:ext cx="128" cy="113"/>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6" name="Freeform 943"/>
              <p:cNvSpPr>
                <a:spLocks/>
              </p:cNvSpPr>
              <p:nvPr/>
            </p:nvSpPr>
            <p:spPr bwMode="auto">
              <a:xfrm>
                <a:off x="1824" y="1918"/>
                <a:ext cx="128" cy="113"/>
              </a:xfrm>
              <a:custGeom>
                <a:avLst/>
                <a:gdLst>
                  <a:gd name="T0" fmla="*/ 116 w 160"/>
                  <a:gd name="T1" fmla="*/ 132 h 142"/>
                  <a:gd name="T2" fmla="*/ 160 w 160"/>
                  <a:gd name="T3" fmla="*/ 38 h 142"/>
                  <a:gd name="T4" fmla="*/ 112 w 160"/>
                  <a:gd name="T5" fmla="*/ 0 h 142"/>
                  <a:gd name="T6" fmla="*/ 0 w 160"/>
                  <a:gd name="T7" fmla="*/ 12 h 142"/>
                  <a:gd name="T8" fmla="*/ 8 w 160"/>
                  <a:gd name="T9" fmla="*/ 80 h 142"/>
                  <a:gd name="T10" fmla="*/ 86 w 160"/>
                  <a:gd name="T11" fmla="*/ 142 h 142"/>
                  <a:gd name="T12" fmla="*/ 116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6" y="132"/>
                    </a:moveTo>
                    <a:lnTo>
                      <a:pt x="160" y="38"/>
                    </a:lnTo>
                    <a:lnTo>
                      <a:pt x="112" y="0"/>
                    </a:lnTo>
                    <a:lnTo>
                      <a:pt x="0" y="12"/>
                    </a:lnTo>
                    <a:lnTo>
                      <a:pt x="8" y="80"/>
                    </a:lnTo>
                    <a:lnTo>
                      <a:pt x="86" y="142"/>
                    </a:lnTo>
                    <a:lnTo>
                      <a:pt x="1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7" name="Freeform 944"/>
              <p:cNvSpPr>
                <a:spLocks/>
              </p:cNvSpPr>
              <p:nvPr/>
            </p:nvSpPr>
            <p:spPr bwMode="auto">
              <a:xfrm>
                <a:off x="1712" y="1724"/>
                <a:ext cx="75" cy="106"/>
              </a:xfrm>
              <a:custGeom>
                <a:avLst/>
                <a:gdLst>
                  <a:gd name="T0" fmla="*/ 4 w 94"/>
                  <a:gd name="T1" fmla="*/ 74 h 132"/>
                  <a:gd name="T2" fmla="*/ 62 w 94"/>
                  <a:gd name="T3" fmla="*/ 132 h 132"/>
                  <a:gd name="T4" fmla="*/ 94 w 94"/>
                  <a:gd name="T5" fmla="*/ 102 h 132"/>
                  <a:gd name="T6" fmla="*/ 94 w 94"/>
                  <a:gd name="T7" fmla="*/ 10 h 132"/>
                  <a:gd name="T8" fmla="*/ 48 w 94"/>
                  <a:gd name="T9" fmla="*/ 0 h 132"/>
                  <a:gd name="T10" fmla="*/ 0 w 94"/>
                  <a:gd name="T11" fmla="*/ 48 h 132"/>
                  <a:gd name="T12" fmla="*/ 4 w 94"/>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4" y="74"/>
                    </a:moveTo>
                    <a:lnTo>
                      <a:pt x="62" y="132"/>
                    </a:lnTo>
                    <a:lnTo>
                      <a:pt x="94" y="102"/>
                    </a:lnTo>
                    <a:lnTo>
                      <a:pt x="94" y="10"/>
                    </a:lnTo>
                    <a:lnTo>
                      <a:pt x="48" y="0"/>
                    </a:lnTo>
                    <a:lnTo>
                      <a:pt x="0" y="48"/>
                    </a:lnTo>
                    <a:lnTo>
                      <a:pt x="4" y="7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 name="Freeform 945"/>
              <p:cNvSpPr>
                <a:spLocks/>
              </p:cNvSpPr>
              <p:nvPr/>
            </p:nvSpPr>
            <p:spPr bwMode="auto">
              <a:xfrm>
                <a:off x="1712" y="1724"/>
                <a:ext cx="75" cy="106"/>
              </a:xfrm>
              <a:custGeom>
                <a:avLst/>
                <a:gdLst>
                  <a:gd name="T0" fmla="*/ 4 w 94"/>
                  <a:gd name="T1" fmla="*/ 74 h 132"/>
                  <a:gd name="T2" fmla="*/ 62 w 94"/>
                  <a:gd name="T3" fmla="*/ 132 h 132"/>
                  <a:gd name="T4" fmla="*/ 94 w 94"/>
                  <a:gd name="T5" fmla="*/ 102 h 132"/>
                  <a:gd name="T6" fmla="*/ 94 w 94"/>
                  <a:gd name="T7" fmla="*/ 10 h 132"/>
                  <a:gd name="T8" fmla="*/ 48 w 94"/>
                  <a:gd name="T9" fmla="*/ 0 h 132"/>
                  <a:gd name="T10" fmla="*/ 0 w 94"/>
                  <a:gd name="T11" fmla="*/ 48 h 132"/>
                  <a:gd name="T12" fmla="*/ 4 w 94"/>
                  <a:gd name="T13" fmla="*/ 74 h 132"/>
                </a:gdLst>
                <a:ahLst/>
                <a:cxnLst>
                  <a:cxn ang="0">
                    <a:pos x="T0" y="T1"/>
                  </a:cxn>
                  <a:cxn ang="0">
                    <a:pos x="T2" y="T3"/>
                  </a:cxn>
                  <a:cxn ang="0">
                    <a:pos x="T4" y="T5"/>
                  </a:cxn>
                  <a:cxn ang="0">
                    <a:pos x="T6" y="T7"/>
                  </a:cxn>
                  <a:cxn ang="0">
                    <a:pos x="T8" y="T9"/>
                  </a:cxn>
                  <a:cxn ang="0">
                    <a:pos x="T10" y="T11"/>
                  </a:cxn>
                  <a:cxn ang="0">
                    <a:pos x="T12" y="T13"/>
                  </a:cxn>
                </a:cxnLst>
                <a:rect l="0" t="0" r="r" b="b"/>
                <a:pathLst>
                  <a:path w="94" h="132">
                    <a:moveTo>
                      <a:pt x="4" y="74"/>
                    </a:moveTo>
                    <a:lnTo>
                      <a:pt x="62" y="132"/>
                    </a:lnTo>
                    <a:lnTo>
                      <a:pt x="94" y="102"/>
                    </a:lnTo>
                    <a:lnTo>
                      <a:pt x="94" y="10"/>
                    </a:lnTo>
                    <a:lnTo>
                      <a:pt x="48" y="0"/>
                    </a:lnTo>
                    <a:lnTo>
                      <a:pt x="0" y="48"/>
                    </a:lnTo>
                    <a:lnTo>
                      <a:pt x="4" y="7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 name="Freeform 946"/>
              <p:cNvSpPr>
                <a:spLocks/>
              </p:cNvSpPr>
              <p:nvPr/>
            </p:nvSpPr>
            <p:spPr bwMode="auto">
              <a:xfrm>
                <a:off x="1856" y="1792"/>
                <a:ext cx="72" cy="54"/>
              </a:xfrm>
              <a:custGeom>
                <a:avLst/>
                <a:gdLst>
                  <a:gd name="T0" fmla="*/ 2 w 90"/>
                  <a:gd name="T1" fmla="*/ 46 h 68"/>
                  <a:gd name="T2" fmla="*/ 46 w 90"/>
                  <a:gd name="T3" fmla="*/ 68 h 68"/>
                  <a:gd name="T4" fmla="*/ 78 w 90"/>
                  <a:gd name="T5" fmla="*/ 50 h 68"/>
                  <a:gd name="T6" fmla="*/ 90 w 90"/>
                  <a:gd name="T7" fmla="*/ 0 h 68"/>
                  <a:gd name="T8" fmla="*/ 50 w 90"/>
                  <a:gd name="T9" fmla="*/ 2 h 68"/>
                  <a:gd name="T10" fmla="*/ 0 w 90"/>
                  <a:gd name="T11" fmla="*/ 32 h 68"/>
                  <a:gd name="T12" fmla="*/ 2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2" y="46"/>
                    </a:moveTo>
                    <a:lnTo>
                      <a:pt x="46" y="68"/>
                    </a:lnTo>
                    <a:lnTo>
                      <a:pt x="78" y="50"/>
                    </a:lnTo>
                    <a:lnTo>
                      <a:pt x="90" y="0"/>
                    </a:lnTo>
                    <a:lnTo>
                      <a:pt x="50" y="2"/>
                    </a:lnTo>
                    <a:lnTo>
                      <a:pt x="0" y="32"/>
                    </a:lnTo>
                    <a:lnTo>
                      <a:pt x="2" y="4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0" name="Freeform 947"/>
              <p:cNvSpPr>
                <a:spLocks/>
              </p:cNvSpPr>
              <p:nvPr/>
            </p:nvSpPr>
            <p:spPr bwMode="auto">
              <a:xfrm>
                <a:off x="1856" y="1792"/>
                <a:ext cx="72" cy="54"/>
              </a:xfrm>
              <a:custGeom>
                <a:avLst/>
                <a:gdLst>
                  <a:gd name="T0" fmla="*/ 2 w 90"/>
                  <a:gd name="T1" fmla="*/ 46 h 68"/>
                  <a:gd name="T2" fmla="*/ 46 w 90"/>
                  <a:gd name="T3" fmla="*/ 68 h 68"/>
                  <a:gd name="T4" fmla="*/ 78 w 90"/>
                  <a:gd name="T5" fmla="*/ 50 h 68"/>
                  <a:gd name="T6" fmla="*/ 90 w 90"/>
                  <a:gd name="T7" fmla="*/ 0 h 68"/>
                  <a:gd name="T8" fmla="*/ 50 w 90"/>
                  <a:gd name="T9" fmla="*/ 2 h 68"/>
                  <a:gd name="T10" fmla="*/ 0 w 90"/>
                  <a:gd name="T11" fmla="*/ 32 h 68"/>
                  <a:gd name="T12" fmla="*/ 2 w 90"/>
                  <a:gd name="T13" fmla="*/ 46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2" y="46"/>
                    </a:moveTo>
                    <a:lnTo>
                      <a:pt x="46" y="68"/>
                    </a:lnTo>
                    <a:lnTo>
                      <a:pt x="78" y="50"/>
                    </a:lnTo>
                    <a:lnTo>
                      <a:pt x="90" y="0"/>
                    </a:lnTo>
                    <a:lnTo>
                      <a:pt x="50" y="2"/>
                    </a:lnTo>
                    <a:lnTo>
                      <a:pt x="0" y="32"/>
                    </a:lnTo>
                    <a:lnTo>
                      <a:pt x="2"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1" name="Freeform 948"/>
              <p:cNvSpPr>
                <a:spLocks/>
              </p:cNvSpPr>
              <p:nvPr/>
            </p:nvSpPr>
            <p:spPr bwMode="auto">
              <a:xfrm>
                <a:off x="1720" y="1876"/>
                <a:ext cx="48" cy="45"/>
              </a:xfrm>
              <a:custGeom>
                <a:avLst/>
                <a:gdLst>
                  <a:gd name="T0" fmla="*/ 2 w 60"/>
                  <a:gd name="T1" fmla="*/ 34 h 56"/>
                  <a:gd name="T2" fmla="*/ 34 w 60"/>
                  <a:gd name="T3" fmla="*/ 56 h 56"/>
                  <a:gd name="T4" fmla="*/ 54 w 60"/>
                  <a:gd name="T5" fmla="*/ 42 h 56"/>
                  <a:gd name="T6" fmla="*/ 60 w 60"/>
                  <a:gd name="T7" fmla="*/ 0 h 56"/>
                  <a:gd name="T8" fmla="*/ 32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4" y="56"/>
                    </a:lnTo>
                    <a:lnTo>
                      <a:pt x="54" y="42"/>
                    </a:lnTo>
                    <a:lnTo>
                      <a:pt x="60" y="0"/>
                    </a:lnTo>
                    <a:lnTo>
                      <a:pt x="32" y="0"/>
                    </a:lnTo>
                    <a:lnTo>
                      <a:pt x="0" y="22"/>
                    </a:lnTo>
                    <a:lnTo>
                      <a:pt x="2" y="3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2" name="Freeform 949"/>
              <p:cNvSpPr>
                <a:spLocks/>
              </p:cNvSpPr>
              <p:nvPr/>
            </p:nvSpPr>
            <p:spPr bwMode="auto">
              <a:xfrm>
                <a:off x="1720" y="1876"/>
                <a:ext cx="48" cy="45"/>
              </a:xfrm>
              <a:custGeom>
                <a:avLst/>
                <a:gdLst>
                  <a:gd name="T0" fmla="*/ 2 w 60"/>
                  <a:gd name="T1" fmla="*/ 34 h 56"/>
                  <a:gd name="T2" fmla="*/ 34 w 60"/>
                  <a:gd name="T3" fmla="*/ 56 h 56"/>
                  <a:gd name="T4" fmla="*/ 54 w 60"/>
                  <a:gd name="T5" fmla="*/ 42 h 56"/>
                  <a:gd name="T6" fmla="*/ 60 w 60"/>
                  <a:gd name="T7" fmla="*/ 0 h 56"/>
                  <a:gd name="T8" fmla="*/ 32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4" y="56"/>
                    </a:lnTo>
                    <a:lnTo>
                      <a:pt x="54" y="42"/>
                    </a:lnTo>
                    <a:lnTo>
                      <a:pt x="60" y="0"/>
                    </a:lnTo>
                    <a:lnTo>
                      <a:pt x="32"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3" name="Freeform 950"/>
              <p:cNvSpPr>
                <a:spLocks/>
              </p:cNvSpPr>
              <p:nvPr/>
            </p:nvSpPr>
            <p:spPr bwMode="auto">
              <a:xfrm>
                <a:off x="1536" y="2199"/>
                <a:ext cx="61" cy="68"/>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4" name="Freeform 951"/>
              <p:cNvSpPr>
                <a:spLocks/>
              </p:cNvSpPr>
              <p:nvPr/>
            </p:nvSpPr>
            <p:spPr bwMode="auto">
              <a:xfrm>
                <a:off x="1536" y="2199"/>
                <a:ext cx="61" cy="68"/>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5" name="Freeform 952"/>
              <p:cNvSpPr>
                <a:spLocks/>
              </p:cNvSpPr>
              <p:nvPr/>
            </p:nvSpPr>
            <p:spPr bwMode="auto">
              <a:xfrm>
                <a:off x="1801" y="2110"/>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6" name="Freeform 953"/>
              <p:cNvSpPr>
                <a:spLocks/>
              </p:cNvSpPr>
              <p:nvPr/>
            </p:nvSpPr>
            <p:spPr bwMode="auto">
              <a:xfrm>
                <a:off x="1801" y="2110"/>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7" name="Freeform 954"/>
              <p:cNvSpPr>
                <a:spLocks/>
              </p:cNvSpPr>
              <p:nvPr/>
            </p:nvSpPr>
            <p:spPr bwMode="auto">
              <a:xfrm>
                <a:off x="1963" y="1680"/>
                <a:ext cx="128" cy="116"/>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 name="Freeform 955"/>
              <p:cNvSpPr>
                <a:spLocks/>
              </p:cNvSpPr>
              <p:nvPr/>
            </p:nvSpPr>
            <p:spPr bwMode="auto">
              <a:xfrm>
                <a:off x="1963" y="1680"/>
                <a:ext cx="128" cy="116"/>
              </a:xfrm>
              <a:custGeom>
                <a:avLst/>
                <a:gdLst>
                  <a:gd name="T0" fmla="*/ 20 w 160"/>
                  <a:gd name="T1" fmla="*/ 20 h 146"/>
                  <a:gd name="T2" fmla="*/ 0 w 160"/>
                  <a:gd name="T3" fmla="*/ 120 h 146"/>
                  <a:gd name="T4" fmla="*/ 56 w 160"/>
                  <a:gd name="T5" fmla="*/ 146 h 146"/>
                  <a:gd name="T6" fmla="*/ 160 w 160"/>
                  <a:gd name="T7" fmla="*/ 106 h 146"/>
                  <a:gd name="T8" fmla="*/ 136 w 160"/>
                  <a:gd name="T9" fmla="*/ 42 h 146"/>
                  <a:gd name="T10" fmla="*/ 46 w 160"/>
                  <a:gd name="T11" fmla="*/ 0 h 146"/>
                  <a:gd name="T12" fmla="*/ 20 w 160"/>
                  <a:gd name="T13" fmla="*/ 20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20" y="20"/>
                    </a:moveTo>
                    <a:lnTo>
                      <a:pt x="0" y="120"/>
                    </a:lnTo>
                    <a:lnTo>
                      <a:pt x="56" y="146"/>
                    </a:lnTo>
                    <a:lnTo>
                      <a:pt x="160" y="106"/>
                    </a:lnTo>
                    <a:lnTo>
                      <a:pt x="136" y="42"/>
                    </a:lnTo>
                    <a:lnTo>
                      <a:pt x="46" y="0"/>
                    </a:lnTo>
                    <a:lnTo>
                      <a:pt x="20" y="2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9" name="Freeform 956"/>
              <p:cNvSpPr>
                <a:spLocks/>
              </p:cNvSpPr>
              <p:nvPr/>
            </p:nvSpPr>
            <p:spPr bwMode="auto">
              <a:xfrm>
                <a:off x="2189" y="1843"/>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0" name="Freeform 957"/>
              <p:cNvSpPr>
                <a:spLocks/>
              </p:cNvSpPr>
              <p:nvPr/>
            </p:nvSpPr>
            <p:spPr bwMode="auto">
              <a:xfrm>
                <a:off x="2189" y="1843"/>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1" name="Freeform 958"/>
              <p:cNvSpPr>
                <a:spLocks/>
              </p:cNvSpPr>
              <p:nvPr/>
            </p:nvSpPr>
            <p:spPr bwMode="auto">
              <a:xfrm>
                <a:off x="2024" y="1860"/>
                <a:ext cx="64" cy="63"/>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2" name="Freeform 959"/>
              <p:cNvSpPr>
                <a:spLocks/>
              </p:cNvSpPr>
              <p:nvPr/>
            </p:nvSpPr>
            <p:spPr bwMode="auto">
              <a:xfrm>
                <a:off x="2024" y="1860"/>
                <a:ext cx="64" cy="63"/>
              </a:xfrm>
              <a:custGeom>
                <a:avLst/>
                <a:gdLst>
                  <a:gd name="T0" fmla="*/ 76 w 80"/>
                  <a:gd name="T1" fmla="*/ 12 h 78"/>
                  <a:gd name="T2" fmla="*/ 28 w 80"/>
                  <a:gd name="T3" fmla="*/ 0 h 78"/>
                  <a:gd name="T4" fmla="*/ 2 w 80"/>
                  <a:gd name="T5" fmla="*/ 26 h 78"/>
                  <a:gd name="T6" fmla="*/ 0 w 80"/>
                  <a:gd name="T7" fmla="*/ 78 h 78"/>
                  <a:gd name="T8" fmla="*/ 40 w 80"/>
                  <a:gd name="T9" fmla="*/ 66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8" y="0"/>
                    </a:lnTo>
                    <a:lnTo>
                      <a:pt x="2" y="26"/>
                    </a:lnTo>
                    <a:lnTo>
                      <a:pt x="0" y="78"/>
                    </a:lnTo>
                    <a:lnTo>
                      <a:pt x="40" y="66"/>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3" name="Freeform 960"/>
              <p:cNvSpPr>
                <a:spLocks/>
              </p:cNvSpPr>
              <p:nvPr/>
            </p:nvSpPr>
            <p:spPr bwMode="auto">
              <a:xfrm>
                <a:off x="2093" y="1752"/>
                <a:ext cx="44"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4" name="Freeform 961"/>
              <p:cNvSpPr>
                <a:spLocks/>
              </p:cNvSpPr>
              <p:nvPr/>
            </p:nvSpPr>
            <p:spPr bwMode="auto">
              <a:xfrm>
                <a:off x="2093" y="1752"/>
                <a:ext cx="44" cy="48"/>
              </a:xfrm>
              <a:custGeom>
                <a:avLst/>
                <a:gdLst>
                  <a:gd name="T0" fmla="*/ 52 w 56"/>
                  <a:gd name="T1" fmla="*/ 14 h 60"/>
                  <a:gd name="T2" fmla="*/ 16 w 56"/>
                  <a:gd name="T3" fmla="*/ 0 h 60"/>
                  <a:gd name="T4" fmla="*/ 0 w 56"/>
                  <a:gd name="T5" fmla="*/ 20 h 60"/>
                  <a:gd name="T6" fmla="*/ 4 w 56"/>
                  <a:gd name="T7" fmla="*/ 60 h 60"/>
                  <a:gd name="T8" fmla="*/ 30 w 56"/>
                  <a:gd name="T9" fmla="*/ 56 h 60"/>
                  <a:gd name="T10" fmla="*/ 56 w 56"/>
                  <a:gd name="T11" fmla="*/ 24 h 60"/>
                  <a:gd name="T12" fmla="*/ 52 w 56"/>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4"/>
                    </a:moveTo>
                    <a:lnTo>
                      <a:pt x="16" y="0"/>
                    </a:lnTo>
                    <a:lnTo>
                      <a:pt x="0" y="20"/>
                    </a:lnTo>
                    <a:lnTo>
                      <a:pt x="4" y="60"/>
                    </a:lnTo>
                    <a:lnTo>
                      <a:pt x="30" y="56"/>
                    </a:lnTo>
                    <a:lnTo>
                      <a:pt x="56" y="24"/>
                    </a:lnTo>
                    <a:lnTo>
                      <a:pt x="52" y="1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5" name="Freeform 962"/>
              <p:cNvSpPr>
                <a:spLocks/>
              </p:cNvSpPr>
              <p:nvPr/>
            </p:nvSpPr>
            <p:spPr bwMode="auto">
              <a:xfrm>
                <a:off x="1381" y="2398"/>
                <a:ext cx="105" cy="85"/>
              </a:xfrm>
              <a:custGeom>
                <a:avLst/>
                <a:gdLst>
                  <a:gd name="T0" fmla="*/ 58 w 132"/>
                  <a:gd name="T1" fmla="*/ 106 h 106"/>
                  <a:gd name="T2" fmla="*/ 132 w 132"/>
                  <a:gd name="T3" fmla="*/ 68 h 106"/>
                  <a:gd name="T4" fmla="*/ 112 w 132"/>
                  <a:gd name="T5" fmla="*/ 28 h 106"/>
                  <a:gd name="T6" fmla="*/ 24 w 132"/>
                  <a:gd name="T7" fmla="*/ 0 h 106"/>
                  <a:gd name="T8" fmla="*/ 0 w 132"/>
                  <a:gd name="T9" fmla="*/ 40 h 106"/>
                  <a:gd name="T10" fmla="*/ 32 w 132"/>
                  <a:gd name="T11" fmla="*/ 102 h 106"/>
                  <a:gd name="T12" fmla="*/ 58 w 132"/>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2" h="106">
                    <a:moveTo>
                      <a:pt x="58" y="106"/>
                    </a:moveTo>
                    <a:lnTo>
                      <a:pt x="132" y="68"/>
                    </a:lnTo>
                    <a:lnTo>
                      <a:pt x="112" y="28"/>
                    </a:lnTo>
                    <a:lnTo>
                      <a:pt x="24" y="0"/>
                    </a:lnTo>
                    <a:lnTo>
                      <a:pt x="0" y="40"/>
                    </a:lnTo>
                    <a:lnTo>
                      <a:pt x="32" y="102"/>
                    </a:lnTo>
                    <a:lnTo>
                      <a:pt x="58" y="10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6" name="Freeform 963"/>
              <p:cNvSpPr>
                <a:spLocks/>
              </p:cNvSpPr>
              <p:nvPr/>
            </p:nvSpPr>
            <p:spPr bwMode="auto">
              <a:xfrm>
                <a:off x="1381" y="2398"/>
                <a:ext cx="105" cy="85"/>
              </a:xfrm>
              <a:custGeom>
                <a:avLst/>
                <a:gdLst>
                  <a:gd name="T0" fmla="*/ 58 w 132"/>
                  <a:gd name="T1" fmla="*/ 106 h 106"/>
                  <a:gd name="T2" fmla="*/ 132 w 132"/>
                  <a:gd name="T3" fmla="*/ 68 h 106"/>
                  <a:gd name="T4" fmla="*/ 112 w 132"/>
                  <a:gd name="T5" fmla="*/ 28 h 106"/>
                  <a:gd name="T6" fmla="*/ 24 w 132"/>
                  <a:gd name="T7" fmla="*/ 0 h 106"/>
                  <a:gd name="T8" fmla="*/ 0 w 132"/>
                  <a:gd name="T9" fmla="*/ 40 h 106"/>
                  <a:gd name="T10" fmla="*/ 32 w 132"/>
                  <a:gd name="T11" fmla="*/ 102 h 106"/>
                  <a:gd name="T12" fmla="*/ 58 w 132"/>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32" h="106">
                    <a:moveTo>
                      <a:pt x="58" y="106"/>
                    </a:moveTo>
                    <a:lnTo>
                      <a:pt x="132" y="68"/>
                    </a:lnTo>
                    <a:lnTo>
                      <a:pt x="112" y="28"/>
                    </a:lnTo>
                    <a:lnTo>
                      <a:pt x="24" y="0"/>
                    </a:lnTo>
                    <a:lnTo>
                      <a:pt x="0" y="40"/>
                    </a:lnTo>
                    <a:lnTo>
                      <a:pt x="32" y="102"/>
                    </a:lnTo>
                    <a:lnTo>
                      <a:pt x="58" y="10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7" name="Freeform 964"/>
              <p:cNvSpPr>
                <a:spLocks/>
              </p:cNvSpPr>
              <p:nvPr/>
            </p:nvSpPr>
            <p:spPr bwMode="auto">
              <a:xfrm>
                <a:off x="1470" y="2268"/>
                <a:ext cx="51" cy="79"/>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6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6" y="96"/>
                    </a:lnTo>
                    <a:lnTo>
                      <a:pt x="28" y="9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 name="Freeform 965"/>
              <p:cNvSpPr>
                <a:spLocks/>
              </p:cNvSpPr>
              <p:nvPr/>
            </p:nvSpPr>
            <p:spPr bwMode="auto">
              <a:xfrm>
                <a:off x="1470" y="2268"/>
                <a:ext cx="51" cy="79"/>
              </a:xfrm>
              <a:custGeom>
                <a:avLst/>
                <a:gdLst>
                  <a:gd name="T0" fmla="*/ 28 w 64"/>
                  <a:gd name="T1" fmla="*/ 98 h 98"/>
                  <a:gd name="T2" fmla="*/ 64 w 64"/>
                  <a:gd name="T3" fmla="*/ 64 h 98"/>
                  <a:gd name="T4" fmla="*/ 54 w 64"/>
                  <a:gd name="T5" fmla="*/ 28 h 98"/>
                  <a:gd name="T6" fmla="*/ 12 w 64"/>
                  <a:gd name="T7" fmla="*/ 0 h 98"/>
                  <a:gd name="T8" fmla="*/ 0 w 64"/>
                  <a:gd name="T9" fmla="*/ 38 h 98"/>
                  <a:gd name="T10" fmla="*/ 16 w 64"/>
                  <a:gd name="T11" fmla="*/ 96 h 98"/>
                  <a:gd name="T12" fmla="*/ 28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28" y="98"/>
                    </a:moveTo>
                    <a:lnTo>
                      <a:pt x="64" y="64"/>
                    </a:lnTo>
                    <a:lnTo>
                      <a:pt x="54" y="28"/>
                    </a:lnTo>
                    <a:lnTo>
                      <a:pt x="12" y="0"/>
                    </a:lnTo>
                    <a:lnTo>
                      <a:pt x="0" y="38"/>
                    </a:lnTo>
                    <a:lnTo>
                      <a:pt x="16" y="96"/>
                    </a:lnTo>
                    <a:lnTo>
                      <a:pt x="28"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 name="Freeform 966"/>
              <p:cNvSpPr>
                <a:spLocks/>
              </p:cNvSpPr>
              <p:nvPr/>
            </p:nvSpPr>
            <p:spPr bwMode="auto">
              <a:xfrm>
                <a:off x="1474" y="2511"/>
                <a:ext cx="43" cy="51"/>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0" name="Freeform 967"/>
              <p:cNvSpPr>
                <a:spLocks/>
              </p:cNvSpPr>
              <p:nvPr/>
            </p:nvSpPr>
            <p:spPr bwMode="auto">
              <a:xfrm>
                <a:off x="1474" y="2511"/>
                <a:ext cx="43" cy="51"/>
              </a:xfrm>
              <a:custGeom>
                <a:avLst/>
                <a:gdLst>
                  <a:gd name="T0" fmla="*/ 24 w 54"/>
                  <a:gd name="T1" fmla="*/ 64 h 64"/>
                  <a:gd name="T2" fmla="*/ 54 w 54"/>
                  <a:gd name="T3" fmla="*/ 42 h 64"/>
                  <a:gd name="T4" fmla="*/ 46 w 54"/>
                  <a:gd name="T5" fmla="*/ 18 h 64"/>
                  <a:gd name="T6" fmla="*/ 10 w 54"/>
                  <a:gd name="T7" fmla="*/ 0 h 64"/>
                  <a:gd name="T8" fmla="*/ 0 w 54"/>
                  <a:gd name="T9" fmla="*/ 26 h 64"/>
                  <a:gd name="T10" fmla="*/ 12 w 54"/>
                  <a:gd name="T11" fmla="*/ 62 h 64"/>
                  <a:gd name="T12" fmla="*/ 24 w 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4" y="64"/>
                    </a:moveTo>
                    <a:lnTo>
                      <a:pt x="54" y="42"/>
                    </a:lnTo>
                    <a:lnTo>
                      <a:pt x="46" y="18"/>
                    </a:lnTo>
                    <a:lnTo>
                      <a:pt x="10" y="0"/>
                    </a:lnTo>
                    <a:lnTo>
                      <a:pt x="0" y="26"/>
                    </a:lnTo>
                    <a:lnTo>
                      <a:pt x="12" y="62"/>
                    </a:lnTo>
                    <a:lnTo>
                      <a:pt x="24" y="6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1" name="Freeform 968"/>
              <p:cNvSpPr>
                <a:spLocks/>
              </p:cNvSpPr>
              <p:nvPr/>
            </p:nvSpPr>
            <p:spPr bwMode="auto">
              <a:xfrm>
                <a:off x="1179" y="2417"/>
                <a:ext cx="128" cy="114"/>
              </a:xfrm>
              <a:custGeom>
                <a:avLst/>
                <a:gdLst>
                  <a:gd name="T0" fmla="*/ 110 w 160"/>
                  <a:gd name="T1" fmla="*/ 132 h 142"/>
                  <a:gd name="T2" fmla="*/ 160 w 160"/>
                  <a:gd name="T3" fmla="*/ 42 h 142"/>
                  <a:gd name="T4" fmla="*/ 112 w 160"/>
                  <a:gd name="T5" fmla="*/ 0 h 142"/>
                  <a:gd name="T6" fmla="*/ 0 w 160"/>
                  <a:gd name="T7" fmla="*/ 8 h 142"/>
                  <a:gd name="T8" fmla="*/ 6 w 160"/>
                  <a:gd name="T9" fmla="*/ 76 h 142"/>
                  <a:gd name="T10" fmla="*/ 80 w 160"/>
                  <a:gd name="T11" fmla="*/ 142 h 142"/>
                  <a:gd name="T12" fmla="*/ 110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0" y="132"/>
                    </a:moveTo>
                    <a:lnTo>
                      <a:pt x="160" y="42"/>
                    </a:lnTo>
                    <a:lnTo>
                      <a:pt x="112" y="0"/>
                    </a:lnTo>
                    <a:lnTo>
                      <a:pt x="0" y="8"/>
                    </a:lnTo>
                    <a:lnTo>
                      <a:pt x="6" y="76"/>
                    </a:lnTo>
                    <a:lnTo>
                      <a:pt x="80" y="142"/>
                    </a:lnTo>
                    <a:lnTo>
                      <a:pt x="110" y="13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2" name="Freeform 969"/>
              <p:cNvSpPr>
                <a:spLocks/>
              </p:cNvSpPr>
              <p:nvPr/>
            </p:nvSpPr>
            <p:spPr bwMode="auto">
              <a:xfrm>
                <a:off x="1179" y="2417"/>
                <a:ext cx="128" cy="114"/>
              </a:xfrm>
              <a:custGeom>
                <a:avLst/>
                <a:gdLst>
                  <a:gd name="T0" fmla="*/ 110 w 160"/>
                  <a:gd name="T1" fmla="*/ 132 h 142"/>
                  <a:gd name="T2" fmla="*/ 160 w 160"/>
                  <a:gd name="T3" fmla="*/ 42 h 142"/>
                  <a:gd name="T4" fmla="*/ 112 w 160"/>
                  <a:gd name="T5" fmla="*/ 0 h 142"/>
                  <a:gd name="T6" fmla="*/ 0 w 160"/>
                  <a:gd name="T7" fmla="*/ 8 h 142"/>
                  <a:gd name="T8" fmla="*/ 6 w 160"/>
                  <a:gd name="T9" fmla="*/ 76 h 142"/>
                  <a:gd name="T10" fmla="*/ 80 w 160"/>
                  <a:gd name="T11" fmla="*/ 142 h 142"/>
                  <a:gd name="T12" fmla="*/ 110 w 160"/>
                  <a:gd name="T13" fmla="*/ 132 h 142"/>
                </a:gdLst>
                <a:ahLst/>
                <a:cxnLst>
                  <a:cxn ang="0">
                    <a:pos x="T0" y="T1"/>
                  </a:cxn>
                  <a:cxn ang="0">
                    <a:pos x="T2" y="T3"/>
                  </a:cxn>
                  <a:cxn ang="0">
                    <a:pos x="T4" y="T5"/>
                  </a:cxn>
                  <a:cxn ang="0">
                    <a:pos x="T6" y="T7"/>
                  </a:cxn>
                  <a:cxn ang="0">
                    <a:pos x="T8" y="T9"/>
                  </a:cxn>
                  <a:cxn ang="0">
                    <a:pos x="T10" y="T11"/>
                  </a:cxn>
                  <a:cxn ang="0">
                    <a:pos x="T12" y="T13"/>
                  </a:cxn>
                </a:cxnLst>
                <a:rect l="0" t="0" r="r" b="b"/>
                <a:pathLst>
                  <a:path w="160" h="142">
                    <a:moveTo>
                      <a:pt x="110" y="132"/>
                    </a:moveTo>
                    <a:lnTo>
                      <a:pt x="160" y="42"/>
                    </a:lnTo>
                    <a:lnTo>
                      <a:pt x="112" y="0"/>
                    </a:lnTo>
                    <a:lnTo>
                      <a:pt x="0" y="8"/>
                    </a:lnTo>
                    <a:lnTo>
                      <a:pt x="6" y="76"/>
                    </a:lnTo>
                    <a:lnTo>
                      <a:pt x="80" y="142"/>
                    </a:lnTo>
                    <a:lnTo>
                      <a:pt x="110"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3" name="Freeform 970"/>
              <p:cNvSpPr>
                <a:spLocks/>
              </p:cNvSpPr>
              <p:nvPr/>
            </p:nvSpPr>
            <p:spPr bwMode="auto">
              <a:xfrm>
                <a:off x="1075" y="2217"/>
                <a:ext cx="77" cy="106"/>
              </a:xfrm>
              <a:custGeom>
                <a:avLst/>
                <a:gdLst>
                  <a:gd name="T0" fmla="*/ 4 w 96"/>
                  <a:gd name="T1" fmla="*/ 72 h 132"/>
                  <a:gd name="T2" fmla="*/ 58 w 96"/>
                  <a:gd name="T3" fmla="*/ 132 h 132"/>
                  <a:gd name="T4" fmla="*/ 90 w 96"/>
                  <a:gd name="T5" fmla="*/ 104 h 132"/>
                  <a:gd name="T6" fmla="*/ 96 w 96"/>
                  <a:gd name="T7" fmla="*/ 12 h 132"/>
                  <a:gd name="T8" fmla="*/ 52 w 96"/>
                  <a:gd name="T9" fmla="*/ 0 h 132"/>
                  <a:gd name="T10" fmla="*/ 0 w 96"/>
                  <a:gd name="T11" fmla="*/ 44 h 132"/>
                  <a:gd name="T12" fmla="*/ 4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4" y="72"/>
                    </a:moveTo>
                    <a:lnTo>
                      <a:pt x="58" y="132"/>
                    </a:lnTo>
                    <a:lnTo>
                      <a:pt x="90" y="104"/>
                    </a:lnTo>
                    <a:lnTo>
                      <a:pt x="96" y="12"/>
                    </a:lnTo>
                    <a:lnTo>
                      <a:pt x="52" y="0"/>
                    </a:lnTo>
                    <a:lnTo>
                      <a:pt x="0" y="44"/>
                    </a:lnTo>
                    <a:lnTo>
                      <a:pt x="4" y="7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4" name="Freeform 971"/>
              <p:cNvSpPr>
                <a:spLocks/>
              </p:cNvSpPr>
              <p:nvPr/>
            </p:nvSpPr>
            <p:spPr bwMode="auto">
              <a:xfrm>
                <a:off x="1075" y="2217"/>
                <a:ext cx="77" cy="106"/>
              </a:xfrm>
              <a:custGeom>
                <a:avLst/>
                <a:gdLst>
                  <a:gd name="T0" fmla="*/ 4 w 96"/>
                  <a:gd name="T1" fmla="*/ 72 h 132"/>
                  <a:gd name="T2" fmla="*/ 58 w 96"/>
                  <a:gd name="T3" fmla="*/ 132 h 132"/>
                  <a:gd name="T4" fmla="*/ 90 w 96"/>
                  <a:gd name="T5" fmla="*/ 104 h 132"/>
                  <a:gd name="T6" fmla="*/ 96 w 96"/>
                  <a:gd name="T7" fmla="*/ 12 h 132"/>
                  <a:gd name="T8" fmla="*/ 52 w 96"/>
                  <a:gd name="T9" fmla="*/ 0 h 132"/>
                  <a:gd name="T10" fmla="*/ 0 w 96"/>
                  <a:gd name="T11" fmla="*/ 44 h 132"/>
                  <a:gd name="T12" fmla="*/ 4 w 96"/>
                  <a:gd name="T13" fmla="*/ 72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4" y="72"/>
                    </a:moveTo>
                    <a:lnTo>
                      <a:pt x="58" y="132"/>
                    </a:lnTo>
                    <a:lnTo>
                      <a:pt x="90" y="104"/>
                    </a:lnTo>
                    <a:lnTo>
                      <a:pt x="96" y="12"/>
                    </a:lnTo>
                    <a:lnTo>
                      <a:pt x="52" y="0"/>
                    </a:lnTo>
                    <a:lnTo>
                      <a:pt x="0" y="44"/>
                    </a:lnTo>
                    <a:lnTo>
                      <a:pt x="4" y="7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5" name="Freeform 972"/>
              <p:cNvSpPr>
                <a:spLocks/>
              </p:cNvSpPr>
              <p:nvPr/>
            </p:nvSpPr>
            <p:spPr bwMode="auto">
              <a:xfrm>
                <a:off x="1216" y="2292"/>
                <a:ext cx="75" cy="53"/>
              </a:xfrm>
              <a:custGeom>
                <a:avLst/>
                <a:gdLst>
                  <a:gd name="T0" fmla="*/ 2 w 94"/>
                  <a:gd name="T1" fmla="*/ 42 h 66"/>
                  <a:gd name="T2" fmla="*/ 44 w 94"/>
                  <a:gd name="T3" fmla="*/ 66 h 66"/>
                  <a:gd name="T4" fmla="*/ 78 w 94"/>
                  <a:gd name="T5" fmla="*/ 48 h 66"/>
                  <a:gd name="T6" fmla="*/ 94 w 94"/>
                  <a:gd name="T7" fmla="*/ 0 h 66"/>
                  <a:gd name="T8" fmla="*/ 54 w 94"/>
                  <a:gd name="T9" fmla="*/ 0 h 66"/>
                  <a:gd name="T10" fmla="*/ 0 w 94"/>
                  <a:gd name="T11" fmla="*/ 28 h 66"/>
                  <a:gd name="T12" fmla="*/ 2 w 94"/>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4" h="66">
                    <a:moveTo>
                      <a:pt x="2" y="42"/>
                    </a:moveTo>
                    <a:lnTo>
                      <a:pt x="44" y="66"/>
                    </a:lnTo>
                    <a:lnTo>
                      <a:pt x="78" y="48"/>
                    </a:lnTo>
                    <a:lnTo>
                      <a:pt x="94" y="0"/>
                    </a:lnTo>
                    <a:lnTo>
                      <a:pt x="54" y="0"/>
                    </a:lnTo>
                    <a:lnTo>
                      <a:pt x="0" y="28"/>
                    </a:lnTo>
                    <a:lnTo>
                      <a:pt x="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6" name="Freeform 973"/>
              <p:cNvSpPr>
                <a:spLocks/>
              </p:cNvSpPr>
              <p:nvPr/>
            </p:nvSpPr>
            <p:spPr bwMode="auto">
              <a:xfrm>
                <a:off x="1216" y="2292"/>
                <a:ext cx="75" cy="53"/>
              </a:xfrm>
              <a:custGeom>
                <a:avLst/>
                <a:gdLst>
                  <a:gd name="T0" fmla="*/ 2 w 94"/>
                  <a:gd name="T1" fmla="*/ 42 h 66"/>
                  <a:gd name="T2" fmla="*/ 44 w 94"/>
                  <a:gd name="T3" fmla="*/ 66 h 66"/>
                  <a:gd name="T4" fmla="*/ 78 w 94"/>
                  <a:gd name="T5" fmla="*/ 48 h 66"/>
                  <a:gd name="T6" fmla="*/ 94 w 94"/>
                  <a:gd name="T7" fmla="*/ 0 h 66"/>
                  <a:gd name="T8" fmla="*/ 54 w 94"/>
                  <a:gd name="T9" fmla="*/ 0 h 66"/>
                  <a:gd name="T10" fmla="*/ 0 w 94"/>
                  <a:gd name="T11" fmla="*/ 28 h 66"/>
                  <a:gd name="T12" fmla="*/ 2 w 94"/>
                  <a:gd name="T13" fmla="*/ 42 h 66"/>
                </a:gdLst>
                <a:ahLst/>
                <a:cxnLst>
                  <a:cxn ang="0">
                    <a:pos x="T0" y="T1"/>
                  </a:cxn>
                  <a:cxn ang="0">
                    <a:pos x="T2" y="T3"/>
                  </a:cxn>
                  <a:cxn ang="0">
                    <a:pos x="T4" y="T5"/>
                  </a:cxn>
                  <a:cxn ang="0">
                    <a:pos x="T6" y="T7"/>
                  </a:cxn>
                  <a:cxn ang="0">
                    <a:pos x="T8" y="T9"/>
                  </a:cxn>
                  <a:cxn ang="0">
                    <a:pos x="T10" y="T11"/>
                  </a:cxn>
                  <a:cxn ang="0">
                    <a:pos x="T12" y="T13"/>
                  </a:cxn>
                </a:cxnLst>
                <a:rect l="0" t="0" r="r" b="b"/>
                <a:pathLst>
                  <a:path w="94" h="66">
                    <a:moveTo>
                      <a:pt x="2" y="42"/>
                    </a:moveTo>
                    <a:lnTo>
                      <a:pt x="44" y="66"/>
                    </a:lnTo>
                    <a:lnTo>
                      <a:pt x="78" y="48"/>
                    </a:lnTo>
                    <a:lnTo>
                      <a:pt x="94" y="0"/>
                    </a:lnTo>
                    <a:lnTo>
                      <a:pt x="54" y="0"/>
                    </a:lnTo>
                    <a:lnTo>
                      <a:pt x="0" y="28"/>
                    </a:lnTo>
                    <a:lnTo>
                      <a:pt x="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7" name="Freeform 974"/>
              <p:cNvSpPr>
                <a:spLocks/>
              </p:cNvSpPr>
              <p:nvPr/>
            </p:nvSpPr>
            <p:spPr bwMode="auto">
              <a:xfrm>
                <a:off x="1077" y="2367"/>
                <a:ext cx="48" cy="45"/>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8" name="Freeform 975"/>
              <p:cNvSpPr>
                <a:spLocks/>
              </p:cNvSpPr>
              <p:nvPr/>
            </p:nvSpPr>
            <p:spPr bwMode="auto">
              <a:xfrm>
                <a:off x="1077" y="2367"/>
                <a:ext cx="48" cy="45"/>
              </a:xfrm>
              <a:custGeom>
                <a:avLst/>
                <a:gdLst>
                  <a:gd name="T0" fmla="*/ 2 w 60"/>
                  <a:gd name="T1" fmla="*/ 34 h 56"/>
                  <a:gd name="T2" fmla="*/ 32 w 60"/>
                  <a:gd name="T3" fmla="*/ 56 h 56"/>
                  <a:gd name="T4" fmla="*/ 52 w 60"/>
                  <a:gd name="T5" fmla="*/ 44 h 56"/>
                  <a:gd name="T6" fmla="*/ 60 w 60"/>
                  <a:gd name="T7" fmla="*/ 4 h 56"/>
                  <a:gd name="T8" fmla="*/ 34 w 60"/>
                  <a:gd name="T9" fmla="*/ 0 h 56"/>
                  <a:gd name="T10" fmla="*/ 0 w 60"/>
                  <a:gd name="T11" fmla="*/ 22 h 56"/>
                  <a:gd name="T12" fmla="*/ 2 w 60"/>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 y="34"/>
                    </a:moveTo>
                    <a:lnTo>
                      <a:pt x="32" y="56"/>
                    </a:lnTo>
                    <a:lnTo>
                      <a:pt x="52" y="44"/>
                    </a:lnTo>
                    <a:lnTo>
                      <a:pt x="60" y="4"/>
                    </a:lnTo>
                    <a:lnTo>
                      <a:pt x="34" y="0"/>
                    </a:lnTo>
                    <a:lnTo>
                      <a:pt x="0" y="22"/>
                    </a:lnTo>
                    <a:lnTo>
                      <a:pt x="2" y="3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 name="Freeform 976"/>
              <p:cNvSpPr>
                <a:spLocks/>
              </p:cNvSpPr>
              <p:nvPr/>
            </p:nvSpPr>
            <p:spPr bwMode="auto">
              <a:xfrm>
                <a:off x="694" y="2372"/>
                <a:ext cx="117" cy="130"/>
              </a:xfrm>
              <a:custGeom>
                <a:avLst/>
                <a:gdLst>
                  <a:gd name="T0" fmla="*/ 16 w 146"/>
                  <a:gd name="T1" fmla="*/ 132 h 162"/>
                  <a:gd name="T2" fmla="*/ 114 w 146"/>
                  <a:gd name="T3" fmla="*/ 162 h 162"/>
                  <a:gd name="T4" fmla="*/ 146 w 146"/>
                  <a:gd name="T5" fmla="*/ 110 h 162"/>
                  <a:gd name="T6" fmla="*/ 116 w 146"/>
                  <a:gd name="T7" fmla="*/ 0 h 162"/>
                  <a:gd name="T8" fmla="*/ 52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2" y="20"/>
                    </a:lnTo>
                    <a:lnTo>
                      <a:pt x="0" y="106"/>
                    </a:lnTo>
                    <a:lnTo>
                      <a:pt x="16" y="13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 name="Freeform 977"/>
              <p:cNvSpPr>
                <a:spLocks/>
              </p:cNvSpPr>
              <p:nvPr/>
            </p:nvSpPr>
            <p:spPr bwMode="auto">
              <a:xfrm>
                <a:off x="694" y="2372"/>
                <a:ext cx="117" cy="130"/>
              </a:xfrm>
              <a:custGeom>
                <a:avLst/>
                <a:gdLst>
                  <a:gd name="T0" fmla="*/ 16 w 146"/>
                  <a:gd name="T1" fmla="*/ 132 h 162"/>
                  <a:gd name="T2" fmla="*/ 114 w 146"/>
                  <a:gd name="T3" fmla="*/ 162 h 162"/>
                  <a:gd name="T4" fmla="*/ 146 w 146"/>
                  <a:gd name="T5" fmla="*/ 110 h 162"/>
                  <a:gd name="T6" fmla="*/ 116 w 146"/>
                  <a:gd name="T7" fmla="*/ 0 h 162"/>
                  <a:gd name="T8" fmla="*/ 52 w 146"/>
                  <a:gd name="T9" fmla="*/ 20 h 162"/>
                  <a:gd name="T10" fmla="*/ 0 w 146"/>
                  <a:gd name="T11" fmla="*/ 106 h 162"/>
                  <a:gd name="T12" fmla="*/ 16 w 146"/>
                  <a:gd name="T13" fmla="*/ 132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6" y="132"/>
                    </a:moveTo>
                    <a:lnTo>
                      <a:pt x="114" y="162"/>
                    </a:lnTo>
                    <a:lnTo>
                      <a:pt x="146" y="110"/>
                    </a:lnTo>
                    <a:lnTo>
                      <a:pt x="116" y="0"/>
                    </a:lnTo>
                    <a:lnTo>
                      <a:pt x="52" y="20"/>
                    </a:lnTo>
                    <a:lnTo>
                      <a:pt x="0" y="106"/>
                    </a:lnTo>
                    <a:lnTo>
                      <a:pt x="16" y="13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 name="Freeform 978"/>
              <p:cNvSpPr>
                <a:spLocks/>
              </p:cNvSpPr>
              <p:nvPr/>
            </p:nvSpPr>
            <p:spPr bwMode="auto">
              <a:xfrm>
                <a:off x="875" y="2236"/>
                <a:ext cx="104" cy="82"/>
              </a:xfrm>
              <a:custGeom>
                <a:avLst/>
                <a:gdLst>
                  <a:gd name="T0" fmla="*/ 50 w 130"/>
                  <a:gd name="T1" fmla="*/ 10 h 102"/>
                  <a:gd name="T2" fmla="*/ 0 w 130"/>
                  <a:gd name="T3" fmla="*/ 76 h 102"/>
                  <a:gd name="T4" fmla="*/ 34 w 130"/>
                  <a:gd name="T5" fmla="*/ 102 h 102"/>
                  <a:gd name="T6" fmla="*/ 126 w 130"/>
                  <a:gd name="T7" fmla="*/ 90 h 102"/>
                  <a:gd name="T8" fmla="*/ 130 w 130"/>
                  <a:gd name="T9" fmla="*/ 42 h 102"/>
                  <a:gd name="T10" fmla="*/ 74 w 130"/>
                  <a:gd name="T11" fmla="*/ 0 h 102"/>
                  <a:gd name="T12" fmla="*/ 50 w 130"/>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50" y="10"/>
                    </a:moveTo>
                    <a:lnTo>
                      <a:pt x="0" y="76"/>
                    </a:lnTo>
                    <a:lnTo>
                      <a:pt x="34" y="102"/>
                    </a:lnTo>
                    <a:lnTo>
                      <a:pt x="126" y="90"/>
                    </a:lnTo>
                    <a:lnTo>
                      <a:pt x="130" y="42"/>
                    </a:lnTo>
                    <a:lnTo>
                      <a:pt x="74" y="0"/>
                    </a:lnTo>
                    <a:lnTo>
                      <a:pt x="50"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 name="Freeform 979"/>
              <p:cNvSpPr>
                <a:spLocks/>
              </p:cNvSpPr>
              <p:nvPr/>
            </p:nvSpPr>
            <p:spPr bwMode="auto">
              <a:xfrm>
                <a:off x="875" y="2236"/>
                <a:ext cx="104" cy="82"/>
              </a:xfrm>
              <a:custGeom>
                <a:avLst/>
                <a:gdLst>
                  <a:gd name="T0" fmla="*/ 50 w 130"/>
                  <a:gd name="T1" fmla="*/ 10 h 102"/>
                  <a:gd name="T2" fmla="*/ 0 w 130"/>
                  <a:gd name="T3" fmla="*/ 76 h 102"/>
                  <a:gd name="T4" fmla="*/ 34 w 130"/>
                  <a:gd name="T5" fmla="*/ 102 h 102"/>
                  <a:gd name="T6" fmla="*/ 126 w 130"/>
                  <a:gd name="T7" fmla="*/ 90 h 102"/>
                  <a:gd name="T8" fmla="*/ 130 w 130"/>
                  <a:gd name="T9" fmla="*/ 42 h 102"/>
                  <a:gd name="T10" fmla="*/ 74 w 130"/>
                  <a:gd name="T11" fmla="*/ 0 h 102"/>
                  <a:gd name="T12" fmla="*/ 50 w 130"/>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30" h="102">
                    <a:moveTo>
                      <a:pt x="50" y="10"/>
                    </a:moveTo>
                    <a:lnTo>
                      <a:pt x="0" y="76"/>
                    </a:lnTo>
                    <a:lnTo>
                      <a:pt x="34" y="102"/>
                    </a:lnTo>
                    <a:lnTo>
                      <a:pt x="126" y="90"/>
                    </a:lnTo>
                    <a:lnTo>
                      <a:pt x="130" y="42"/>
                    </a:lnTo>
                    <a:lnTo>
                      <a:pt x="74" y="0"/>
                    </a:lnTo>
                    <a:lnTo>
                      <a:pt x="50"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 name="Freeform 980"/>
              <p:cNvSpPr>
                <a:spLocks/>
              </p:cNvSpPr>
              <p:nvPr/>
            </p:nvSpPr>
            <p:spPr bwMode="auto">
              <a:xfrm>
                <a:off x="878" y="2388"/>
                <a:ext cx="60" cy="67"/>
              </a:xfrm>
              <a:custGeom>
                <a:avLst/>
                <a:gdLst>
                  <a:gd name="T0" fmla="*/ 16 w 74"/>
                  <a:gd name="T1" fmla="*/ 2 h 84"/>
                  <a:gd name="T2" fmla="*/ 0 w 74"/>
                  <a:gd name="T3" fmla="*/ 50 h 84"/>
                  <a:gd name="T4" fmla="*/ 24 w 74"/>
                  <a:gd name="T5" fmla="*/ 78 h 84"/>
                  <a:gd name="T6" fmla="*/ 74 w 74"/>
                  <a:gd name="T7" fmla="*/ 84 h 84"/>
                  <a:gd name="T8" fmla="*/ 68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8" y="44"/>
                    </a:lnTo>
                    <a:lnTo>
                      <a:pt x="28" y="0"/>
                    </a:lnTo>
                    <a:lnTo>
                      <a:pt x="16" y="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 name="Freeform 981"/>
              <p:cNvSpPr>
                <a:spLocks/>
              </p:cNvSpPr>
              <p:nvPr/>
            </p:nvSpPr>
            <p:spPr bwMode="auto">
              <a:xfrm>
                <a:off x="878" y="2388"/>
                <a:ext cx="60" cy="67"/>
              </a:xfrm>
              <a:custGeom>
                <a:avLst/>
                <a:gdLst>
                  <a:gd name="T0" fmla="*/ 16 w 74"/>
                  <a:gd name="T1" fmla="*/ 2 h 84"/>
                  <a:gd name="T2" fmla="*/ 0 w 74"/>
                  <a:gd name="T3" fmla="*/ 50 h 84"/>
                  <a:gd name="T4" fmla="*/ 24 w 74"/>
                  <a:gd name="T5" fmla="*/ 78 h 84"/>
                  <a:gd name="T6" fmla="*/ 74 w 74"/>
                  <a:gd name="T7" fmla="*/ 84 h 84"/>
                  <a:gd name="T8" fmla="*/ 68 w 74"/>
                  <a:gd name="T9" fmla="*/ 44 h 84"/>
                  <a:gd name="T10" fmla="*/ 28 w 74"/>
                  <a:gd name="T11" fmla="*/ 0 h 84"/>
                  <a:gd name="T12" fmla="*/ 16 w 74"/>
                  <a:gd name="T13" fmla="*/ 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16" y="2"/>
                    </a:moveTo>
                    <a:lnTo>
                      <a:pt x="0" y="50"/>
                    </a:lnTo>
                    <a:lnTo>
                      <a:pt x="24" y="78"/>
                    </a:lnTo>
                    <a:lnTo>
                      <a:pt x="74" y="84"/>
                    </a:lnTo>
                    <a:lnTo>
                      <a:pt x="68" y="44"/>
                    </a:lnTo>
                    <a:lnTo>
                      <a:pt x="28" y="0"/>
                    </a:lnTo>
                    <a:lnTo>
                      <a:pt x="16" y="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5" name="Freeform 982"/>
              <p:cNvSpPr>
                <a:spLocks/>
              </p:cNvSpPr>
              <p:nvPr/>
            </p:nvSpPr>
            <p:spPr bwMode="auto">
              <a:xfrm>
                <a:off x="782" y="2265"/>
                <a:ext cx="47" cy="45"/>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 name="Freeform 983"/>
              <p:cNvSpPr>
                <a:spLocks/>
              </p:cNvSpPr>
              <p:nvPr/>
            </p:nvSpPr>
            <p:spPr bwMode="auto">
              <a:xfrm>
                <a:off x="782" y="2265"/>
                <a:ext cx="47" cy="45"/>
              </a:xfrm>
              <a:custGeom>
                <a:avLst/>
                <a:gdLst>
                  <a:gd name="T0" fmla="*/ 18 w 58"/>
                  <a:gd name="T1" fmla="*/ 4 h 56"/>
                  <a:gd name="T2" fmla="*/ 0 w 58"/>
                  <a:gd name="T3" fmla="*/ 38 h 56"/>
                  <a:gd name="T4" fmla="*/ 18 w 58"/>
                  <a:gd name="T5" fmla="*/ 54 h 56"/>
                  <a:gd name="T6" fmla="*/ 58 w 58"/>
                  <a:gd name="T7" fmla="*/ 56 h 56"/>
                  <a:gd name="T8" fmla="*/ 56 w 58"/>
                  <a:gd name="T9" fmla="*/ 28 h 56"/>
                  <a:gd name="T10" fmla="*/ 28 w 58"/>
                  <a:gd name="T11" fmla="*/ 0 h 56"/>
                  <a:gd name="T12" fmla="*/ 18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8" y="4"/>
                    </a:moveTo>
                    <a:lnTo>
                      <a:pt x="0" y="38"/>
                    </a:lnTo>
                    <a:lnTo>
                      <a:pt x="18" y="54"/>
                    </a:lnTo>
                    <a:lnTo>
                      <a:pt x="58" y="56"/>
                    </a:lnTo>
                    <a:lnTo>
                      <a:pt x="56" y="28"/>
                    </a:lnTo>
                    <a:lnTo>
                      <a:pt x="28" y="0"/>
                    </a:lnTo>
                    <a:lnTo>
                      <a:pt x="18"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7" name="Freeform 984"/>
              <p:cNvSpPr>
                <a:spLocks/>
              </p:cNvSpPr>
              <p:nvPr/>
            </p:nvSpPr>
            <p:spPr bwMode="auto">
              <a:xfrm>
                <a:off x="530" y="2311"/>
                <a:ext cx="44" cy="48"/>
              </a:xfrm>
              <a:custGeom>
                <a:avLst/>
                <a:gdLst>
                  <a:gd name="T0" fmla="*/ 52 w 56"/>
                  <a:gd name="T1" fmla="*/ 16 h 60"/>
                  <a:gd name="T2" fmla="*/ 18 w 56"/>
                  <a:gd name="T3" fmla="*/ 0 h 60"/>
                  <a:gd name="T4" fmla="*/ 0 w 56"/>
                  <a:gd name="T5" fmla="*/ 20 h 60"/>
                  <a:gd name="T6" fmla="*/ 2 w 56"/>
                  <a:gd name="T7" fmla="*/ 60 h 60"/>
                  <a:gd name="T8" fmla="*/ 30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8" y="0"/>
                    </a:lnTo>
                    <a:lnTo>
                      <a:pt x="0" y="20"/>
                    </a:lnTo>
                    <a:lnTo>
                      <a:pt x="2" y="60"/>
                    </a:lnTo>
                    <a:lnTo>
                      <a:pt x="30" y="56"/>
                    </a:lnTo>
                    <a:lnTo>
                      <a:pt x="56" y="26"/>
                    </a:lnTo>
                    <a:lnTo>
                      <a:pt x="52" y="1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8" name="Freeform 985"/>
              <p:cNvSpPr>
                <a:spLocks/>
              </p:cNvSpPr>
              <p:nvPr/>
            </p:nvSpPr>
            <p:spPr bwMode="auto">
              <a:xfrm>
                <a:off x="530" y="2311"/>
                <a:ext cx="44" cy="48"/>
              </a:xfrm>
              <a:custGeom>
                <a:avLst/>
                <a:gdLst>
                  <a:gd name="T0" fmla="*/ 52 w 56"/>
                  <a:gd name="T1" fmla="*/ 16 h 60"/>
                  <a:gd name="T2" fmla="*/ 18 w 56"/>
                  <a:gd name="T3" fmla="*/ 0 h 60"/>
                  <a:gd name="T4" fmla="*/ 0 w 56"/>
                  <a:gd name="T5" fmla="*/ 20 h 60"/>
                  <a:gd name="T6" fmla="*/ 2 w 56"/>
                  <a:gd name="T7" fmla="*/ 60 h 60"/>
                  <a:gd name="T8" fmla="*/ 30 w 56"/>
                  <a:gd name="T9" fmla="*/ 56 h 60"/>
                  <a:gd name="T10" fmla="*/ 56 w 56"/>
                  <a:gd name="T11" fmla="*/ 26 h 60"/>
                  <a:gd name="T12" fmla="*/ 52 w 56"/>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52" y="16"/>
                    </a:moveTo>
                    <a:lnTo>
                      <a:pt x="18" y="0"/>
                    </a:lnTo>
                    <a:lnTo>
                      <a:pt x="0" y="20"/>
                    </a:lnTo>
                    <a:lnTo>
                      <a:pt x="2" y="60"/>
                    </a:lnTo>
                    <a:lnTo>
                      <a:pt x="30" y="56"/>
                    </a:lnTo>
                    <a:lnTo>
                      <a:pt x="56" y="26"/>
                    </a:lnTo>
                    <a:lnTo>
                      <a:pt x="52" y="1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 name="Freeform 986"/>
              <p:cNvSpPr>
                <a:spLocks/>
              </p:cNvSpPr>
              <p:nvPr/>
            </p:nvSpPr>
            <p:spPr bwMode="auto">
              <a:xfrm>
                <a:off x="685" y="2044"/>
                <a:ext cx="105"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0" name="Freeform 987"/>
              <p:cNvSpPr>
                <a:spLocks/>
              </p:cNvSpPr>
              <p:nvPr/>
            </p:nvSpPr>
            <p:spPr bwMode="auto">
              <a:xfrm>
                <a:off x="685" y="2044"/>
                <a:ext cx="105" cy="82"/>
              </a:xfrm>
              <a:custGeom>
                <a:avLst/>
                <a:gdLst>
                  <a:gd name="T0" fmla="*/ 72 w 132"/>
                  <a:gd name="T1" fmla="*/ 0 h 102"/>
                  <a:gd name="T2" fmla="*/ 0 w 132"/>
                  <a:gd name="T3" fmla="*/ 40 h 102"/>
                  <a:gd name="T4" fmla="*/ 22 w 132"/>
                  <a:gd name="T5" fmla="*/ 78 h 102"/>
                  <a:gd name="T6" fmla="*/ 112 w 132"/>
                  <a:gd name="T7" fmla="*/ 102 h 102"/>
                  <a:gd name="T8" fmla="*/ 132 w 132"/>
                  <a:gd name="T9" fmla="*/ 60 h 102"/>
                  <a:gd name="T10" fmla="*/ 98 w 132"/>
                  <a:gd name="T11" fmla="*/ 0 h 102"/>
                  <a:gd name="T12" fmla="*/ 72 w 132"/>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2" h="102">
                    <a:moveTo>
                      <a:pt x="72" y="0"/>
                    </a:moveTo>
                    <a:lnTo>
                      <a:pt x="0" y="40"/>
                    </a:lnTo>
                    <a:lnTo>
                      <a:pt x="22" y="78"/>
                    </a:lnTo>
                    <a:lnTo>
                      <a:pt x="112" y="102"/>
                    </a:lnTo>
                    <a:lnTo>
                      <a:pt x="132" y="60"/>
                    </a:lnTo>
                    <a:lnTo>
                      <a:pt x="98" y="0"/>
                    </a:lnTo>
                    <a:lnTo>
                      <a:pt x="72"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 name="Freeform 988"/>
              <p:cNvSpPr>
                <a:spLocks/>
              </p:cNvSpPr>
              <p:nvPr/>
            </p:nvSpPr>
            <p:spPr bwMode="auto">
              <a:xfrm>
                <a:off x="637" y="2169"/>
                <a:ext cx="51"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2" name="Freeform 989"/>
              <p:cNvSpPr>
                <a:spLocks/>
              </p:cNvSpPr>
              <p:nvPr/>
            </p:nvSpPr>
            <p:spPr bwMode="auto">
              <a:xfrm>
                <a:off x="637" y="2169"/>
                <a:ext cx="51" cy="78"/>
              </a:xfrm>
              <a:custGeom>
                <a:avLst/>
                <a:gdLst>
                  <a:gd name="T0" fmla="*/ 34 w 64"/>
                  <a:gd name="T1" fmla="*/ 0 h 98"/>
                  <a:gd name="T2" fmla="*/ 0 w 64"/>
                  <a:gd name="T3" fmla="*/ 38 h 98"/>
                  <a:gd name="T4" fmla="*/ 10 w 64"/>
                  <a:gd name="T5" fmla="*/ 74 h 98"/>
                  <a:gd name="T6" fmla="*/ 54 w 64"/>
                  <a:gd name="T7" fmla="*/ 98 h 98"/>
                  <a:gd name="T8" fmla="*/ 64 w 64"/>
                  <a:gd name="T9" fmla="*/ 60 h 98"/>
                  <a:gd name="T10" fmla="*/ 46 w 64"/>
                  <a:gd name="T11" fmla="*/ 2 h 98"/>
                  <a:gd name="T12" fmla="*/ 34 w 6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4" y="0"/>
                    </a:moveTo>
                    <a:lnTo>
                      <a:pt x="0" y="38"/>
                    </a:lnTo>
                    <a:lnTo>
                      <a:pt x="10" y="74"/>
                    </a:lnTo>
                    <a:lnTo>
                      <a:pt x="54" y="98"/>
                    </a:lnTo>
                    <a:lnTo>
                      <a:pt x="64" y="60"/>
                    </a:lnTo>
                    <a:lnTo>
                      <a:pt x="46" y="2"/>
                    </a:lnTo>
                    <a:lnTo>
                      <a:pt x="3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3" name="Freeform 990"/>
              <p:cNvSpPr>
                <a:spLocks/>
              </p:cNvSpPr>
              <p:nvPr/>
            </p:nvSpPr>
            <p:spPr bwMode="auto">
              <a:xfrm>
                <a:off x="602" y="2019"/>
                <a:ext cx="43" cy="51"/>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4" name="Freeform 991"/>
              <p:cNvSpPr>
                <a:spLocks/>
              </p:cNvSpPr>
              <p:nvPr/>
            </p:nvSpPr>
            <p:spPr bwMode="auto">
              <a:xfrm>
                <a:off x="602" y="2019"/>
                <a:ext cx="43" cy="51"/>
              </a:xfrm>
              <a:custGeom>
                <a:avLst/>
                <a:gdLst>
                  <a:gd name="T0" fmla="*/ 28 w 54"/>
                  <a:gd name="T1" fmla="*/ 0 h 64"/>
                  <a:gd name="T2" fmla="*/ 0 w 54"/>
                  <a:gd name="T3" fmla="*/ 26 h 64"/>
                  <a:gd name="T4" fmla="*/ 8 w 54"/>
                  <a:gd name="T5" fmla="*/ 48 h 64"/>
                  <a:gd name="T6" fmla="*/ 46 w 54"/>
                  <a:gd name="T7" fmla="*/ 64 h 64"/>
                  <a:gd name="T8" fmla="*/ 54 w 54"/>
                  <a:gd name="T9" fmla="*/ 40 h 64"/>
                  <a:gd name="T10" fmla="*/ 40 w 54"/>
                  <a:gd name="T11" fmla="*/ 2 h 64"/>
                  <a:gd name="T12" fmla="*/ 28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28" y="0"/>
                    </a:moveTo>
                    <a:lnTo>
                      <a:pt x="0" y="26"/>
                    </a:lnTo>
                    <a:lnTo>
                      <a:pt x="8" y="48"/>
                    </a:lnTo>
                    <a:lnTo>
                      <a:pt x="46" y="64"/>
                    </a:lnTo>
                    <a:lnTo>
                      <a:pt x="54" y="40"/>
                    </a:lnTo>
                    <a:lnTo>
                      <a:pt x="40" y="2"/>
                    </a:lnTo>
                    <a:lnTo>
                      <a:pt x="28"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5" name="Freeform 992"/>
              <p:cNvSpPr>
                <a:spLocks/>
              </p:cNvSpPr>
              <p:nvPr/>
            </p:nvSpPr>
            <p:spPr bwMode="auto">
              <a:xfrm>
                <a:off x="1421" y="1935"/>
                <a:ext cx="128" cy="116"/>
              </a:xfrm>
              <a:custGeom>
                <a:avLst/>
                <a:gdLst>
                  <a:gd name="T0" fmla="*/ 44 w 160"/>
                  <a:gd name="T1" fmla="*/ 12 h 144"/>
                  <a:gd name="T2" fmla="*/ 0 w 160"/>
                  <a:gd name="T3" fmla="*/ 104 h 144"/>
                  <a:gd name="T4" fmla="*/ 48 w 160"/>
                  <a:gd name="T5" fmla="*/ 144 h 144"/>
                  <a:gd name="T6" fmla="*/ 160 w 160"/>
                  <a:gd name="T7" fmla="*/ 130 h 144"/>
                  <a:gd name="T8" fmla="*/ 152 w 160"/>
                  <a:gd name="T9" fmla="*/ 62 h 144"/>
                  <a:gd name="T10" fmla="*/ 74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2" y="62"/>
                    </a:lnTo>
                    <a:lnTo>
                      <a:pt x="74" y="0"/>
                    </a:lnTo>
                    <a:lnTo>
                      <a:pt x="44"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6" name="Freeform 993"/>
              <p:cNvSpPr>
                <a:spLocks/>
              </p:cNvSpPr>
              <p:nvPr/>
            </p:nvSpPr>
            <p:spPr bwMode="auto">
              <a:xfrm>
                <a:off x="1421" y="1935"/>
                <a:ext cx="128" cy="116"/>
              </a:xfrm>
              <a:custGeom>
                <a:avLst/>
                <a:gdLst>
                  <a:gd name="T0" fmla="*/ 44 w 160"/>
                  <a:gd name="T1" fmla="*/ 12 h 144"/>
                  <a:gd name="T2" fmla="*/ 0 w 160"/>
                  <a:gd name="T3" fmla="*/ 104 h 144"/>
                  <a:gd name="T4" fmla="*/ 48 w 160"/>
                  <a:gd name="T5" fmla="*/ 144 h 144"/>
                  <a:gd name="T6" fmla="*/ 160 w 160"/>
                  <a:gd name="T7" fmla="*/ 130 h 144"/>
                  <a:gd name="T8" fmla="*/ 152 w 160"/>
                  <a:gd name="T9" fmla="*/ 62 h 144"/>
                  <a:gd name="T10" fmla="*/ 74 w 160"/>
                  <a:gd name="T11" fmla="*/ 0 h 144"/>
                  <a:gd name="T12" fmla="*/ 44 w 160"/>
                  <a:gd name="T13" fmla="*/ 12 h 144"/>
                </a:gdLst>
                <a:ahLst/>
                <a:cxnLst>
                  <a:cxn ang="0">
                    <a:pos x="T0" y="T1"/>
                  </a:cxn>
                  <a:cxn ang="0">
                    <a:pos x="T2" y="T3"/>
                  </a:cxn>
                  <a:cxn ang="0">
                    <a:pos x="T4" y="T5"/>
                  </a:cxn>
                  <a:cxn ang="0">
                    <a:pos x="T6" y="T7"/>
                  </a:cxn>
                  <a:cxn ang="0">
                    <a:pos x="T8" y="T9"/>
                  </a:cxn>
                  <a:cxn ang="0">
                    <a:pos x="T10" y="T11"/>
                  </a:cxn>
                  <a:cxn ang="0">
                    <a:pos x="T12" y="T13"/>
                  </a:cxn>
                </a:cxnLst>
                <a:rect l="0" t="0" r="r" b="b"/>
                <a:pathLst>
                  <a:path w="160" h="144">
                    <a:moveTo>
                      <a:pt x="44" y="12"/>
                    </a:moveTo>
                    <a:lnTo>
                      <a:pt x="0" y="104"/>
                    </a:lnTo>
                    <a:lnTo>
                      <a:pt x="48" y="144"/>
                    </a:lnTo>
                    <a:lnTo>
                      <a:pt x="160" y="130"/>
                    </a:lnTo>
                    <a:lnTo>
                      <a:pt x="152" y="62"/>
                    </a:lnTo>
                    <a:lnTo>
                      <a:pt x="74" y="0"/>
                    </a:lnTo>
                    <a:lnTo>
                      <a:pt x="44"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7" name="Freeform 994"/>
              <p:cNvSpPr>
                <a:spLocks/>
              </p:cNvSpPr>
              <p:nvPr/>
            </p:nvSpPr>
            <p:spPr bwMode="auto">
              <a:xfrm>
                <a:off x="1632" y="2123"/>
                <a:ext cx="77" cy="105"/>
              </a:xfrm>
              <a:custGeom>
                <a:avLst/>
                <a:gdLst>
                  <a:gd name="T0" fmla="*/ 90 w 96"/>
                  <a:gd name="T1" fmla="*/ 58 h 132"/>
                  <a:gd name="T2" fmla="*/ 32 w 96"/>
                  <a:gd name="T3" fmla="*/ 0 h 132"/>
                  <a:gd name="T4" fmla="*/ 2 w 96"/>
                  <a:gd name="T5" fmla="*/ 30 h 132"/>
                  <a:gd name="T6" fmla="*/ 0 w 96"/>
                  <a:gd name="T7" fmla="*/ 122 h 132"/>
                  <a:gd name="T8" fmla="*/ 46 w 96"/>
                  <a:gd name="T9" fmla="*/ 132 h 132"/>
                  <a:gd name="T10" fmla="*/ 96 w 96"/>
                  <a:gd name="T11" fmla="*/ 84 h 132"/>
                  <a:gd name="T12" fmla="*/ 90 w 96"/>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90" y="58"/>
                    </a:moveTo>
                    <a:lnTo>
                      <a:pt x="32" y="0"/>
                    </a:lnTo>
                    <a:lnTo>
                      <a:pt x="2" y="30"/>
                    </a:lnTo>
                    <a:lnTo>
                      <a:pt x="0" y="122"/>
                    </a:lnTo>
                    <a:lnTo>
                      <a:pt x="46" y="132"/>
                    </a:lnTo>
                    <a:lnTo>
                      <a:pt x="96" y="84"/>
                    </a:lnTo>
                    <a:lnTo>
                      <a:pt x="90" y="5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8" name="Freeform 995"/>
              <p:cNvSpPr>
                <a:spLocks/>
              </p:cNvSpPr>
              <p:nvPr/>
            </p:nvSpPr>
            <p:spPr bwMode="auto">
              <a:xfrm>
                <a:off x="1632" y="2123"/>
                <a:ext cx="77" cy="105"/>
              </a:xfrm>
              <a:custGeom>
                <a:avLst/>
                <a:gdLst>
                  <a:gd name="T0" fmla="*/ 90 w 96"/>
                  <a:gd name="T1" fmla="*/ 58 h 132"/>
                  <a:gd name="T2" fmla="*/ 32 w 96"/>
                  <a:gd name="T3" fmla="*/ 0 h 132"/>
                  <a:gd name="T4" fmla="*/ 2 w 96"/>
                  <a:gd name="T5" fmla="*/ 30 h 132"/>
                  <a:gd name="T6" fmla="*/ 0 w 96"/>
                  <a:gd name="T7" fmla="*/ 122 h 132"/>
                  <a:gd name="T8" fmla="*/ 46 w 96"/>
                  <a:gd name="T9" fmla="*/ 132 h 132"/>
                  <a:gd name="T10" fmla="*/ 96 w 96"/>
                  <a:gd name="T11" fmla="*/ 84 h 132"/>
                  <a:gd name="T12" fmla="*/ 90 w 96"/>
                  <a:gd name="T13" fmla="*/ 58 h 132"/>
                </a:gdLst>
                <a:ahLst/>
                <a:cxnLst>
                  <a:cxn ang="0">
                    <a:pos x="T0" y="T1"/>
                  </a:cxn>
                  <a:cxn ang="0">
                    <a:pos x="T2" y="T3"/>
                  </a:cxn>
                  <a:cxn ang="0">
                    <a:pos x="T4" y="T5"/>
                  </a:cxn>
                  <a:cxn ang="0">
                    <a:pos x="T6" y="T7"/>
                  </a:cxn>
                  <a:cxn ang="0">
                    <a:pos x="T8" y="T9"/>
                  </a:cxn>
                  <a:cxn ang="0">
                    <a:pos x="T10" y="T11"/>
                  </a:cxn>
                  <a:cxn ang="0">
                    <a:pos x="T12" y="T13"/>
                  </a:cxn>
                </a:cxnLst>
                <a:rect l="0" t="0" r="r" b="b"/>
                <a:pathLst>
                  <a:path w="96" h="132">
                    <a:moveTo>
                      <a:pt x="90" y="58"/>
                    </a:moveTo>
                    <a:lnTo>
                      <a:pt x="32" y="0"/>
                    </a:lnTo>
                    <a:lnTo>
                      <a:pt x="2" y="30"/>
                    </a:lnTo>
                    <a:lnTo>
                      <a:pt x="0" y="122"/>
                    </a:lnTo>
                    <a:lnTo>
                      <a:pt x="46" y="132"/>
                    </a:lnTo>
                    <a:lnTo>
                      <a:pt x="96" y="84"/>
                    </a:lnTo>
                    <a:lnTo>
                      <a:pt x="90" y="5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9" name="Freeform 996"/>
              <p:cNvSpPr>
                <a:spLocks/>
              </p:cNvSpPr>
              <p:nvPr/>
            </p:nvSpPr>
            <p:spPr bwMode="auto">
              <a:xfrm>
                <a:off x="1445" y="2121"/>
                <a:ext cx="72" cy="54"/>
              </a:xfrm>
              <a:custGeom>
                <a:avLst/>
                <a:gdLst>
                  <a:gd name="T0" fmla="*/ 90 w 90"/>
                  <a:gd name="T1" fmla="*/ 22 h 68"/>
                  <a:gd name="T2" fmla="*/ 44 w 90"/>
                  <a:gd name="T3" fmla="*/ 0 h 68"/>
                  <a:gd name="T4" fmla="*/ 14 w 90"/>
                  <a:gd name="T5" fmla="*/ 20 h 68"/>
                  <a:gd name="T6" fmla="*/ 0 w 90"/>
                  <a:gd name="T7" fmla="*/ 68 h 68"/>
                  <a:gd name="T8" fmla="*/ 40 w 90"/>
                  <a:gd name="T9" fmla="*/ 68 h 68"/>
                  <a:gd name="T10" fmla="*/ 90 w 90"/>
                  <a:gd name="T11" fmla="*/ 36 h 68"/>
                  <a:gd name="T12" fmla="*/ 90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90" y="22"/>
                    </a:moveTo>
                    <a:lnTo>
                      <a:pt x="44" y="0"/>
                    </a:lnTo>
                    <a:lnTo>
                      <a:pt x="14" y="20"/>
                    </a:lnTo>
                    <a:lnTo>
                      <a:pt x="0" y="68"/>
                    </a:lnTo>
                    <a:lnTo>
                      <a:pt x="40" y="68"/>
                    </a:lnTo>
                    <a:lnTo>
                      <a:pt x="90" y="36"/>
                    </a:lnTo>
                    <a:lnTo>
                      <a:pt x="90"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0" name="Freeform 997"/>
              <p:cNvSpPr>
                <a:spLocks/>
              </p:cNvSpPr>
              <p:nvPr/>
            </p:nvSpPr>
            <p:spPr bwMode="auto">
              <a:xfrm>
                <a:off x="1445" y="2121"/>
                <a:ext cx="72" cy="54"/>
              </a:xfrm>
              <a:custGeom>
                <a:avLst/>
                <a:gdLst>
                  <a:gd name="T0" fmla="*/ 90 w 90"/>
                  <a:gd name="T1" fmla="*/ 22 h 68"/>
                  <a:gd name="T2" fmla="*/ 44 w 90"/>
                  <a:gd name="T3" fmla="*/ 0 h 68"/>
                  <a:gd name="T4" fmla="*/ 14 w 90"/>
                  <a:gd name="T5" fmla="*/ 20 h 68"/>
                  <a:gd name="T6" fmla="*/ 0 w 90"/>
                  <a:gd name="T7" fmla="*/ 68 h 68"/>
                  <a:gd name="T8" fmla="*/ 40 w 90"/>
                  <a:gd name="T9" fmla="*/ 68 h 68"/>
                  <a:gd name="T10" fmla="*/ 90 w 90"/>
                  <a:gd name="T11" fmla="*/ 36 h 68"/>
                  <a:gd name="T12" fmla="*/ 90 w 90"/>
                  <a:gd name="T13" fmla="*/ 22 h 68"/>
                </a:gdLst>
                <a:ahLst/>
                <a:cxnLst>
                  <a:cxn ang="0">
                    <a:pos x="T0" y="T1"/>
                  </a:cxn>
                  <a:cxn ang="0">
                    <a:pos x="T2" y="T3"/>
                  </a:cxn>
                  <a:cxn ang="0">
                    <a:pos x="T4" y="T5"/>
                  </a:cxn>
                  <a:cxn ang="0">
                    <a:pos x="T6" y="T7"/>
                  </a:cxn>
                  <a:cxn ang="0">
                    <a:pos x="T8" y="T9"/>
                  </a:cxn>
                  <a:cxn ang="0">
                    <a:pos x="T10" y="T11"/>
                  </a:cxn>
                  <a:cxn ang="0">
                    <a:pos x="T12" y="T13"/>
                  </a:cxn>
                </a:cxnLst>
                <a:rect l="0" t="0" r="r" b="b"/>
                <a:pathLst>
                  <a:path w="90" h="68">
                    <a:moveTo>
                      <a:pt x="90" y="22"/>
                    </a:moveTo>
                    <a:lnTo>
                      <a:pt x="44" y="0"/>
                    </a:lnTo>
                    <a:lnTo>
                      <a:pt x="14" y="20"/>
                    </a:lnTo>
                    <a:lnTo>
                      <a:pt x="0" y="68"/>
                    </a:lnTo>
                    <a:lnTo>
                      <a:pt x="40" y="68"/>
                    </a:lnTo>
                    <a:lnTo>
                      <a:pt x="90" y="36"/>
                    </a:lnTo>
                    <a:lnTo>
                      <a:pt x="90"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1" name="Freeform 998"/>
              <p:cNvSpPr>
                <a:spLocks/>
              </p:cNvSpPr>
              <p:nvPr/>
            </p:nvSpPr>
            <p:spPr bwMode="auto">
              <a:xfrm>
                <a:off x="1605" y="2046"/>
                <a:ext cx="48" cy="46"/>
              </a:xfrm>
              <a:custGeom>
                <a:avLst/>
                <a:gdLst>
                  <a:gd name="T0" fmla="*/ 58 w 60"/>
                  <a:gd name="T1" fmla="*/ 22 h 58"/>
                  <a:gd name="T2" fmla="*/ 28 w 60"/>
                  <a:gd name="T3" fmla="*/ 0 h 58"/>
                  <a:gd name="T4" fmla="*/ 8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8" y="0"/>
                    </a:lnTo>
                    <a:lnTo>
                      <a:pt x="8" y="16"/>
                    </a:lnTo>
                    <a:lnTo>
                      <a:pt x="0" y="56"/>
                    </a:lnTo>
                    <a:lnTo>
                      <a:pt x="28" y="58"/>
                    </a:lnTo>
                    <a:lnTo>
                      <a:pt x="60" y="34"/>
                    </a:lnTo>
                    <a:lnTo>
                      <a:pt x="58"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2" name="Freeform 999"/>
              <p:cNvSpPr>
                <a:spLocks/>
              </p:cNvSpPr>
              <p:nvPr/>
            </p:nvSpPr>
            <p:spPr bwMode="auto">
              <a:xfrm>
                <a:off x="1605" y="2046"/>
                <a:ext cx="48" cy="46"/>
              </a:xfrm>
              <a:custGeom>
                <a:avLst/>
                <a:gdLst>
                  <a:gd name="T0" fmla="*/ 58 w 60"/>
                  <a:gd name="T1" fmla="*/ 22 h 58"/>
                  <a:gd name="T2" fmla="*/ 28 w 60"/>
                  <a:gd name="T3" fmla="*/ 0 h 58"/>
                  <a:gd name="T4" fmla="*/ 8 w 60"/>
                  <a:gd name="T5" fmla="*/ 16 h 58"/>
                  <a:gd name="T6" fmla="*/ 0 w 60"/>
                  <a:gd name="T7" fmla="*/ 56 h 58"/>
                  <a:gd name="T8" fmla="*/ 28 w 60"/>
                  <a:gd name="T9" fmla="*/ 58 h 58"/>
                  <a:gd name="T10" fmla="*/ 60 w 60"/>
                  <a:gd name="T11" fmla="*/ 34 h 58"/>
                  <a:gd name="T12" fmla="*/ 58 w 60"/>
                  <a:gd name="T13" fmla="*/ 22 h 58"/>
                </a:gdLst>
                <a:ahLst/>
                <a:cxnLst>
                  <a:cxn ang="0">
                    <a:pos x="T0" y="T1"/>
                  </a:cxn>
                  <a:cxn ang="0">
                    <a:pos x="T2" y="T3"/>
                  </a:cxn>
                  <a:cxn ang="0">
                    <a:pos x="T4" y="T5"/>
                  </a:cxn>
                  <a:cxn ang="0">
                    <a:pos x="T6" y="T7"/>
                  </a:cxn>
                  <a:cxn ang="0">
                    <a:pos x="T8" y="T9"/>
                  </a:cxn>
                  <a:cxn ang="0">
                    <a:pos x="T10" y="T11"/>
                  </a:cxn>
                  <a:cxn ang="0">
                    <a:pos x="T12" y="T13"/>
                  </a:cxn>
                </a:cxnLst>
                <a:rect l="0" t="0" r="r" b="b"/>
                <a:pathLst>
                  <a:path w="60" h="58">
                    <a:moveTo>
                      <a:pt x="58" y="22"/>
                    </a:moveTo>
                    <a:lnTo>
                      <a:pt x="28" y="0"/>
                    </a:lnTo>
                    <a:lnTo>
                      <a:pt x="8" y="16"/>
                    </a:lnTo>
                    <a:lnTo>
                      <a:pt x="0" y="56"/>
                    </a:lnTo>
                    <a:lnTo>
                      <a:pt x="28" y="58"/>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3" name="Freeform 1000"/>
              <p:cNvSpPr>
                <a:spLocks/>
              </p:cNvSpPr>
              <p:nvPr/>
            </p:nvSpPr>
            <p:spPr bwMode="auto">
              <a:xfrm>
                <a:off x="968" y="1948"/>
                <a:ext cx="117" cy="130"/>
              </a:xfrm>
              <a:custGeom>
                <a:avLst/>
                <a:gdLst>
                  <a:gd name="T0" fmla="*/ 128 w 146"/>
                  <a:gd name="T1" fmla="*/ 24 h 162"/>
                  <a:gd name="T2" fmla="*/ 28 w 146"/>
                  <a:gd name="T3" fmla="*/ 0 h 162"/>
                  <a:gd name="T4" fmla="*/ 0 w 146"/>
                  <a:gd name="T5" fmla="*/ 54 h 162"/>
                  <a:gd name="T6" fmla="*/ 34 w 146"/>
                  <a:gd name="T7" fmla="*/ 162 h 162"/>
                  <a:gd name="T8" fmla="*/ 98 w 146"/>
                  <a:gd name="T9" fmla="*/ 140 h 162"/>
                  <a:gd name="T10" fmla="*/ 146 w 146"/>
                  <a:gd name="T11" fmla="*/ 50 h 162"/>
                  <a:gd name="T12" fmla="*/ 128 w 146"/>
                  <a:gd name="T13" fmla="*/ 24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28" y="24"/>
                    </a:moveTo>
                    <a:lnTo>
                      <a:pt x="28" y="0"/>
                    </a:lnTo>
                    <a:lnTo>
                      <a:pt x="0" y="54"/>
                    </a:lnTo>
                    <a:lnTo>
                      <a:pt x="34" y="162"/>
                    </a:lnTo>
                    <a:lnTo>
                      <a:pt x="98" y="140"/>
                    </a:lnTo>
                    <a:lnTo>
                      <a:pt x="146" y="50"/>
                    </a:lnTo>
                    <a:lnTo>
                      <a:pt x="128"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4" name="Freeform 1001"/>
              <p:cNvSpPr>
                <a:spLocks/>
              </p:cNvSpPr>
              <p:nvPr/>
            </p:nvSpPr>
            <p:spPr bwMode="auto">
              <a:xfrm>
                <a:off x="968" y="1948"/>
                <a:ext cx="117" cy="130"/>
              </a:xfrm>
              <a:custGeom>
                <a:avLst/>
                <a:gdLst>
                  <a:gd name="T0" fmla="*/ 128 w 146"/>
                  <a:gd name="T1" fmla="*/ 24 h 162"/>
                  <a:gd name="T2" fmla="*/ 28 w 146"/>
                  <a:gd name="T3" fmla="*/ 0 h 162"/>
                  <a:gd name="T4" fmla="*/ 0 w 146"/>
                  <a:gd name="T5" fmla="*/ 54 h 162"/>
                  <a:gd name="T6" fmla="*/ 34 w 146"/>
                  <a:gd name="T7" fmla="*/ 162 h 162"/>
                  <a:gd name="T8" fmla="*/ 98 w 146"/>
                  <a:gd name="T9" fmla="*/ 140 h 162"/>
                  <a:gd name="T10" fmla="*/ 146 w 146"/>
                  <a:gd name="T11" fmla="*/ 50 h 162"/>
                  <a:gd name="T12" fmla="*/ 128 w 146"/>
                  <a:gd name="T13" fmla="*/ 24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28" y="24"/>
                    </a:moveTo>
                    <a:lnTo>
                      <a:pt x="28" y="0"/>
                    </a:lnTo>
                    <a:lnTo>
                      <a:pt x="0" y="54"/>
                    </a:lnTo>
                    <a:lnTo>
                      <a:pt x="34" y="162"/>
                    </a:lnTo>
                    <a:lnTo>
                      <a:pt x="98" y="140"/>
                    </a:lnTo>
                    <a:lnTo>
                      <a:pt x="146" y="50"/>
                    </a:lnTo>
                    <a:lnTo>
                      <a:pt x="128"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5" name="Freeform 1002"/>
              <p:cNvSpPr>
                <a:spLocks/>
              </p:cNvSpPr>
              <p:nvPr/>
            </p:nvSpPr>
            <p:spPr bwMode="auto">
              <a:xfrm>
                <a:off x="810" y="2139"/>
                <a:ext cx="102" cy="81"/>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6" name="Freeform 1003"/>
              <p:cNvSpPr>
                <a:spLocks/>
              </p:cNvSpPr>
              <p:nvPr/>
            </p:nvSpPr>
            <p:spPr bwMode="auto">
              <a:xfrm>
                <a:off x="810" y="2139"/>
                <a:ext cx="102" cy="81"/>
              </a:xfrm>
              <a:custGeom>
                <a:avLst/>
                <a:gdLst>
                  <a:gd name="T0" fmla="*/ 82 w 128"/>
                  <a:gd name="T1" fmla="*/ 92 h 102"/>
                  <a:gd name="T2" fmla="*/ 128 w 128"/>
                  <a:gd name="T3" fmla="*/ 24 h 102"/>
                  <a:gd name="T4" fmla="*/ 92 w 128"/>
                  <a:gd name="T5" fmla="*/ 0 h 102"/>
                  <a:gd name="T6" fmla="*/ 2 w 128"/>
                  <a:gd name="T7" fmla="*/ 16 h 102"/>
                  <a:gd name="T8" fmla="*/ 0 w 128"/>
                  <a:gd name="T9" fmla="*/ 64 h 102"/>
                  <a:gd name="T10" fmla="*/ 58 w 128"/>
                  <a:gd name="T11" fmla="*/ 102 h 102"/>
                  <a:gd name="T12" fmla="*/ 82 w 128"/>
                  <a:gd name="T13" fmla="*/ 92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2" y="92"/>
                    </a:moveTo>
                    <a:lnTo>
                      <a:pt x="128" y="24"/>
                    </a:lnTo>
                    <a:lnTo>
                      <a:pt x="92" y="0"/>
                    </a:lnTo>
                    <a:lnTo>
                      <a:pt x="2" y="16"/>
                    </a:lnTo>
                    <a:lnTo>
                      <a:pt x="0" y="64"/>
                    </a:lnTo>
                    <a:lnTo>
                      <a:pt x="58" y="102"/>
                    </a:lnTo>
                    <a:lnTo>
                      <a:pt x="82" y="9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7" name="Freeform 1004"/>
              <p:cNvSpPr>
                <a:spLocks/>
              </p:cNvSpPr>
              <p:nvPr/>
            </p:nvSpPr>
            <p:spPr bwMode="auto">
              <a:xfrm>
                <a:off x="842" y="2001"/>
                <a:ext cx="60"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8" name="Freeform 1005"/>
              <p:cNvSpPr>
                <a:spLocks/>
              </p:cNvSpPr>
              <p:nvPr/>
            </p:nvSpPr>
            <p:spPr bwMode="auto">
              <a:xfrm>
                <a:off x="842" y="2001"/>
                <a:ext cx="60" cy="67"/>
              </a:xfrm>
              <a:custGeom>
                <a:avLst/>
                <a:gdLst>
                  <a:gd name="T0" fmla="*/ 62 w 76"/>
                  <a:gd name="T1" fmla="*/ 80 h 84"/>
                  <a:gd name="T2" fmla="*/ 76 w 76"/>
                  <a:gd name="T3" fmla="*/ 32 h 84"/>
                  <a:gd name="T4" fmla="*/ 50 w 76"/>
                  <a:gd name="T5" fmla="*/ 4 h 84"/>
                  <a:gd name="T6" fmla="*/ 0 w 76"/>
                  <a:gd name="T7" fmla="*/ 0 h 84"/>
                  <a:gd name="T8" fmla="*/ 8 w 76"/>
                  <a:gd name="T9" fmla="*/ 40 h 84"/>
                  <a:gd name="T10" fmla="*/ 50 w 76"/>
                  <a:gd name="T11" fmla="*/ 84 h 84"/>
                  <a:gd name="T12" fmla="*/ 62 w 76"/>
                  <a:gd name="T13" fmla="*/ 80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62" y="80"/>
                    </a:moveTo>
                    <a:lnTo>
                      <a:pt x="76" y="32"/>
                    </a:lnTo>
                    <a:lnTo>
                      <a:pt x="50" y="4"/>
                    </a:lnTo>
                    <a:lnTo>
                      <a:pt x="0" y="0"/>
                    </a:lnTo>
                    <a:lnTo>
                      <a:pt x="8" y="40"/>
                    </a:lnTo>
                    <a:lnTo>
                      <a:pt x="50" y="84"/>
                    </a:lnTo>
                    <a:lnTo>
                      <a:pt x="62" y="8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 name="Freeform 1006"/>
              <p:cNvSpPr>
                <a:spLocks/>
              </p:cNvSpPr>
              <p:nvPr/>
            </p:nvSpPr>
            <p:spPr bwMode="auto">
              <a:xfrm>
                <a:off x="957" y="2142"/>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0" name="Freeform 1007"/>
              <p:cNvSpPr>
                <a:spLocks/>
              </p:cNvSpPr>
              <p:nvPr/>
            </p:nvSpPr>
            <p:spPr bwMode="auto">
              <a:xfrm>
                <a:off x="957" y="2142"/>
                <a:ext cx="48" cy="43"/>
              </a:xfrm>
              <a:custGeom>
                <a:avLst/>
                <a:gdLst>
                  <a:gd name="T0" fmla="*/ 44 w 60"/>
                  <a:gd name="T1" fmla="*/ 52 h 54"/>
                  <a:gd name="T2" fmla="*/ 60 w 60"/>
                  <a:gd name="T3" fmla="*/ 16 h 54"/>
                  <a:gd name="T4" fmla="*/ 40 w 60"/>
                  <a:gd name="T5" fmla="*/ 0 h 54"/>
                  <a:gd name="T6" fmla="*/ 0 w 60"/>
                  <a:gd name="T7" fmla="*/ 2 h 54"/>
                  <a:gd name="T8" fmla="*/ 4 w 60"/>
                  <a:gd name="T9" fmla="*/ 28 h 54"/>
                  <a:gd name="T10" fmla="*/ 34 w 60"/>
                  <a:gd name="T11" fmla="*/ 54 h 54"/>
                  <a:gd name="T12" fmla="*/ 44 w 60"/>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60" h="54">
                    <a:moveTo>
                      <a:pt x="44" y="52"/>
                    </a:moveTo>
                    <a:lnTo>
                      <a:pt x="60" y="16"/>
                    </a:lnTo>
                    <a:lnTo>
                      <a:pt x="40" y="0"/>
                    </a:lnTo>
                    <a:lnTo>
                      <a:pt x="0" y="2"/>
                    </a:lnTo>
                    <a:lnTo>
                      <a:pt x="4" y="28"/>
                    </a:lnTo>
                    <a:lnTo>
                      <a:pt x="34" y="54"/>
                    </a:lnTo>
                    <a:lnTo>
                      <a:pt x="44"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1" name="Freeform 1008"/>
              <p:cNvSpPr>
                <a:spLocks/>
              </p:cNvSpPr>
              <p:nvPr/>
            </p:nvSpPr>
            <p:spPr bwMode="auto">
              <a:xfrm>
                <a:off x="1282" y="2171"/>
                <a:ext cx="128" cy="116"/>
              </a:xfrm>
              <a:custGeom>
                <a:avLst/>
                <a:gdLst>
                  <a:gd name="T0" fmla="*/ 140 w 160"/>
                  <a:gd name="T1" fmla="*/ 126 h 146"/>
                  <a:gd name="T2" fmla="*/ 160 w 160"/>
                  <a:gd name="T3" fmla="*/ 26 h 146"/>
                  <a:gd name="T4" fmla="*/ 104 w 160"/>
                  <a:gd name="T5" fmla="*/ 0 h 146"/>
                  <a:gd name="T6" fmla="*/ 0 w 160"/>
                  <a:gd name="T7" fmla="*/ 40 h 146"/>
                  <a:gd name="T8" fmla="*/ 24 w 160"/>
                  <a:gd name="T9" fmla="*/ 104 h 146"/>
                  <a:gd name="T10" fmla="*/ 116 w 160"/>
                  <a:gd name="T11" fmla="*/ 146 h 146"/>
                  <a:gd name="T12" fmla="*/ 140 w 160"/>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140" y="126"/>
                    </a:moveTo>
                    <a:lnTo>
                      <a:pt x="160" y="26"/>
                    </a:lnTo>
                    <a:lnTo>
                      <a:pt x="104" y="0"/>
                    </a:lnTo>
                    <a:lnTo>
                      <a:pt x="0" y="40"/>
                    </a:lnTo>
                    <a:lnTo>
                      <a:pt x="24" y="104"/>
                    </a:lnTo>
                    <a:lnTo>
                      <a:pt x="116" y="146"/>
                    </a:lnTo>
                    <a:lnTo>
                      <a:pt x="140" y="12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2" name="Freeform 1009"/>
              <p:cNvSpPr>
                <a:spLocks/>
              </p:cNvSpPr>
              <p:nvPr/>
            </p:nvSpPr>
            <p:spPr bwMode="auto">
              <a:xfrm>
                <a:off x="1282" y="2171"/>
                <a:ext cx="128" cy="116"/>
              </a:xfrm>
              <a:custGeom>
                <a:avLst/>
                <a:gdLst>
                  <a:gd name="T0" fmla="*/ 140 w 160"/>
                  <a:gd name="T1" fmla="*/ 126 h 146"/>
                  <a:gd name="T2" fmla="*/ 160 w 160"/>
                  <a:gd name="T3" fmla="*/ 26 h 146"/>
                  <a:gd name="T4" fmla="*/ 104 w 160"/>
                  <a:gd name="T5" fmla="*/ 0 h 146"/>
                  <a:gd name="T6" fmla="*/ 0 w 160"/>
                  <a:gd name="T7" fmla="*/ 40 h 146"/>
                  <a:gd name="T8" fmla="*/ 24 w 160"/>
                  <a:gd name="T9" fmla="*/ 104 h 146"/>
                  <a:gd name="T10" fmla="*/ 116 w 160"/>
                  <a:gd name="T11" fmla="*/ 146 h 146"/>
                  <a:gd name="T12" fmla="*/ 140 w 160"/>
                  <a:gd name="T13" fmla="*/ 126 h 146"/>
                </a:gdLst>
                <a:ahLst/>
                <a:cxnLst>
                  <a:cxn ang="0">
                    <a:pos x="T0" y="T1"/>
                  </a:cxn>
                  <a:cxn ang="0">
                    <a:pos x="T2" y="T3"/>
                  </a:cxn>
                  <a:cxn ang="0">
                    <a:pos x="T4" y="T5"/>
                  </a:cxn>
                  <a:cxn ang="0">
                    <a:pos x="T6" y="T7"/>
                  </a:cxn>
                  <a:cxn ang="0">
                    <a:pos x="T8" y="T9"/>
                  </a:cxn>
                  <a:cxn ang="0">
                    <a:pos x="T10" y="T11"/>
                  </a:cxn>
                  <a:cxn ang="0">
                    <a:pos x="T12" y="T13"/>
                  </a:cxn>
                </a:cxnLst>
                <a:rect l="0" t="0" r="r" b="b"/>
                <a:pathLst>
                  <a:path w="160" h="146">
                    <a:moveTo>
                      <a:pt x="140" y="126"/>
                    </a:moveTo>
                    <a:lnTo>
                      <a:pt x="160" y="26"/>
                    </a:lnTo>
                    <a:lnTo>
                      <a:pt x="104" y="0"/>
                    </a:lnTo>
                    <a:lnTo>
                      <a:pt x="0" y="40"/>
                    </a:lnTo>
                    <a:lnTo>
                      <a:pt x="24" y="104"/>
                    </a:lnTo>
                    <a:lnTo>
                      <a:pt x="116" y="146"/>
                    </a:lnTo>
                    <a:lnTo>
                      <a:pt x="140" y="12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 name="Freeform 1010"/>
              <p:cNvSpPr>
                <a:spLocks/>
              </p:cNvSpPr>
              <p:nvPr/>
            </p:nvSpPr>
            <p:spPr bwMode="auto">
              <a:xfrm>
                <a:off x="1131" y="2022"/>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4" name="Freeform 1011"/>
              <p:cNvSpPr>
                <a:spLocks/>
              </p:cNvSpPr>
              <p:nvPr/>
            </p:nvSpPr>
            <p:spPr bwMode="auto">
              <a:xfrm>
                <a:off x="1131" y="2022"/>
                <a:ext cx="83" cy="101"/>
              </a:xfrm>
              <a:custGeom>
                <a:avLst/>
                <a:gdLst>
                  <a:gd name="T0" fmla="*/ 10 w 104"/>
                  <a:gd name="T1" fmla="*/ 84 h 126"/>
                  <a:gd name="T2" fmla="*/ 82 w 104"/>
                  <a:gd name="T3" fmla="*/ 126 h 126"/>
                  <a:gd name="T4" fmla="*/ 104 w 104"/>
                  <a:gd name="T5" fmla="*/ 90 h 126"/>
                  <a:gd name="T6" fmla="*/ 82 w 104"/>
                  <a:gd name="T7" fmla="*/ 0 h 126"/>
                  <a:gd name="T8" fmla="*/ 36 w 104"/>
                  <a:gd name="T9" fmla="*/ 2 h 126"/>
                  <a:gd name="T10" fmla="*/ 0 w 104"/>
                  <a:gd name="T11" fmla="*/ 60 h 126"/>
                  <a:gd name="T12" fmla="*/ 10 w 104"/>
                  <a:gd name="T13" fmla="*/ 84 h 126"/>
                </a:gdLst>
                <a:ahLst/>
                <a:cxnLst>
                  <a:cxn ang="0">
                    <a:pos x="T0" y="T1"/>
                  </a:cxn>
                  <a:cxn ang="0">
                    <a:pos x="T2" y="T3"/>
                  </a:cxn>
                  <a:cxn ang="0">
                    <a:pos x="T4" y="T5"/>
                  </a:cxn>
                  <a:cxn ang="0">
                    <a:pos x="T6" y="T7"/>
                  </a:cxn>
                  <a:cxn ang="0">
                    <a:pos x="T8" y="T9"/>
                  </a:cxn>
                  <a:cxn ang="0">
                    <a:pos x="T10" y="T11"/>
                  </a:cxn>
                  <a:cxn ang="0">
                    <a:pos x="T12" y="T13"/>
                  </a:cxn>
                </a:cxnLst>
                <a:rect l="0" t="0" r="r" b="b"/>
                <a:pathLst>
                  <a:path w="104" h="126">
                    <a:moveTo>
                      <a:pt x="10" y="84"/>
                    </a:moveTo>
                    <a:lnTo>
                      <a:pt x="82" y="126"/>
                    </a:lnTo>
                    <a:lnTo>
                      <a:pt x="104" y="90"/>
                    </a:lnTo>
                    <a:lnTo>
                      <a:pt x="82" y="0"/>
                    </a:lnTo>
                    <a:lnTo>
                      <a:pt x="36" y="2"/>
                    </a:lnTo>
                    <a:lnTo>
                      <a:pt x="0" y="60"/>
                    </a:lnTo>
                    <a:lnTo>
                      <a:pt x="10" y="8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5" name="Freeform 1012"/>
              <p:cNvSpPr>
                <a:spLocks/>
              </p:cNvSpPr>
              <p:nvPr/>
            </p:nvSpPr>
            <p:spPr bwMode="auto">
              <a:xfrm>
                <a:off x="1285" y="2046"/>
                <a:ext cx="64" cy="61"/>
              </a:xfrm>
              <a:custGeom>
                <a:avLst/>
                <a:gdLst>
                  <a:gd name="T0" fmla="*/ 4 w 80"/>
                  <a:gd name="T1" fmla="*/ 66 h 76"/>
                  <a:gd name="T2" fmla="*/ 54 w 80"/>
                  <a:gd name="T3" fmla="*/ 76 h 76"/>
                  <a:gd name="T4" fmla="*/ 78 w 80"/>
                  <a:gd name="T5" fmla="*/ 50 h 76"/>
                  <a:gd name="T6" fmla="*/ 80 w 80"/>
                  <a:gd name="T7" fmla="*/ 0 h 76"/>
                  <a:gd name="T8" fmla="*/ 42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4" y="76"/>
                    </a:lnTo>
                    <a:lnTo>
                      <a:pt x="78" y="50"/>
                    </a:lnTo>
                    <a:lnTo>
                      <a:pt x="80" y="0"/>
                    </a:lnTo>
                    <a:lnTo>
                      <a:pt x="42" y="10"/>
                    </a:lnTo>
                    <a:lnTo>
                      <a:pt x="0" y="52"/>
                    </a:lnTo>
                    <a:lnTo>
                      <a:pt x="4" y="6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6" name="Freeform 1013"/>
              <p:cNvSpPr>
                <a:spLocks/>
              </p:cNvSpPr>
              <p:nvPr/>
            </p:nvSpPr>
            <p:spPr bwMode="auto">
              <a:xfrm>
                <a:off x="1285" y="2046"/>
                <a:ext cx="64" cy="61"/>
              </a:xfrm>
              <a:custGeom>
                <a:avLst/>
                <a:gdLst>
                  <a:gd name="T0" fmla="*/ 4 w 80"/>
                  <a:gd name="T1" fmla="*/ 66 h 76"/>
                  <a:gd name="T2" fmla="*/ 54 w 80"/>
                  <a:gd name="T3" fmla="*/ 76 h 76"/>
                  <a:gd name="T4" fmla="*/ 78 w 80"/>
                  <a:gd name="T5" fmla="*/ 50 h 76"/>
                  <a:gd name="T6" fmla="*/ 80 w 80"/>
                  <a:gd name="T7" fmla="*/ 0 h 76"/>
                  <a:gd name="T8" fmla="*/ 42 w 80"/>
                  <a:gd name="T9" fmla="*/ 10 h 76"/>
                  <a:gd name="T10" fmla="*/ 0 w 80"/>
                  <a:gd name="T11" fmla="*/ 52 h 76"/>
                  <a:gd name="T12" fmla="*/ 4 w 80"/>
                  <a:gd name="T13" fmla="*/ 66 h 76"/>
                </a:gdLst>
                <a:ahLst/>
                <a:cxnLst>
                  <a:cxn ang="0">
                    <a:pos x="T0" y="T1"/>
                  </a:cxn>
                  <a:cxn ang="0">
                    <a:pos x="T2" y="T3"/>
                  </a:cxn>
                  <a:cxn ang="0">
                    <a:pos x="T4" y="T5"/>
                  </a:cxn>
                  <a:cxn ang="0">
                    <a:pos x="T6" y="T7"/>
                  </a:cxn>
                  <a:cxn ang="0">
                    <a:pos x="T8" y="T9"/>
                  </a:cxn>
                  <a:cxn ang="0">
                    <a:pos x="T10" y="T11"/>
                  </a:cxn>
                  <a:cxn ang="0">
                    <a:pos x="T12" y="T13"/>
                  </a:cxn>
                </a:cxnLst>
                <a:rect l="0" t="0" r="r" b="b"/>
                <a:pathLst>
                  <a:path w="80" h="76">
                    <a:moveTo>
                      <a:pt x="4" y="66"/>
                    </a:moveTo>
                    <a:lnTo>
                      <a:pt x="54" y="76"/>
                    </a:lnTo>
                    <a:lnTo>
                      <a:pt x="78" y="50"/>
                    </a:lnTo>
                    <a:lnTo>
                      <a:pt x="80" y="0"/>
                    </a:lnTo>
                    <a:lnTo>
                      <a:pt x="42" y="10"/>
                    </a:lnTo>
                    <a:lnTo>
                      <a:pt x="0" y="52"/>
                    </a:lnTo>
                    <a:lnTo>
                      <a:pt x="4" y="6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7" name="Freeform 1014"/>
              <p:cNvSpPr>
                <a:spLocks/>
              </p:cNvSpPr>
              <p:nvPr/>
            </p:nvSpPr>
            <p:spPr bwMode="auto">
              <a:xfrm>
                <a:off x="1171" y="2167"/>
                <a:ext cx="45" cy="48"/>
              </a:xfrm>
              <a:custGeom>
                <a:avLst/>
                <a:gdLst>
                  <a:gd name="T0" fmla="*/ 6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6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6" y="46"/>
                    </a:moveTo>
                    <a:lnTo>
                      <a:pt x="40" y="60"/>
                    </a:lnTo>
                    <a:lnTo>
                      <a:pt x="56" y="40"/>
                    </a:lnTo>
                    <a:lnTo>
                      <a:pt x="52" y="0"/>
                    </a:lnTo>
                    <a:lnTo>
                      <a:pt x="26" y="6"/>
                    </a:lnTo>
                    <a:lnTo>
                      <a:pt x="0" y="36"/>
                    </a:lnTo>
                    <a:lnTo>
                      <a:pt x="6" y="4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8" name="Freeform 1015"/>
              <p:cNvSpPr>
                <a:spLocks/>
              </p:cNvSpPr>
              <p:nvPr/>
            </p:nvSpPr>
            <p:spPr bwMode="auto">
              <a:xfrm>
                <a:off x="1171" y="2167"/>
                <a:ext cx="45" cy="48"/>
              </a:xfrm>
              <a:custGeom>
                <a:avLst/>
                <a:gdLst>
                  <a:gd name="T0" fmla="*/ 6 w 56"/>
                  <a:gd name="T1" fmla="*/ 46 h 60"/>
                  <a:gd name="T2" fmla="*/ 40 w 56"/>
                  <a:gd name="T3" fmla="*/ 60 h 60"/>
                  <a:gd name="T4" fmla="*/ 56 w 56"/>
                  <a:gd name="T5" fmla="*/ 40 h 60"/>
                  <a:gd name="T6" fmla="*/ 52 w 56"/>
                  <a:gd name="T7" fmla="*/ 0 h 60"/>
                  <a:gd name="T8" fmla="*/ 26 w 56"/>
                  <a:gd name="T9" fmla="*/ 6 h 60"/>
                  <a:gd name="T10" fmla="*/ 0 w 56"/>
                  <a:gd name="T11" fmla="*/ 36 h 60"/>
                  <a:gd name="T12" fmla="*/ 6 w 56"/>
                  <a:gd name="T13" fmla="*/ 46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6" y="46"/>
                    </a:moveTo>
                    <a:lnTo>
                      <a:pt x="40" y="60"/>
                    </a:lnTo>
                    <a:lnTo>
                      <a:pt x="56" y="40"/>
                    </a:lnTo>
                    <a:lnTo>
                      <a:pt x="52" y="0"/>
                    </a:lnTo>
                    <a:lnTo>
                      <a:pt x="26" y="6"/>
                    </a:lnTo>
                    <a:lnTo>
                      <a:pt x="0" y="36"/>
                    </a:lnTo>
                    <a:lnTo>
                      <a:pt x="6" y="4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 name="Freeform 1016"/>
              <p:cNvSpPr>
                <a:spLocks/>
              </p:cNvSpPr>
              <p:nvPr/>
            </p:nvSpPr>
            <p:spPr bwMode="auto">
              <a:xfrm>
                <a:off x="1360" y="1769"/>
                <a:ext cx="126" cy="110"/>
              </a:xfrm>
              <a:custGeom>
                <a:avLst/>
                <a:gdLst>
                  <a:gd name="T0" fmla="*/ 0 w 158"/>
                  <a:gd name="T1" fmla="*/ 24 h 138"/>
                  <a:gd name="T2" fmla="*/ 4 w 158"/>
                  <a:gd name="T3" fmla="*/ 126 h 138"/>
                  <a:gd name="T4" fmla="*/ 64 w 158"/>
                  <a:gd name="T5" fmla="*/ 138 h 138"/>
                  <a:gd name="T6" fmla="*/ 158 w 158"/>
                  <a:gd name="T7" fmla="*/ 74 h 138"/>
                  <a:gd name="T8" fmla="*/ 118 w 158"/>
                  <a:gd name="T9" fmla="*/ 18 h 138"/>
                  <a:gd name="T10" fmla="*/ 20 w 158"/>
                  <a:gd name="T11" fmla="*/ 0 h 138"/>
                  <a:gd name="T12" fmla="*/ 0 w 158"/>
                  <a:gd name="T13" fmla="*/ 2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0" y="24"/>
                    </a:moveTo>
                    <a:lnTo>
                      <a:pt x="4" y="126"/>
                    </a:lnTo>
                    <a:lnTo>
                      <a:pt x="64" y="138"/>
                    </a:lnTo>
                    <a:lnTo>
                      <a:pt x="158" y="74"/>
                    </a:lnTo>
                    <a:lnTo>
                      <a:pt x="118" y="18"/>
                    </a:lnTo>
                    <a:lnTo>
                      <a:pt x="20" y="0"/>
                    </a:lnTo>
                    <a:lnTo>
                      <a:pt x="0"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0" name="Freeform 1017"/>
              <p:cNvSpPr>
                <a:spLocks/>
              </p:cNvSpPr>
              <p:nvPr/>
            </p:nvSpPr>
            <p:spPr bwMode="auto">
              <a:xfrm>
                <a:off x="1360" y="1769"/>
                <a:ext cx="126" cy="110"/>
              </a:xfrm>
              <a:custGeom>
                <a:avLst/>
                <a:gdLst>
                  <a:gd name="T0" fmla="*/ 0 w 158"/>
                  <a:gd name="T1" fmla="*/ 24 h 138"/>
                  <a:gd name="T2" fmla="*/ 4 w 158"/>
                  <a:gd name="T3" fmla="*/ 126 h 138"/>
                  <a:gd name="T4" fmla="*/ 64 w 158"/>
                  <a:gd name="T5" fmla="*/ 138 h 138"/>
                  <a:gd name="T6" fmla="*/ 158 w 158"/>
                  <a:gd name="T7" fmla="*/ 74 h 138"/>
                  <a:gd name="T8" fmla="*/ 118 w 158"/>
                  <a:gd name="T9" fmla="*/ 18 h 138"/>
                  <a:gd name="T10" fmla="*/ 20 w 158"/>
                  <a:gd name="T11" fmla="*/ 0 h 138"/>
                  <a:gd name="T12" fmla="*/ 0 w 158"/>
                  <a:gd name="T13" fmla="*/ 24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0" y="24"/>
                    </a:moveTo>
                    <a:lnTo>
                      <a:pt x="4" y="126"/>
                    </a:lnTo>
                    <a:lnTo>
                      <a:pt x="64" y="138"/>
                    </a:lnTo>
                    <a:lnTo>
                      <a:pt x="158" y="74"/>
                    </a:lnTo>
                    <a:lnTo>
                      <a:pt x="118" y="18"/>
                    </a:lnTo>
                    <a:lnTo>
                      <a:pt x="20" y="0"/>
                    </a:lnTo>
                    <a:lnTo>
                      <a:pt x="0"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1" name="Freeform 1018"/>
              <p:cNvSpPr>
                <a:spLocks/>
              </p:cNvSpPr>
              <p:nvPr/>
            </p:nvSpPr>
            <p:spPr bwMode="auto">
              <a:xfrm>
                <a:off x="1576" y="1886"/>
                <a:ext cx="88" cy="99"/>
              </a:xfrm>
              <a:custGeom>
                <a:avLst/>
                <a:gdLst>
                  <a:gd name="T0" fmla="*/ 92 w 110"/>
                  <a:gd name="T1" fmla="*/ 24 h 124"/>
                  <a:gd name="T2" fmla="*/ 14 w 110"/>
                  <a:gd name="T3" fmla="*/ 0 h 124"/>
                  <a:gd name="T4" fmla="*/ 0 w 110"/>
                  <a:gd name="T5" fmla="*/ 40 h 124"/>
                  <a:gd name="T6" fmla="*/ 42 w 110"/>
                  <a:gd name="T7" fmla="*/ 124 h 124"/>
                  <a:gd name="T8" fmla="*/ 88 w 110"/>
                  <a:gd name="T9" fmla="*/ 112 h 124"/>
                  <a:gd name="T10" fmla="*/ 110 w 110"/>
                  <a:gd name="T11" fmla="*/ 46 h 124"/>
                  <a:gd name="T12" fmla="*/ 92 w 110"/>
                  <a:gd name="T13" fmla="*/ 24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92" y="24"/>
                    </a:moveTo>
                    <a:lnTo>
                      <a:pt x="14" y="0"/>
                    </a:lnTo>
                    <a:lnTo>
                      <a:pt x="0" y="40"/>
                    </a:lnTo>
                    <a:lnTo>
                      <a:pt x="42" y="124"/>
                    </a:lnTo>
                    <a:lnTo>
                      <a:pt x="88" y="112"/>
                    </a:lnTo>
                    <a:lnTo>
                      <a:pt x="110" y="46"/>
                    </a:lnTo>
                    <a:lnTo>
                      <a:pt x="92" y="2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2" name="Freeform 1019"/>
              <p:cNvSpPr>
                <a:spLocks/>
              </p:cNvSpPr>
              <p:nvPr/>
            </p:nvSpPr>
            <p:spPr bwMode="auto">
              <a:xfrm>
                <a:off x="1576" y="1886"/>
                <a:ext cx="88" cy="99"/>
              </a:xfrm>
              <a:custGeom>
                <a:avLst/>
                <a:gdLst>
                  <a:gd name="T0" fmla="*/ 92 w 110"/>
                  <a:gd name="T1" fmla="*/ 24 h 124"/>
                  <a:gd name="T2" fmla="*/ 14 w 110"/>
                  <a:gd name="T3" fmla="*/ 0 h 124"/>
                  <a:gd name="T4" fmla="*/ 0 w 110"/>
                  <a:gd name="T5" fmla="*/ 40 h 124"/>
                  <a:gd name="T6" fmla="*/ 42 w 110"/>
                  <a:gd name="T7" fmla="*/ 124 h 124"/>
                  <a:gd name="T8" fmla="*/ 88 w 110"/>
                  <a:gd name="T9" fmla="*/ 112 h 124"/>
                  <a:gd name="T10" fmla="*/ 110 w 110"/>
                  <a:gd name="T11" fmla="*/ 46 h 124"/>
                  <a:gd name="T12" fmla="*/ 92 w 110"/>
                  <a:gd name="T13" fmla="*/ 24 h 124"/>
                </a:gdLst>
                <a:ahLst/>
                <a:cxnLst>
                  <a:cxn ang="0">
                    <a:pos x="T0" y="T1"/>
                  </a:cxn>
                  <a:cxn ang="0">
                    <a:pos x="T2" y="T3"/>
                  </a:cxn>
                  <a:cxn ang="0">
                    <a:pos x="T4" y="T5"/>
                  </a:cxn>
                  <a:cxn ang="0">
                    <a:pos x="T6" y="T7"/>
                  </a:cxn>
                  <a:cxn ang="0">
                    <a:pos x="T8" y="T9"/>
                  </a:cxn>
                  <a:cxn ang="0">
                    <a:pos x="T10" y="T11"/>
                  </a:cxn>
                  <a:cxn ang="0">
                    <a:pos x="T12" y="T13"/>
                  </a:cxn>
                </a:cxnLst>
                <a:rect l="0" t="0" r="r" b="b"/>
                <a:pathLst>
                  <a:path w="110" h="124">
                    <a:moveTo>
                      <a:pt x="92" y="24"/>
                    </a:moveTo>
                    <a:lnTo>
                      <a:pt x="14" y="0"/>
                    </a:lnTo>
                    <a:lnTo>
                      <a:pt x="0" y="40"/>
                    </a:lnTo>
                    <a:lnTo>
                      <a:pt x="42" y="124"/>
                    </a:lnTo>
                    <a:lnTo>
                      <a:pt x="88" y="112"/>
                    </a:lnTo>
                    <a:lnTo>
                      <a:pt x="110" y="46"/>
                    </a:lnTo>
                    <a:lnTo>
                      <a:pt x="92" y="2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3" name="Freeform 1020"/>
              <p:cNvSpPr>
                <a:spLocks/>
              </p:cNvSpPr>
              <p:nvPr/>
            </p:nvSpPr>
            <p:spPr bwMode="auto">
              <a:xfrm>
                <a:off x="1549" y="1798"/>
                <a:ext cx="44" cy="50"/>
              </a:xfrm>
              <a:custGeom>
                <a:avLst/>
                <a:gdLst>
                  <a:gd name="T0" fmla="*/ 50 w 56"/>
                  <a:gd name="T1" fmla="*/ 6 h 62"/>
                  <a:gd name="T2" fmla="*/ 12 w 56"/>
                  <a:gd name="T3" fmla="*/ 0 h 62"/>
                  <a:gd name="T4" fmla="*/ 0 w 56"/>
                  <a:gd name="T5" fmla="*/ 22 h 62"/>
                  <a:gd name="T6" fmla="*/ 14 w 56"/>
                  <a:gd name="T7" fmla="*/ 62 h 62"/>
                  <a:gd name="T8" fmla="*/ 38 w 56"/>
                  <a:gd name="T9" fmla="*/ 50 h 62"/>
                  <a:gd name="T10" fmla="*/ 56 w 56"/>
                  <a:gd name="T11" fmla="*/ 14 h 62"/>
                  <a:gd name="T12" fmla="*/ 50 w 56"/>
                  <a:gd name="T13" fmla="*/ 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50" y="6"/>
                    </a:moveTo>
                    <a:lnTo>
                      <a:pt x="12" y="0"/>
                    </a:lnTo>
                    <a:lnTo>
                      <a:pt x="0" y="22"/>
                    </a:lnTo>
                    <a:lnTo>
                      <a:pt x="14" y="62"/>
                    </a:lnTo>
                    <a:lnTo>
                      <a:pt x="38" y="50"/>
                    </a:lnTo>
                    <a:lnTo>
                      <a:pt x="56" y="14"/>
                    </a:lnTo>
                    <a:lnTo>
                      <a:pt x="50" y="6"/>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4" name="Freeform 1021"/>
              <p:cNvSpPr>
                <a:spLocks/>
              </p:cNvSpPr>
              <p:nvPr/>
            </p:nvSpPr>
            <p:spPr bwMode="auto">
              <a:xfrm>
                <a:off x="1549" y="1798"/>
                <a:ext cx="44" cy="50"/>
              </a:xfrm>
              <a:custGeom>
                <a:avLst/>
                <a:gdLst>
                  <a:gd name="T0" fmla="*/ 50 w 56"/>
                  <a:gd name="T1" fmla="*/ 6 h 62"/>
                  <a:gd name="T2" fmla="*/ 12 w 56"/>
                  <a:gd name="T3" fmla="*/ 0 h 62"/>
                  <a:gd name="T4" fmla="*/ 0 w 56"/>
                  <a:gd name="T5" fmla="*/ 22 h 62"/>
                  <a:gd name="T6" fmla="*/ 14 w 56"/>
                  <a:gd name="T7" fmla="*/ 62 h 62"/>
                  <a:gd name="T8" fmla="*/ 38 w 56"/>
                  <a:gd name="T9" fmla="*/ 50 h 62"/>
                  <a:gd name="T10" fmla="*/ 56 w 56"/>
                  <a:gd name="T11" fmla="*/ 14 h 62"/>
                  <a:gd name="T12" fmla="*/ 50 w 56"/>
                  <a:gd name="T13" fmla="*/ 6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50" y="6"/>
                    </a:moveTo>
                    <a:lnTo>
                      <a:pt x="12" y="0"/>
                    </a:lnTo>
                    <a:lnTo>
                      <a:pt x="0" y="22"/>
                    </a:lnTo>
                    <a:lnTo>
                      <a:pt x="14" y="62"/>
                    </a:lnTo>
                    <a:lnTo>
                      <a:pt x="38" y="50"/>
                    </a:lnTo>
                    <a:lnTo>
                      <a:pt x="56" y="14"/>
                    </a:lnTo>
                    <a:lnTo>
                      <a:pt x="50" y="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5" name="Freeform 1022"/>
              <p:cNvSpPr>
                <a:spLocks/>
              </p:cNvSpPr>
              <p:nvPr/>
            </p:nvSpPr>
            <p:spPr bwMode="auto">
              <a:xfrm>
                <a:off x="968" y="1668"/>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6" name="Freeform 1023"/>
              <p:cNvSpPr>
                <a:spLocks/>
              </p:cNvSpPr>
              <p:nvPr/>
            </p:nvSpPr>
            <p:spPr bwMode="auto">
              <a:xfrm>
                <a:off x="968" y="1668"/>
                <a:ext cx="102" cy="82"/>
              </a:xfrm>
              <a:custGeom>
                <a:avLst/>
                <a:gdLst>
                  <a:gd name="T0" fmla="*/ 80 w 128"/>
                  <a:gd name="T1" fmla="*/ 94 h 102"/>
                  <a:gd name="T2" fmla="*/ 128 w 128"/>
                  <a:gd name="T3" fmla="*/ 26 h 102"/>
                  <a:gd name="T4" fmla="*/ 94 w 128"/>
                  <a:gd name="T5" fmla="*/ 0 h 102"/>
                  <a:gd name="T6" fmla="*/ 2 w 128"/>
                  <a:gd name="T7" fmla="*/ 14 h 102"/>
                  <a:gd name="T8" fmla="*/ 0 w 128"/>
                  <a:gd name="T9" fmla="*/ 60 h 102"/>
                  <a:gd name="T10" fmla="*/ 54 w 128"/>
                  <a:gd name="T11" fmla="*/ 102 h 102"/>
                  <a:gd name="T12" fmla="*/ 80 w 128"/>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80" y="94"/>
                    </a:moveTo>
                    <a:lnTo>
                      <a:pt x="128" y="26"/>
                    </a:lnTo>
                    <a:lnTo>
                      <a:pt x="94" y="0"/>
                    </a:lnTo>
                    <a:lnTo>
                      <a:pt x="2" y="14"/>
                    </a:lnTo>
                    <a:lnTo>
                      <a:pt x="0" y="60"/>
                    </a:lnTo>
                    <a:lnTo>
                      <a:pt x="54" y="102"/>
                    </a:lnTo>
                    <a:lnTo>
                      <a:pt x="80" y="9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7" name="Freeform 1024"/>
              <p:cNvSpPr>
                <a:spLocks/>
              </p:cNvSpPr>
              <p:nvPr/>
            </p:nvSpPr>
            <p:spPr bwMode="auto">
              <a:xfrm>
                <a:off x="1117" y="1678"/>
                <a:ext cx="46" cy="43"/>
              </a:xfrm>
              <a:custGeom>
                <a:avLst/>
                <a:gdLst>
                  <a:gd name="T0" fmla="*/ 40 w 58"/>
                  <a:gd name="T1" fmla="*/ 52 h 54"/>
                  <a:gd name="T2" fmla="*/ 58 w 58"/>
                  <a:gd name="T3" fmla="*/ 16 h 54"/>
                  <a:gd name="T4" fmla="*/ 40 w 58"/>
                  <a:gd name="T5" fmla="*/ 0 h 54"/>
                  <a:gd name="T6" fmla="*/ 0 w 58"/>
                  <a:gd name="T7" fmla="*/ 0 h 54"/>
                  <a:gd name="T8" fmla="*/ 2 w 58"/>
                  <a:gd name="T9" fmla="*/ 26 h 54"/>
                  <a:gd name="T10" fmla="*/ 30 w 58"/>
                  <a:gd name="T11" fmla="*/ 54 h 54"/>
                  <a:gd name="T12" fmla="*/ 40 w 58"/>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0" y="52"/>
                    </a:moveTo>
                    <a:lnTo>
                      <a:pt x="58" y="16"/>
                    </a:lnTo>
                    <a:lnTo>
                      <a:pt x="40" y="0"/>
                    </a:lnTo>
                    <a:lnTo>
                      <a:pt x="0" y="0"/>
                    </a:lnTo>
                    <a:lnTo>
                      <a:pt x="2" y="26"/>
                    </a:lnTo>
                    <a:lnTo>
                      <a:pt x="30" y="54"/>
                    </a:lnTo>
                    <a:lnTo>
                      <a:pt x="40" y="5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8" name="Freeform 1025"/>
              <p:cNvSpPr>
                <a:spLocks/>
              </p:cNvSpPr>
              <p:nvPr/>
            </p:nvSpPr>
            <p:spPr bwMode="auto">
              <a:xfrm>
                <a:off x="1117" y="1678"/>
                <a:ext cx="46" cy="43"/>
              </a:xfrm>
              <a:custGeom>
                <a:avLst/>
                <a:gdLst>
                  <a:gd name="T0" fmla="*/ 40 w 58"/>
                  <a:gd name="T1" fmla="*/ 52 h 54"/>
                  <a:gd name="T2" fmla="*/ 58 w 58"/>
                  <a:gd name="T3" fmla="*/ 16 h 54"/>
                  <a:gd name="T4" fmla="*/ 40 w 58"/>
                  <a:gd name="T5" fmla="*/ 0 h 54"/>
                  <a:gd name="T6" fmla="*/ 0 w 58"/>
                  <a:gd name="T7" fmla="*/ 0 h 54"/>
                  <a:gd name="T8" fmla="*/ 2 w 58"/>
                  <a:gd name="T9" fmla="*/ 26 h 54"/>
                  <a:gd name="T10" fmla="*/ 30 w 58"/>
                  <a:gd name="T11" fmla="*/ 54 h 54"/>
                  <a:gd name="T12" fmla="*/ 40 w 58"/>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8" h="54">
                    <a:moveTo>
                      <a:pt x="40" y="52"/>
                    </a:moveTo>
                    <a:lnTo>
                      <a:pt x="58" y="16"/>
                    </a:lnTo>
                    <a:lnTo>
                      <a:pt x="40" y="0"/>
                    </a:lnTo>
                    <a:lnTo>
                      <a:pt x="0" y="0"/>
                    </a:lnTo>
                    <a:lnTo>
                      <a:pt x="2" y="26"/>
                    </a:lnTo>
                    <a:lnTo>
                      <a:pt x="30" y="54"/>
                    </a:lnTo>
                    <a:lnTo>
                      <a:pt x="40" y="5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9" name="Freeform 1026"/>
              <p:cNvSpPr>
                <a:spLocks/>
              </p:cNvSpPr>
              <p:nvPr/>
            </p:nvSpPr>
            <p:spPr bwMode="auto">
              <a:xfrm>
                <a:off x="1480" y="1638"/>
                <a:ext cx="129" cy="117"/>
              </a:xfrm>
              <a:custGeom>
                <a:avLst/>
                <a:gdLst>
                  <a:gd name="T0" fmla="*/ 136 w 162"/>
                  <a:gd name="T1" fmla="*/ 128 h 146"/>
                  <a:gd name="T2" fmla="*/ 162 w 162"/>
                  <a:gd name="T3" fmla="*/ 28 h 146"/>
                  <a:gd name="T4" fmla="*/ 106 w 162"/>
                  <a:gd name="T5" fmla="*/ 0 h 146"/>
                  <a:gd name="T6" fmla="*/ 0 w 162"/>
                  <a:gd name="T7" fmla="*/ 34 h 146"/>
                  <a:gd name="T8" fmla="*/ 22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2" y="98"/>
                    </a:lnTo>
                    <a:lnTo>
                      <a:pt x="110" y="146"/>
                    </a:lnTo>
                    <a:lnTo>
                      <a:pt x="136" y="12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0" name="Freeform 1027"/>
              <p:cNvSpPr>
                <a:spLocks/>
              </p:cNvSpPr>
              <p:nvPr/>
            </p:nvSpPr>
            <p:spPr bwMode="auto">
              <a:xfrm>
                <a:off x="1480" y="1638"/>
                <a:ext cx="129" cy="117"/>
              </a:xfrm>
              <a:custGeom>
                <a:avLst/>
                <a:gdLst>
                  <a:gd name="T0" fmla="*/ 136 w 162"/>
                  <a:gd name="T1" fmla="*/ 128 h 146"/>
                  <a:gd name="T2" fmla="*/ 162 w 162"/>
                  <a:gd name="T3" fmla="*/ 28 h 146"/>
                  <a:gd name="T4" fmla="*/ 106 w 162"/>
                  <a:gd name="T5" fmla="*/ 0 h 146"/>
                  <a:gd name="T6" fmla="*/ 0 w 162"/>
                  <a:gd name="T7" fmla="*/ 34 h 146"/>
                  <a:gd name="T8" fmla="*/ 22 w 162"/>
                  <a:gd name="T9" fmla="*/ 98 h 146"/>
                  <a:gd name="T10" fmla="*/ 110 w 162"/>
                  <a:gd name="T11" fmla="*/ 146 h 146"/>
                  <a:gd name="T12" fmla="*/ 136 w 162"/>
                  <a:gd name="T13" fmla="*/ 128 h 146"/>
                </a:gdLst>
                <a:ahLst/>
                <a:cxnLst>
                  <a:cxn ang="0">
                    <a:pos x="T0" y="T1"/>
                  </a:cxn>
                  <a:cxn ang="0">
                    <a:pos x="T2" y="T3"/>
                  </a:cxn>
                  <a:cxn ang="0">
                    <a:pos x="T4" y="T5"/>
                  </a:cxn>
                  <a:cxn ang="0">
                    <a:pos x="T6" y="T7"/>
                  </a:cxn>
                  <a:cxn ang="0">
                    <a:pos x="T8" y="T9"/>
                  </a:cxn>
                  <a:cxn ang="0">
                    <a:pos x="T10" y="T11"/>
                  </a:cxn>
                  <a:cxn ang="0">
                    <a:pos x="T12" y="T13"/>
                  </a:cxn>
                </a:cxnLst>
                <a:rect l="0" t="0" r="r" b="b"/>
                <a:pathLst>
                  <a:path w="162" h="146">
                    <a:moveTo>
                      <a:pt x="136" y="128"/>
                    </a:moveTo>
                    <a:lnTo>
                      <a:pt x="162" y="28"/>
                    </a:lnTo>
                    <a:lnTo>
                      <a:pt x="106" y="0"/>
                    </a:lnTo>
                    <a:lnTo>
                      <a:pt x="0" y="34"/>
                    </a:lnTo>
                    <a:lnTo>
                      <a:pt x="22" y="98"/>
                    </a:lnTo>
                    <a:lnTo>
                      <a:pt x="110" y="146"/>
                    </a:lnTo>
                    <a:lnTo>
                      <a:pt x="136" y="12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1" name="Freeform 1028"/>
              <p:cNvSpPr>
                <a:spLocks/>
              </p:cNvSpPr>
              <p:nvPr/>
            </p:nvSpPr>
            <p:spPr bwMode="auto">
              <a:xfrm>
                <a:off x="1349" y="1550"/>
                <a:ext cx="83" cy="102"/>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2" name="Freeform 1029"/>
              <p:cNvSpPr>
                <a:spLocks/>
              </p:cNvSpPr>
              <p:nvPr/>
            </p:nvSpPr>
            <p:spPr bwMode="auto">
              <a:xfrm>
                <a:off x="1349" y="1550"/>
                <a:ext cx="83" cy="102"/>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3" name="Freeform 1030"/>
              <p:cNvSpPr>
                <a:spLocks/>
              </p:cNvSpPr>
              <p:nvPr/>
            </p:nvSpPr>
            <p:spPr bwMode="auto">
              <a:xfrm>
                <a:off x="1489" y="1512"/>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4" name="Freeform 1031"/>
              <p:cNvSpPr>
                <a:spLocks/>
              </p:cNvSpPr>
              <p:nvPr/>
            </p:nvSpPr>
            <p:spPr bwMode="auto">
              <a:xfrm>
                <a:off x="1489" y="1512"/>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5" name="Freeform 1032"/>
              <p:cNvSpPr>
                <a:spLocks/>
              </p:cNvSpPr>
              <p:nvPr/>
            </p:nvSpPr>
            <p:spPr bwMode="auto">
              <a:xfrm>
                <a:off x="2251" y="2535"/>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6" name="Freeform 1033"/>
              <p:cNvSpPr>
                <a:spLocks/>
              </p:cNvSpPr>
              <p:nvPr/>
            </p:nvSpPr>
            <p:spPr bwMode="auto">
              <a:xfrm>
                <a:off x="2251" y="2535"/>
                <a:ext cx="106" cy="83"/>
              </a:xfrm>
              <a:custGeom>
                <a:avLst/>
                <a:gdLst>
                  <a:gd name="T0" fmla="*/ 74 w 132"/>
                  <a:gd name="T1" fmla="*/ 0 h 104"/>
                  <a:gd name="T2" fmla="*/ 0 w 132"/>
                  <a:gd name="T3" fmla="*/ 38 h 104"/>
                  <a:gd name="T4" fmla="*/ 20 w 132"/>
                  <a:gd name="T5" fmla="*/ 76 h 104"/>
                  <a:gd name="T6" fmla="*/ 108 w 132"/>
                  <a:gd name="T7" fmla="*/ 104 h 104"/>
                  <a:gd name="T8" fmla="*/ 132 w 132"/>
                  <a:gd name="T9" fmla="*/ 64 h 104"/>
                  <a:gd name="T10" fmla="*/ 100 w 132"/>
                  <a:gd name="T11" fmla="*/ 2 h 104"/>
                  <a:gd name="T12" fmla="*/ 74 w 132"/>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74" y="0"/>
                    </a:moveTo>
                    <a:lnTo>
                      <a:pt x="0" y="38"/>
                    </a:lnTo>
                    <a:lnTo>
                      <a:pt x="20" y="76"/>
                    </a:lnTo>
                    <a:lnTo>
                      <a:pt x="108" y="104"/>
                    </a:lnTo>
                    <a:lnTo>
                      <a:pt x="132" y="64"/>
                    </a:lnTo>
                    <a:lnTo>
                      <a:pt x="100" y="2"/>
                    </a:lnTo>
                    <a:lnTo>
                      <a:pt x="7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7" name="Freeform 1034"/>
              <p:cNvSpPr>
                <a:spLocks/>
              </p:cNvSpPr>
              <p:nvPr/>
            </p:nvSpPr>
            <p:spPr bwMode="auto">
              <a:xfrm>
                <a:off x="2232" y="2630"/>
                <a:ext cx="51" cy="80"/>
              </a:xfrm>
              <a:custGeom>
                <a:avLst/>
                <a:gdLst>
                  <a:gd name="T0" fmla="*/ 36 w 64"/>
                  <a:gd name="T1" fmla="*/ 0 h 100"/>
                  <a:gd name="T2" fmla="*/ 0 w 64"/>
                  <a:gd name="T3" fmla="*/ 36 h 100"/>
                  <a:gd name="T4" fmla="*/ 10 w 64"/>
                  <a:gd name="T5" fmla="*/ 72 h 100"/>
                  <a:gd name="T6" fmla="*/ 52 w 64"/>
                  <a:gd name="T7" fmla="*/ 100 h 100"/>
                  <a:gd name="T8" fmla="*/ 64 w 64"/>
                  <a:gd name="T9" fmla="*/ 62 h 100"/>
                  <a:gd name="T10" fmla="*/ 48 w 64"/>
                  <a:gd name="T11" fmla="*/ 4 h 100"/>
                  <a:gd name="T12" fmla="*/ 36 w 64"/>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6" y="0"/>
                    </a:moveTo>
                    <a:lnTo>
                      <a:pt x="0" y="36"/>
                    </a:lnTo>
                    <a:lnTo>
                      <a:pt x="10" y="72"/>
                    </a:lnTo>
                    <a:lnTo>
                      <a:pt x="52" y="100"/>
                    </a:lnTo>
                    <a:lnTo>
                      <a:pt x="64" y="62"/>
                    </a:lnTo>
                    <a:lnTo>
                      <a:pt x="48" y="4"/>
                    </a:lnTo>
                    <a:lnTo>
                      <a:pt x="36"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8" name="Freeform 1035"/>
              <p:cNvSpPr>
                <a:spLocks/>
              </p:cNvSpPr>
              <p:nvPr/>
            </p:nvSpPr>
            <p:spPr bwMode="auto">
              <a:xfrm>
                <a:off x="2232" y="2630"/>
                <a:ext cx="51" cy="80"/>
              </a:xfrm>
              <a:custGeom>
                <a:avLst/>
                <a:gdLst>
                  <a:gd name="T0" fmla="*/ 36 w 64"/>
                  <a:gd name="T1" fmla="*/ 0 h 100"/>
                  <a:gd name="T2" fmla="*/ 0 w 64"/>
                  <a:gd name="T3" fmla="*/ 36 h 100"/>
                  <a:gd name="T4" fmla="*/ 10 w 64"/>
                  <a:gd name="T5" fmla="*/ 72 h 100"/>
                  <a:gd name="T6" fmla="*/ 52 w 64"/>
                  <a:gd name="T7" fmla="*/ 100 h 100"/>
                  <a:gd name="T8" fmla="*/ 64 w 64"/>
                  <a:gd name="T9" fmla="*/ 62 h 100"/>
                  <a:gd name="T10" fmla="*/ 48 w 64"/>
                  <a:gd name="T11" fmla="*/ 4 h 100"/>
                  <a:gd name="T12" fmla="*/ 36 w 64"/>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4" h="100">
                    <a:moveTo>
                      <a:pt x="36" y="0"/>
                    </a:moveTo>
                    <a:lnTo>
                      <a:pt x="0" y="36"/>
                    </a:lnTo>
                    <a:lnTo>
                      <a:pt x="10" y="72"/>
                    </a:lnTo>
                    <a:lnTo>
                      <a:pt x="52" y="100"/>
                    </a:lnTo>
                    <a:lnTo>
                      <a:pt x="64" y="62"/>
                    </a:lnTo>
                    <a:lnTo>
                      <a:pt x="48" y="4"/>
                    </a:lnTo>
                    <a:lnTo>
                      <a:pt x="36"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9" name="Freeform 1036"/>
              <p:cNvSpPr>
                <a:spLocks/>
              </p:cNvSpPr>
              <p:nvPr/>
            </p:nvSpPr>
            <p:spPr bwMode="auto">
              <a:xfrm>
                <a:off x="2169" y="2505"/>
                <a:ext cx="44"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 name="Freeform 1037"/>
              <p:cNvSpPr>
                <a:spLocks/>
              </p:cNvSpPr>
              <p:nvPr/>
            </p:nvSpPr>
            <p:spPr bwMode="auto">
              <a:xfrm>
                <a:off x="2169" y="2505"/>
                <a:ext cx="44"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 name="Freeform 1038"/>
              <p:cNvSpPr>
                <a:spLocks/>
              </p:cNvSpPr>
              <p:nvPr/>
            </p:nvSpPr>
            <p:spPr bwMode="auto">
              <a:xfrm>
                <a:off x="2413" y="2473"/>
                <a:ext cx="126" cy="113"/>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2" name="Freeform 1039"/>
              <p:cNvSpPr>
                <a:spLocks/>
              </p:cNvSpPr>
              <p:nvPr/>
            </p:nvSpPr>
            <p:spPr bwMode="auto">
              <a:xfrm>
                <a:off x="2413" y="2473"/>
                <a:ext cx="126" cy="113"/>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3" name="Freeform 1040"/>
              <p:cNvSpPr>
                <a:spLocks/>
              </p:cNvSpPr>
              <p:nvPr/>
            </p:nvSpPr>
            <p:spPr bwMode="auto">
              <a:xfrm>
                <a:off x="467" y="2492"/>
                <a:ext cx="117" cy="130"/>
              </a:xfrm>
              <a:custGeom>
                <a:avLst/>
                <a:gdLst>
                  <a:gd name="T0" fmla="*/ 130 w 146"/>
                  <a:gd name="T1" fmla="*/ 30 h 162"/>
                  <a:gd name="T2" fmla="*/ 32 w 146"/>
                  <a:gd name="T3" fmla="*/ 0 h 162"/>
                  <a:gd name="T4" fmla="*/ 0 w 146"/>
                  <a:gd name="T5" fmla="*/ 54 h 162"/>
                  <a:gd name="T6" fmla="*/ 30 w 146"/>
                  <a:gd name="T7" fmla="*/ 162 h 162"/>
                  <a:gd name="T8" fmla="*/ 96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6" y="144"/>
                    </a:lnTo>
                    <a:lnTo>
                      <a:pt x="146" y="56"/>
                    </a:lnTo>
                    <a:lnTo>
                      <a:pt x="130" y="3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4" name="Freeform 1041"/>
              <p:cNvSpPr>
                <a:spLocks/>
              </p:cNvSpPr>
              <p:nvPr/>
            </p:nvSpPr>
            <p:spPr bwMode="auto">
              <a:xfrm>
                <a:off x="467" y="2492"/>
                <a:ext cx="117" cy="130"/>
              </a:xfrm>
              <a:custGeom>
                <a:avLst/>
                <a:gdLst>
                  <a:gd name="T0" fmla="*/ 130 w 146"/>
                  <a:gd name="T1" fmla="*/ 30 h 162"/>
                  <a:gd name="T2" fmla="*/ 32 w 146"/>
                  <a:gd name="T3" fmla="*/ 0 h 162"/>
                  <a:gd name="T4" fmla="*/ 0 w 146"/>
                  <a:gd name="T5" fmla="*/ 54 h 162"/>
                  <a:gd name="T6" fmla="*/ 30 w 146"/>
                  <a:gd name="T7" fmla="*/ 162 h 162"/>
                  <a:gd name="T8" fmla="*/ 96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6" y="144"/>
                    </a:lnTo>
                    <a:lnTo>
                      <a:pt x="146" y="56"/>
                    </a:lnTo>
                    <a:lnTo>
                      <a:pt x="130" y="3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5" name="Freeform 1042"/>
              <p:cNvSpPr>
                <a:spLocks/>
              </p:cNvSpPr>
              <p:nvPr/>
            </p:nvSpPr>
            <p:spPr bwMode="auto">
              <a:xfrm>
                <a:off x="666" y="2562"/>
                <a:ext cx="64" cy="63"/>
              </a:xfrm>
              <a:custGeom>
                <a:avLst/>
                <a:gdLst>
                  <a:gd name="T0" fmla="*/ 76 w 80"/>
                  <a:gd name="T1" fmla="*/ 12 h 78"/>
                  <a:gd name="T2" fmla="*/ 26 w 80"/>
                  <a:gd name="T3" fmla="*/ 0 h 78"/>
                  <a:gd name="T4" fmla="*/ 2 w 80"/>
                  <a:gd name="T5" fmla="*/ 28 h 78"/>
                  <a:gd name="T6" fmla="*/ 0 w 80"/>
                  <a:gd name="T7" fmla="*/ 78 h 78"/>
                  <a:gd name="T8" fmla="*/ 38 w 80"/>
                  <a:gd name="T9" fmla="*/ 68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8"/>
                    </a:lnTo>
                    <a:lnTo>
                      <a:pt x="0" y="78"/>
                    </a:lnTo>
                    <a:lnTo>
                      <a:pt x="38" y="68"/>
                    </a:lnTo>
                    <a:lnTo>
                      <a:pt x="80" y="24"/>
                    </a:lnTo>
                    <a:lnTo>
                      <a:pt x="76" y="1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6" name="Freeform 1043"/>
              <p:cNvSpPr>
                <a:spLocks/>
              </p:cNvSpPr>
              <p:nvPr/>
            </p:nvSpPr>
            <p:spPr bwMode="auto">
              <a:xfrm>
                <a:off x="666" y="2562"/>
                <a:ext cx="64" cy="63"/>
              </a:xfrm>
              <a:custGeom>
                <a:avLst/>
                <a:gdLst>
                  <a:gd name="T0" fmla="*/ 76 w 80"/>
                  <a:gd name="T1" fmla="*/ 12 h 78"/>
                  <a:gd name="T2" fmla="*/ 26 w 80"/>
                  <a:gd name="T3" fmla="*/ 0 h 78"/>
                  <a:gd name="T4" fmla="*/ 2 w 80"/>
                  <a:gd name="T5" fmla="*/ 28 h 78"/>
                  <a:gd name="T6" fmla="*/ 0 w 80"/>
                  <a:gd name="T7" fmla="*/ 78 h 78"/>
                  <a:gd name="T8" fmla="*/ 38 w 80"/>
                  <a:gd name="T9" fmla="*/ 68 h 78"/>
                  <a:gd name="T10" fmla="*/ 80 w 80"/>
                  <a:gd name="T11" fmla="*/ 24 h 78"/>
                  <a:gd name="T12" fmla="*/ 76 w 80"/>
                  <a:gd name="T13" fmla="*/ 12 h 78"/>
                </a:gdLst>
                <a:ahLst/>
                <a:cxnLst>
                  <a:cxn ang="0">
                    <a:pos x="T0" y="T1"/>
                  </a:cxn>
                  <a:cxn ang="0">
                    <a:pos x="T2" y="T3"/>
                  </a:cxn>
                  <a:cxn ang="0">
                    <a:pos x="T4" y="T5"/>
                  </a:cxn>
                  <a:cxn ang="0">
                    <a:pos x="T6" y="T7"/>
                  </a:cxn>
                  <a:cxn ang="0">
                    <a:pos x="T8" y="T9"/>
                  </a:cxn>
                  <a:cxn ang="0">
                    <a:pos x="T10" y="T11"/>
                  </a:cxn>
                  <a:cxn ang="0">
                    <a:pos x="T12" y="T13"/>
                  </a:cxn>
                </a:cxnLst>
                <a:rect l="0" t="0" r="r" b="b"/>
                <a:pathLst>
                  <a:path w="80" h="78">
                    <a:moveTo>
                      <a:pt x="76" y="12"/>
                    </a:moveTo>
                    <a:lnTo>
                      <a:pt x="26" y="0"/>
                    </a:lnTo>
                    <a:lnTo>
                      <a:pt x="2" y="28"/>
                    </a:lnTo>
                    <a:lnTo>
                      <a:pt x="0" y="78"/>
                    </a:lnTo>
                    <a:lnTo>
                      <a:pt x="38" y="68"/>
                    </a:lnTo>
                    <a:lnTo>
                      <a:pt x="80" y="24"/>
                    </a:lnTo>
                    <a:lnTo>
                      <a:pt x="76" y="1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7" name="Freeform 1044"/>
              <p:cNvSpPr>
                <a:spLocks/>
              </p:cNvSpPr>
              <p:nvPr/>
            </p:nvSpPr>
            <p:spPr bwMode="auto">
              <a:xfrm>
                <a:off x="853" y="2558"/>
                <a:ext cx="105" cy="84"/>
              </a:xfrm>
              <a:custGeom>
                <a:avLst/>
                <a:gdLst>
                  <a:gd name="T0" fmla="*/ 74 w 132"/>
                  <a:gd name="T1" fmla="*/ 0 h 106"/>
                  <a:gd name="T2" fmla="*/ 0 w 132"/>
                  <a:gd name="T3" fmla="*/ 38 h 106"/>
                  <a:gd name="T4" fmla="*/ 20 w 132"/>
                  <a:gd name="T5" fmla="*/ 76 h 106"/>
                  <a:gd name="T6" fmla="*/ 108 w 132"/>
                  <a:gd name="T7" fmla="*/ 106 h 106"/>
                  <a:gd name="T8" fmla="*/ 132 w 132"/>
                  <a:gd name="T9" fmla="*/ 64 h 106"/>
                  <a:gd name="T10" fmla="*/ 100 w 132"/>
                  <a:gd name="T11" fmla="*/ 2 h 106"/>
                  <a:gd name="T12" fmla="*/ 74 w 13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32" h="106">
                    <a:moveTo>
                      <a:pt x="74" y="0"/>
                    </a:moveTo>
                    <a:lnTo>
                      <a:pt x="0" y="38"/>
                    </a:lnTo>
                    <a:lnTo>
                      <a:pt x="20" y="76"/>
                    </a:lnTo>
                    <a:lnTo>
                      <a:pt x="108" y="106"/>
                    </a:lnTo>
                    <a:lnTo>
                      <a:pt x="132" y="64"/>
                    </a:lnTo>
                    <a:lnTo>
                      <a:pt x="100" y="2"/>
                    </a:lnTo>
                    <a:lnTo>
                      <a:pt x="74"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8" name="Freeform 1045"/>
              <p:cNvSpPr>
                <a:spLocks/>
              </p:cNvSpPr>
              <p:nvPr/>
            </p:nvSpPr>
            <p:spPr bwMode="auto">
              <a:xfrm>
                <a:off x="853" y="2558"/>
                <a:ext cx="105" cy="84"/>
              </a:xfrm>
              <a:custGeom>
                <a:avLst/>
                <a:gdLst>
                  <a:gd name="T0" fmla="*/ 74 w 132"/>
                  <a:gd name="T1" fmla="*/ 0 h 106"/>
                  <a:gd name="T2" fmla="*/ 0 w 132"/>
                  <a:gd name="T3" fmla="*/ 38 h 106"/>
                  <a:gd name="T4" fmla="*/ 20 w 132"/>
                  <a:gd name="T5" fmla="*/ 76 h 106"/>
                  <a:gd name="T6" fmla="*/ 108 w 132"/>
                  <a:gd name="T7" fmla="*/ 106 h 106"/>
                  <a:gd name="T8" fmla="*/ 132 w 132"/>
                  <a:gd name="T9" fmla="*/ 64 h 106"/>
                  <a:gd name="T10" fmla="*/ 100 w 132"/>
                  <a:gd name="T11" fmla="*/ 2 h 106"/>
                  <a:gd name="T12" fmla="*/ 74 w 13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32" h="106">
                    <a:moveTo>
                      <a:pt x="74" y="0"/>
                    </a:moveTo>
                    <a:lnTo>
                      <a:pt x="0" y="38"/>
                    </a:lnTo>
                    <a:lnTo>
                      <a:pt x="20" y="76"/>
                    </a:lnTo>
                    <a:lnTo>
                      <a:pt x="108" y="106"/>
                    </a:lnTo>
                    <a:lnTo>
                      <a:pt x="132" y="64"/>
                    </a:lnTo>
                    <a:lnTo>
                      <a:pt x="100" y="2"/>
                    </a:lnTo>
                    <a:lnTo>
                      <a:pt x="74"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9" name="Freeform 1046"/>
              <p:cNvSpPr>
                <a:spLocks/>
              </p:cNvSpPr>
              <p:nvPr/>
            </p:nvSpPr>
            <p:spPr bwMode="auto">
              <a:xfrm>
                <a:off x="851" y="2486"/>
                <a:ext cx="43"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 name="Freeform 1047"/>
              <p:cNvSpPr>
                <a:spLocks/>
              </p:cNvSpPr>
              <p:nvPr/>
            </p:nvSpPr>
            <p:spPr bwMode="auto">
              <a:xfrm>
                <a:off x="851" y="2486"/>
                <a:ext cx="43" cy="51"/>
              </a:xfrm>
              <a:custGeom>
                <a:avLst/>
                <a:gdLst>
                  <a:gd name="T0" fmla="*/ 30 w 54"/>
                  <a:gd name="T1" fmla="*/ 0 h 64"/>
                  <a:gd name="T2" fmla="*/ 0 w 54"/>
                  <a:gd name="T3" fmla="*/ 24 h 64"/>
                  <a:gd name="T4" fmla="*/ 8 w 54"/>
                  <a:gd name="T5" fmla="*/ 46 h 64"/>
                  <a:gd name="T6" fmla="*/ 44 w 54"/>
                  <a:gd name="T7" fmla="*/ 64 h 64"/>
                  <a:gd name="T8" fmla="*/ 54 w 54"/>
                  <a:gd name="T9" fmla="*/ 40 h 64"/>
                  <a:gd name="T10" fmla="*/ 42 w 54"/>
                  <a:gd name="T11" fmla="*/ 2 h 64"/>
                  <a:gd name="T12" fmla="*/ 30 w 5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4" h="64">
                    <a:moveTo>
                      <a:pt x="30" y="0"/>
                    </a:moveTo>
                    <a:lnTo>
                      <a:pt x="0" y="24"/>
                    </a:lnTo>
                    <a:lnTo>
                      <a:pt x="8" y="46"/>
                    </a:lnTo>
                    <a:lnTo>
                      <a:pt x="44" y="64"/>
                    </a:lnTo>
                    <a:lnTo>
                      <a:pt x="54" y="40"/>
                    </a:lnTo>
                    <a:lnTo>
                      <a:pt x="42" y="2"/>
                    </a:lnTo>
                    <a:lnTo>
                      <a:pt x="30" y="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1" name="Freeform 1048"/>
              <p:cNvSpPr>
                <a:spLocks/>
              </p:cNvSpPr>
              <p:nvPr/>
            </p:nvSpPr>
            <p:spPr bwMode="auto">
              <a:xfrm>
                <a:off x="1005" y="2492"/>
                <a:ext cx="126" cy="114"/>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2" name="Freeform 1049"/>
              <p:cNvSpPr>
                <a:spLocks/>
              </p:cNvSpPr>
              <p:nvPr/>
            </p:nvSpPr>
            <p:spPr bwMode="auto">
              <a:xfrm>
                <a:off x="1005" y="2492"/>
                <a:ext cx="126" cy="114"/>
              </a:xfrm>
              <a:custGeom>
                <a:avLst/>
                <a:gdLst>
                  <a:gd name="T0" fmla="*/ 48 w 158"/>
                  <a:gd name="T1" fmla="*/ 10 h 142"/>
                  <a:gd name="T2" fmla="*/ 0 w 158"/>
                  <a:gd name="T3" fmla="*/ 100 h 142"/>
                  <a:gd name="T4" fmla="*/ 46 w 158"/>
                  <a:gd name="T5" fmla="*/ 142 h 142"/>
                  <a:gd name="T6" fmla="*/ 158 w 158"/>
                  <a:gd name="T7" fmla="*/ 134 h 142"/>
                  <a:gd name="T8" fmla="*/ 152 w 158"/>
                  <a:gd name="T9" fmla="*/ 66 h 142"/>
                  <a:gd name="T10" fmla="*/ 78 w 158"/>
                  <a:gd name="T11" fmla="*/ 0 h 142"/>
                  <a:gd name="T12" fmla="*/ 48 w 158"/>
                  <a:gd name="T13" fmla="*/ 10 h 142"/>
                </a:gdLst>
                <a:ahLst/>
                <a:cxnLst>
                  <a:cxn ang="0">
                    <a:pos x="T0" y="T1"/>
                  </a:cxn>
                  <a:cxn ang="0">
                    <a:pos x="T2" y="T3"/>
                  </a:cxn>
                  <a:cxn ang="0">
                    <a:pos x="T4" y="T5"/>
                  </a:cxn>
                  <a:cxn ang="0">
                    <a:pos x="T6" y="T7"/>
                  </a:cxn>
                  <a:cxn ang="0">
                    <a:pos x="T8" y="T9"/>
                  </a:cxn>
                  <a:cxn ang="0">
                    <a:pos x="T10" y="T11"/>
                  </a:cxn>
                  <a:cxn ang="0">
                    <a:pos x="T12" y="T13"/>
                  </a:cxn>
                </a:cxnLst>
                <a:rect l="0" t="0" r="r" b="b"/>
                <a:pathLst>
                  <a:path w="158" h="142">
                    <a:moveTo>
                      <a:pt x="48" y="10"/>
                    </a:moveTo>
                    <a:lnTo>
                      <a:pt x="0" y="100"/>
                    </a:lnTo>
                    <a:lnTo>
                      <a:pt x="46" y="142"/>
                    </a:lnTo>
                    <a:lnTo>
                      <a:pt x="158" y="134"/>
                    </a:lnTo>
                    <a:lnTo>
                      <a:pt x="152" y="66"/>
                    </a:lnTo>
                    <a:lnTo>
                      <a:pt x="78" y="0"/>
                    </a:lnTo>
                    <a:lnTo>
                      <a:pt x="48"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3" name="Freeform 1050"/>
              <p:cNvSpPr>
                <a:spLocks/>
              </p:cNvSpPr>
              <p:nvPr/>
            </p:nvSpPr>
            <p:spPr bwMode="auto">
              <a:xfrm>
                <a:off x="1230" y="2610"/>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4" name="Freeform 1051"/>
              <p:cNvSpPr>
                <a:spLocks/>
              </p:cNvSpPr>
              <p:nvPr/>
            </p:nvSpPr>
            <p:spPr bwMode="auto">
              <a:xfrm>
                <a:off x="1230" y="2610"/>
                <a:ext cx="48" cy="45"/>
              </a:xfrm>
              <a:custGeom>
                <a:avLst/>
                <a:gdLst>
                  <a:gd name="T0" fmla="*/ 58 w 60"/>
                  <a:gd name="T1" fmla="*/ 22 h 56"/>
                  <a:gd name="T2" fmla="*/ 28 w 60"/>
                  <a:gd name="T3" fmla="*/ 0 h 56"/>
                  <a:gd name="T4" fmla="*/ 8 w 60"/>
                  <a:gd name="T5" fmla="*/ 12 h 56"/>
                  <a:gd name="T6" fmla="*/ 0 w 60"/>
                  <a:gd name="T7" fmla="*/ 54 h 56"/>
                  <a:gd name="T8" fmla="*/ 26 w 60"/>
                  <a:gd name="T9" fmla="*/ 56 h 56"/>
                  <a:gd name="T10" fmla="*/ 60 w 60"/>
                  <a:gd name="T11" fmla="*/ 34 h 56"/>
                  <a:gd name="T12" fmla="*/ 58 w 60"/>
                  <a:gd name="T13" fmla="*/ 22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58" y="22"/>
                    </a:moveTo>
                    <a:lnTo>
                      <a:pt x="28" y="0"/>
                    </a:lnTo>
                    <a:lnTo>
                      <a:pt x="8" y="12"/>
                    </a:lnTo>
                    <a:lnTo>
                      <a:pt x="0" y="54"/>
                    </a:lnTo>
                    <a:lnTo>
                      <a:pt x="26" y="56"/>
                    </a:lnTo>
                    <a:lnTo>
                      <a:pt x="60" y="34"/>
                    </a:lnTo>
                    <a:lnTo>
                      <a:pt x="58" y="2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5" name="Freeform 1052"/>
              <p:cNvSpPr>
                <a:spLocks/>
              </p:cNvSpPr>
              <p:nvPr/>
            </p:nvSpPr>
            <p:spPr bwMode="auto">
              <a:xfrm>
                <a:off x="1568" y="2521"/>
                <a:ext cx="117" cy="129"/>
              </a:xfrm>
              <a:custGeom>
                <a:avLst/>
                <a:gdLst>
                  <a:gd name="T0" fmla="*/ 130 w 146"/>
                  <a:gd name="T1" fmla="*/ 30 h 162"/>
                  <a:gd name="T2" fmla="*/ 32 w 146"/>
                  <a:gd name="T3" fmla="*/ 0 h 162"/>
                  <a:gd name="T4" fmla="*/ 0 w 146"/>
                  <a:gd name="T5" fmla="*/ 54 h 162"/>
                  <a:gd name="T6" fmla="*/ 30 w 146"/>
                  <a:gd name="T7" fmla="*/ 162 h 162"/>
                  <a:gd name="T8" fmla="*/ 96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6" y="144"/>
                    </a:lnTo>
                    <a:lnTo>
                      <a:pt x="146" y="56"/>
                    </a:lnTo>
                    <a:lnTo>
                      <a:pt x="130" y="3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6" name="Freeform 1053"/>
              <p:cNvSpPr>
                <a:spLocks/>
              </p:cNvSpPr>
              <p:nvPr/>
            </p:nvSpPr>
            <p:spPr bwMode="auto">
              <a:xfrm>
                <a:off x="1568" y="2521"/>
                <a:ext cx="117" cy="129"/>
              </a:xfrm>
              <a:custGeom>
                <a:avLst/>
                <a:gdLst>
                  <a:gd name="T0" fmla="*/ 130 w 146"/>
                  <a:gd name="T1" fmla="*/ 30 h 162"/>
                  <a:gd name="T2" fmla="*/ 32 w 146"/>
                  <a:gd name="T3" fmla="*/ 0 h 162"/>
                  <a:gd name="T4" fmla="*/ 0 w 146"/>
                  <a:gd name="T5" fmla="*/ 54 h 162"/>
                  <a:gd name="T6" fmla="*/ 30 w 146"/>
                  <a:gd name="T7" fmla="*/ 162 h 162"/>
                  <a:gd name="T8" fmla="*/ 96 w 146"/>
                  <a:gd name="T9" fmla="*/ 144 h 162"/>
                  <a:gd name="T10" fmla="*/ 146 w 146"/>
                  <a:gd name="T11" fmla="*/ 56 h 162"/>
                  <a:gd name="T12" fmla="*/ 130 w 146"/>
                  <a:gd name="T13" fmla="*/ 30 h 162"/>
                </a:gdLst>
                <a:ahLst/>
                <a:cxnLst>
                  <a:cxn ang="0">
                    <a:pos x="T0" y="T1"/>
                  </a:cxn>
                  <a:cxn ang="0">
                    <a:pos x="T2" y="T3"/>
                  </a:cxn>
                  <a:cxn ang="0">
                    <a:pos x="T4" y="T5"/>
                  </a:cxn>
                  <a:cxn ang="0">
                    <a:pos x="T6" y="T7"/>
                  </a:cxn>
                  <a:cxn ang="0">
                    <a:pos x="T8" y="T9"/>
                  </a:cxn>
                  <a:cxn ang="0">
                    <a:pos x="T10" y="T11"/>
                  </a:cxn>
                  <a:cxn ang="0">
                    <a:pos x="T12" y="T13"/>
                  </a:cxn>
                </a:cxnLst>
                <a:rect l="0" t="0" r="r" b="b"/>
                <a:pathLst>
                  <a:path w="146" h="162">
                    <a:moveTo>
                      <a:pt x="130" y="30"/>
                    </a:moveTo>
                    <a:lnTo>
                      <a:pt x="32" y="0"/>
                    </a:lnTo>
                    <a:lnTo>
                      <a:pt x="0" y="54"/>
                    </a:lnTo>
                    <a:lnTo>
                      <a:pt x="30" y="162"/>
                    </a:lnTo>
                    <a:lnTo>
                      <a:pt x="96" y="144"/>
                    </a:lnTo>
                    <a:lnTo>
                      <a:pt x="146" y="56"/>
                    </a:lnTo>
                    <a:lnTo>
                      <a:pt x="130" y="3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7" name="Freeform 1054"/>
              <p:cNvSpPr>
                <a:spLocks/>
              </p:cNvSpPr>
              <p:nvPr/>
            </p:nvSpPr>
            <p:spPr bwMode="auto">
              <a:xfrm>
                <a:off x="1392" y="2574"/>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8" name="Freeform 1055"/>
              <p:cNvSpPr>
                <a:spLocks/>
              </p:cNvSpPr>
              <p:nvPr/>
            </p:nvSpPr>
            <p:spPr bwMode="auto">
              <a:xfrm>
                <a:off x="1392" y="2574"/>
                <a:ext cx="59" cy="67"/>
              </a:xfrm>
              <a:custGeom>
                <a:avLst/>
                <a:gdLst>
                  <a:gd name="T0" fmla="*/ 58 w 74"/>
                  <a:gd name="T1" fmla="*/ 82 h 84"/>
                  <a:gd name="T2" fmla="*/ 74 w 74"/>
                  <a:gd name="T3" fmla="*/ 34 h 84"/>
                  <a:gd name="T4" fmla="*/ 50 w 74"/>
                  <a:gd name="T5" fmla="*/ 6 h 84"/>
                  <a:gd name="T6" fmla="*/ 0 w 74"/>
                  <a:gd name="T7" fmla="*/ 0 h 84"/>
                  <a:gd name="T8" fmla="*/ 6 w 74"/>
                  <a:gd name="T9" fmla="*/ 40 h 84"/>
                  <a:gd name="T10" fmla="*/ 46 w 74"/>
                  <a:gd name="T11" fmla="*/ 84 h 84"/>
                  <a:gd name="T12" fmla="*/ 58 w 74"/>
                  <a:gd name="T13" fmla="*/ 82 h 84"/>
                </a:gdLst>
                <a:ahLst/>
                <a:cxnLst>
                  <a:cxn ang="0">
                    <a:pos x="T0" y="T1"/>
                  </a:cxn>
                  <a:cxn ang="0">
                    <a:pos x="T2" y="T3"/>
                  </a:cxn>
                  <a:cxn ang="0">
                    <a:pos x="T4" y="T5"/>
                  </a:cxn>
                  <a:cxn ang="0">
                    <a:pos x="T6" y="T7"/>
                  </a:cxn>
                  <a:cxn ang="0">
                    <a:pos x="T8" y="T9"/>
                  </a:cxn>
                  <a:cxn ang="0">
                    <a:pos x="T10" y="T11"/>
                  </a:cxn>
                  <a:cxn ang="0">
                    <a:pos x="T12" y="T13"/>
                  </a:cxn>
                </a:cxnLst>
                <a:rect l="0" t="0" r="r" b="b"/>
                <a:pathLst>
                  <a:path w="74" h="84">
                    <a:moveTo>
                      <a:pt x="58" y="82"/>
                    </a:moveTo>
                    <a:lnTo>
                      <a:pt x="74" y="34"/>
                    </a:lnTo>
                    <a:lnTo>
                      <a:pt x="50" y="6"/>
                    </a:lnTo>
                    <a:lnTo>
                      <a:pt x="0" y="0"/>
                    </a:lnTo>
                    <a:lnTo>
                      <a:pt x="6" y="40"/>
                    </a:lnTo>
                    <a:lnTo>
                      <a:pt x="46" y="84"/>
                    </a:lnTo>
                    <a:lnTo>
                      <a:pt x="58"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9" name="Freeform 1056"/>
              <p:cNvSpPr>
                <a:spLocks/>
              </p:cNvSpPr>
              <p:nvPr/>
            </p:nvSpPr>
            <p:spPr bwMode="auto">
              <a:xfrm>
                <a:off x="1739" y="2586"/>
                <a:ext cx="83" cy="103"/>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0" name="Freeform 1057"/>
              <p:cNvSpPr>
                <a:spLocks/>
              </p:cNvSpPr>
              <p:nvPr/>
            </p:nvSpPr>
            <p:spPr bwMode="auto">
              <a:xfrm>
                <a:off x="1739" y="2586"/>
                <a:ext cx="83" cy="103"/>
              </a:xfrm>
              <a:custGeom>
                <a:avLst/>
                <a:gdLst>
                  <a:gd name="T0" fmla="*/ 10 w 104"/>
                  <a:gd name="T1" fmla="*/ 82 h 128"/>
                  <a:gd name="T2" fmla="*/ 80 w 104"/>
                  <a:gd name="T3" fmla="*/ 128 h 128"/>
                  <a:gd name="T4" fmla="*/ 104 w 104"/>
                  <a:gd name="T5" fmla="*/ 94 h 128"/>
                  <a:gd name="T6" fmla="*/ 86 w 104"/>
                  <a:gd name="T7" fmla="*/ 2 h 128"/>
                  <a:gd name="T8" fmla="*/ 40 w 104"/>
                  <a:gd name="T9" fmla="*/ 0 h 128"/>
                  <a:gd name="T10" fmla="*/ 0 w 104"/>
                  <a:gd name="T11" fmla="*/ 58 h 128"/>
                  <a:gd name="T12" fmla="*/ 10 w 104"/>
                  <a:gd name="T13" fmla="*/ 8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0" y="82"/>
                    </a:moveTo>
                    <a:lnTo>
                      <a:pt x="80" y="128"/>
                    </a:lnTo>
                    <a:lnTo>
                      <a:pt x="104" y="94"/>
                    </a:lnTo>
                    <a:lnTo>
                      <a:pt x="86" y="2"/>
                    </a:lnTo>
                    <a:lnTo>
                      <a:pt x="40" y="0"/>
                    </a:lnTo>
                    <a:lnTo>
                      <a:pt x="0" y="58"/>
                    </a:lnTo>
                    <a:lnTo>
                      <a:pt x="10" y="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 name="Freeform 1058"/>
              <p:cNvSpPr>
                <a:spLocks/>
              </p:cNvSpPr>
              <p:nvPr/>
            </p:nvSpPr>
            <p:spPr bwMode="auto">
              <a:xfrm>
                <a:off x="1899" y="2542"/>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2" name="Freeform 1059"/>
              <p:cNvSpPr>
                <a:spLocks/>
              </p:cNvSpPr>
              <p:nvPr/>
            </p:nvSpPr>
            <p:spPr bwMode="auto">
              <a:xfrm>
                <a:off x="1899" y="2542"/>
                <a:ext cx="66" cy="60"/>
              </a:xfrm>
              <a:custGeom>
                <a:avLst/>
                <a:gdLst>
                  <a:gd name="T0" fmla="*/ 4 w 82"/>
                  <a:gd name="T1" fmla="*/ 62 h 76"/>
                  <a:gd name="T2" fmla="*/ 52 w 82"/>
                  <a:gd name="T3" fmla="*/ 76 h 76"/>
                  <a:gd name="T4" fmla="*/ 78 w 82"/>
                  <a:gd name="T5" fmla="*/ 50 h 76"/>
                  <a:gd name="T6" fmla="*/ 82 w 82"/>
                  <a:gd name="T7" fmla="*/ 0 h 76"/>
                  <a:gd name="T8" fmla="*/ 42 w 82"/>
                  <a:gd name="T9" fmla="*/ 8 h 76"/>
                  <a:gd name="T10" fmla="*/ 0 w 82"/>
                  <a:gd name="T11" fmla="*/ 50 h 76"/>
                  <a:gd name="T12" fmla="*/ 4 w 82"/>
                  <a:gd name="T13" fmla="*/ 62 h 76"/>
                </a:gdLst>
                <a:ahLst/>
                <a:cxnLst>
                  <a:cxn ang="0">
                    <a:pos x="T0" y="T1"/>
                  </a:cxn>
                  <a:cxn ang="0">
                    <a:pos x="T2" y="T3"/>
                  </a:cxn>
                  <a:cxn ang="0">
                    <a:pos x="T4" y="T5"/>
                  </a:cxn>
                  <a:cxn ang="0">
                    <a:pos x="T6" y="T7"/>
                  </a:cxn>
                  <a:cxn ang="0">
                    <a:pos x="T8" y="T9"/>
                  </a:cxn>
                  <a:cxn ang="0">
                    <a:pos x="T10" y="T11"/>
                  </a:cxn>
                  <a:cxn ang="0">
                    <a:pos x="T12" y="T13"/>
                  </a:cxn>
                </a:cxnLst>
                <a:rect l="0" t="0" r="r" b="b"/>
                <a:pathLst>
                  <a:path w="82" h="76">
                    <a:moveTo>
                      <a:pt x="4" y="62"/>
                    </a:moveTo>
                    <a:lnTo>
                      <a:pt x="52" y="76"/>
                    </a:lnTo>
                    <a:lnTo>
                      <a:pt x="78" y="50"/>
                    </a:lnTo>
                    <a:lnTo>
                      <a:pt x="82" y="0"/>
                    </a:lnTo>
                    <a:lnTo>
                      <a:pt x="42" y="8"/>
                    </a:lnTo>
                    <a:lnTo>
                      <a:pt x="0" y="50"/>
                    </a:lnTo>
                    <a:lnTo>
                      <a:pt x="4" y="6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3" name="Freeform 1060"/>
              <p:cNvSpPr>
                <a:spLocks/>
              </p:cNvSpPr>
              <p:nvPr/>
            </p:nvSpPr>
            <p:spPr bwMode="auto">
              <a:xfrm>
                <a:off x="1256" y="1640"/>
                <a:ext cx="45" cy="48"/>
              </a:xfrm>
              <a:custGeom>
                <a:avLst/>
                <a:gdLst>
                  <a:gd name="T0" fmla="*/ 4 w 56"/>
                  <a:gd name="T1" fmla="*/ 44 h 60"/>
                  <a:gd name="T2" fmla="*/ 38 w 56"/>
                  <a:gd name="T3" fmla="*/ 60 h 60"/>
                  <a:gd name="T4" fmla="*/ 56 w 56"/>
                  <a:gd name="T5" fmla="*/ 42 h 60"/>
                  <a:gd name="T6" fmla="*/ 54 w 56"/>
                  <a:gd name="T7" fmla="*/ 0 h 60"/>
                  <a:gd name="T8" fmla="*/ 26 w 56"/>
                  <a:gd name="T9" fmla="*/ 4 h 60"/>
                  <a:gd name="T10" fmla="*/ 0 w 56"/>
                  <a:gd name="T11" fmla="*/ 34 h 60"/>
                  <a:gd name="T12" fmla="*/ 4 w 56"/>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4"/>
                    </a:moveTo>
                    <a:lnTo>
                      <a:pt x="38" y="60"/>
                    </a:lnTo>
                    <a:lnTo>
                      <a:pt x="56" y="42"/>
                    </a:lnTo>
                    <a:lnTo>
                      <a:pt x="54" y="0"/>
                    </a:lnTo>
                    <a:lnTo>
                      <a:pt x="26" y="4"/>
                    </a:lnTo>
                    <a:lnTo>
                      <a:pt x="0" y="34"/>
                    </a:lnTo>
                    <a:lnTo>
                      <a:pt x="4" y="4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4" name="Freeform 1061"/>
              <p:cNvSpPr>
                <a:spLocks/>
              </p:cNvSpPr>
              <p:nvPr/>
            </p:nvSpPr>
            <p:spPr bwMode="auto">
              <a:xfrm>
                <a:off x="1256" y="1640"/>
                <a:ext cx="45" cy="48"/>
              </a:xfrm>
              <a:custGeom>
                <a:avLst/>
                <a:gdLst>
                  <a:gd name="T0" fmla="*/ 4 w 56"/>
                  <a:gd name="T1" fmla="*/ 44 h 60"/>
                  <a:gd name="T2" fmla="*/ 38 w 56"/>
                  <a:gd name="T3" fmla="*/ 60 h 60"/>
                  <a:gd name="T4" fmla="*/ 56 w 56"/>
                  <a:gd name="T5" fmla="*/ 42 h 60"/>
                  <a:gd name="T6" fmla="*/ 54 w 56"/>
                  <a:gd name="T7" fmla="*/ 0 h 60"/>
                  <a:gd name="T8" fmla="*/ 26 w 56"/>
                  <a:gd name="T9" fmla="*/ 4 h 60"/>
                  <a:gd name="T10" fmla="*/ 0 w 56"/>
                  <a:gd name="T11" fmla="*/ 34 h 60"/>
                  <a:gd name="T12" fmla="*/ 4 w 56"/>
                  <a:gd name="T13" fmla="*/ 4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4" y="44"/>
                    </a:moveTo>
                    <a:lnTo>
                      <a:pt x="38" y="60"/>
                    </a:lnTo>
                    <a:lnTo>
                      <a:pt x="56" y="42"/>
                    </a:lnTo>
                    <a:lnTo>
                      <a:pt x="54" y="0"/>
                    </a:lnTo>
                    <a:lnTo>
                      <a:pt x="26" y="4"/>
                    </a:lnTo>
                    <a:lnTo>
                      <a:pt x="0" y="34"/>
                    </a:lnTo>
                    <a:lnTo>
                      <a:pt x="4" y="4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5" name="Freeform 1062"/>
              <p:cNvSpPr>
                <a:spLocks/>
              </p:cNvSpPr>
              <p:nvPr/>
            </p:nvSpPr>
            <p:spPr bwMode="auto">
              <a:xfrm>
                <a:off x="1155" y="1860"/>
                <a:ext cx="106"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6" name="Freeform 1063"/>
              <p:cNvSpPr>
                <a:spLocks/>
              </p:cNvSpPr>
              <p:nvPr/>
            </p:nvSpPr>
            <p:spPr bwMode="auto">
              <a:xfrm>
                <a:off x="1155" y="1860"/>
                <a:ext cx="106" cy="83"/>
              </a:xfrm>
              <a:custGeom>
                <a:avLst/>
                <a:gdLst>
                  <a:gd name="T0" fmla="*/ 60 w 132"/>
                  <a:gd name="T1" fmla="*/ 104 h 104"/>
                  <a:gd name="T2" fmla="*/ 132 w 132"/>
                  <a:gd name="T3" fmla="*/ 62 h 104"/>
                  <a:gd name="T4" fmla="*/ 110 w 132"/>
                  <a:gd name="T5" fmla="*/ 24 h 104"/>
                  <a:gd name="T6" fmla="*/ 20 w 132"/>
                  <a:gd name="T7" fmla="*/ 0 h 104"/>
                  <a:gd name="T8" fmla="*/ 0 w 132"/>
                  <a:gd name="T9" fmla="*/ 42 h 104"/>
                  <a:gd name="T10" fmla="*/ 34 w 132"/>
                  <a:gd name="T11" fmla="*/ 102 h 104"/>
                  <a:gd name="T12" fmla="*/ 60 w 13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2" h="104">
                    <a:moveTo>
                      <a:pt x="60" y="104"/>
                    </a:moveTo>
                    <a:lnTo>
                      <a:pt x="132" y="62"/>
                    </a:lnTo>
                    <a:lnTo>
                      <a:pt x="110" y="24"/>
                    </a:lnTo>
                    <a:lnTo>
                      <a:pt x="20" y="0"/>
                    </a:lnTo>
                    <a:lnTo>
                      <a:pt x="0" y="42"/>
                    </a:lnTo>
                    <a:lnTo>
                      <a:pt x="34" y="102"/>
                    </a:lnTo>
                    <a:lnTo>
                      <a:pt x="60" y="10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7" name="Freeform 1064"/>
              <p:cNvSpPr>
                <a:spLocks/>
              </p:cNvSpPr>
              <p:nvPr/>
            </p:nvSpPr>
            <p:spPr bwMode="auto">
              <a:xfrm>
                <a:off x="1258" y="1739"/>
                <a:ext cx="51" cy="78"/>
              </a:xfrm>
              <a:custGeom>
                <a:avLst/>
                <a:gdLst>
                  <a:gd name="T0" fmla="*/ 32 w 64"/>
                  <a:gd name="T1" fmla="*/ 98 h 98"/>
                  <a:gd name="T2" fmla="*/ 64 w 64"/>
                  <a:gd name="T3" fmla="*/ 60 h 98"/>
                  <a:gd name="T4" fmla="*/ 54 w 64"/>
                  <a:gd name="T5" fmla="*/ 26 h 98"/>
                  <a:gd name="T6" fmla="*/ 10 w 64"/>
                  <a:gd name="T7" fmla="*/ 0 h 98"/>
                  <a:gd name="T8" fmla="*/ 0 w 64"/>
                  <a:gd name="T9" fmla="*/ 38 h 98"/>
                  <a:gd name="T10" fmla="*/ 18 w 64"/>
                  <a:gd name="T11" fmla="*/ 96 h 98"/>
                  <a:gd name="T12" fmla="*/ 32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98"/>
                    </a:moveTo>
                    <a:lnTo>
                      <a:pt x="64" y="60"/>
                    </a:lnTo>
                    <a:lnTo>
                      <a:pt x="54" y="26"/>
                    </a:lnTo>
                    <a:lnTo>
                      <a:pt x="10" y="0"/>
                    </a:lnTo>
                    <a:lnTo>
                      <a:pt x="0" y="38"/>
                    </a:lnTo>
                    <a:lnTo>
                      <a:pt x="18" y="96"/>
                    </a:lnTo>
                    <a:lnTo>
                      <a:pt x="32" y="98"/>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8" name="Freeform 1065"/>
              <p:cNvSpPr>
                <a:spLocks/>
              </p:cNvSpPr>
              <p:nvPr/>
            </p:nvSpPr>
            <p:spPr bwMode="auto">
              <a:xfrm>
                <a:off x="1258" y="1739"/>
                <a:ext cx="51" cy="78"/>
              </a:xfrm>
              <a:custGeom>
                <a:avLst/>
                <a:gdLst>
                  <a:gd name="T0" fmla="*/ 32 w 64"/>
                  <a:gd name="T1" fmla="*/ 98 h 98"/>
                  <a:gd name="T2" fmla="*/ 64 w 64"/>
                  <a:gd name="T3" fmla="*/ 60 h 98"/>
                  <a:gd name="T4" fmla="*/ 54 w 64"/>
                  <a:gd name="T5" fmla="*/ 26 h 98"/>
                  <a:gd name="T6" fmla="*/ 10 w 64"/>
                  <a:gd name="T7" fmla="*/ 0 h 98"/>
                  <a:gd name="T8" fmla="*/ 0 w 64"/>
                  <a:gd name="T9" fmla="*/ 38 h 98"/>
                  <a:gd name="T10" fmla="*/ 18 w 64"/>
                  <a:gd name="T11" fmla="*/ 96 h 98"/>
                  <a:gd name="T12" fmla="*/ 32 w 64"/>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2" y="98"/>
                    </a:moveTo>
                    <a:lnTo>
                      <a:pt x="64" y="60"/>
                    </a:lnTo>
                    <a:lnTo>
                      <a:pt x="54" y="26"/>
                    </a:lnTo>
                    <a:lnTo>
                      <a:pt x="10" y="0"/>
                    </a:lnTo>
                    <a:lnTo>
                      <a:pt x="0" y="38"/>
                    </a:lnTo>
                    <a:lnTo>
                      <a:pt x="18" y="96"/>
                    </a:lnTo>
                    <a:lnTo>
                      <a:pt x="32" y="98"/>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9" name="Freeform 1066"/>
              <p:cNvSpPr>
                <a:spLocks/>
              </p:cNvSpPr>
              <p:nvPr/>
            </p:nvSpPr>
            <p:spPr bwMode="auto">
              <a:xfrm>
                <a:off x="1034" y="1766"/>
                <a:ext cx="102" cy="82"/>
              </a:xfrm>
              <a:custGeom>
                <a:avLst/>
                <a:gdLst>
                  <a:gd name="T0" fmla="*/ 46 w 128"/>
                  <a:gd name="T1" fmla="*/ 10 h 102"/>
                  <a:gd name="T2" fmla="*/ 0 w 128"/>
                  <a:gd name="T3" fmla="*/ 78 h 102"/>
                  <a:gd name="T4" fmla="*/ 36 w 128"/>
                  <a:gd name="T5" fmla="*/ 102 h 102"/>
                  <a:gd name="T6" fmla="*/ 128 w 128"/>
                  <a:gd name="T7" fmla="*/ 86 h 102"/>
                  <a:gd name="T8" fmla="*/ 128 w 128"/>
                  <a:gd name="T9" fmla="*/ 38 h 102"/>
                  <a:gd name="T10" fmla="*/ 72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6" y="102"/>
                    </a:lnTo>
                    <a:lnTo>
                      <a:pt x="128" y="86"/>
                    </a:lnTo>
                    <a:lnTo>
                      <a:pt x="128" y="38"/>
                    </a:lnTo>
                    <a:lnTo>
                      <a:pt x="72" y="0"/>
                    </a:lnTo>
                    <a:lnTo>
                      <a:pt x="46" y="10"/>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0" name="Freeform 1067"/>
              <p:cNvSpPr>
                <a:spLocks/>
              </p:cNvSpPr>
              <p:nvPr/>
            </p:nvSpPr>
            <p:spPr bwMode="auto">
              <a:xfrm>
                <a:off x="1034" y="1766"/>
                <a:ext cx="102" cy="82"/>
              </a:xfrm>
              <a:custGeom>
                <a:avLst/>
                <a:gdLst>
                  <a:gd name="T0" fmla="*/ 46 w 128"/>
                  <a:gd name="T1" fmla="*/ 10 h 102"/>
                  <a:gd name="T2" fmla="*/ 0 w 128"/>
                  <a:gd name="T3" fmla="*/ 78 h 102"/>
                  <a:gd name="T4" fmla="*/ 36 w 128"/>
                  <a:gd name="T5" fmla="*/ 102 h 102"/>
                  <a:gd name="T6" fmla="*/ 128 w 128"/>
                  <a:gd name="T7" fmla="*/ 86 h 102"/>
                  <a:gd name="T8" fmla="*/ 128 w 128"/>
                  <a:gd name="T9" fmla="*/ 38 h 102"/>
                  <a:gd name="T10" fmla="*/ 72 w 128"/>
                  <a:gd name="T11" fmla="*/ 0 h 102"/>
                  <a:gd name="T12" fmla="*/ 46 w 128"/>
                  <a:gd name="T13" fmla="*/ 10 h 102"/>
                </a:gdLst>
                <a:ahLst/>
                <a:cxnLst>
                  <a:cxn ang="0">
                    <a:pos x="T0" y="T1"/>
                  </a:cxn>
                  <a:cxn ang="0">
                    <a:pos x="T2" y="T3"/>
                  </a:cxn>
                  <a:cxn ang="0">
                    <a:pos x="T4" y="T5"/>
                  </a:cxn>
                  <a:cxn ang="0">
                    <a:pos x="T6" y="T7"/>
                  </a:cxn>
                  <a:cxn ang="0">
                    <a:pos x="T8" y="T9"/>
                  </a:cxn>
                  <a:cxn ang="0">
                    <a:pos x="T10" y="T11"/>
                  </a:cxn>
                  <a:cxn ang="0">
                    <a:pos x="T12" y="T13"/>
                  </a:cxn>
                </a:cxnLst>
                <a:rect l="0" t="0" r="r" b="b"/>
                <a:pathLst>
                  <a:path w="128" h="102">
                    <a:moveTo>
                      <a:pt x="46" y="10"/>
                    </a:moveTo>
                    <a:lnTo>
                      <a:pt x="0" y="78"/>
                    </a:lnTo>
                    <a:lnTo>
                      <a:pt x="36" y="102"/>
                    </a:lnTo>
                    <a:lnTo>
                      <a:pt x="128" y="86"/>
                    </a:lnTo>
                    <a:lnTo>
                      <a:pt x="128" y="38"/>
                    </a:lnTo>
                    <a:lnTo>
                      <a:pt x="72" y="0"/>
                    </a:lnTo>
                    <a:lnTo>
                      <a:pt x="46" y="1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 name="Freeform 1068"/>
              <p:cNvSpPr>
                <a:spLocks/>
              </p:cNvSpPr>
              <p:nvPr/>
            </p:nvSpPr>
            <p:spPr bwMode="auto">
              <a:xfrm>
                <a:off x="1318" y="1899"/>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2" name="Freeform 1069"/>
              <p:cNvSpPr>
                <a:spLocks/>
              </p:cNvSpPr>
              <p:nvPr/>
            </p:nvSpPr>
            <p:spPr bwMode="auto">
              <a:xfrm>
                <a:off x="1318" y="1899"/>
                <a:ext cx="61" cy="67"/>
              </a:xfrm>
              <a:custGeom>
                <a:avLst/>
                <a:gdLst>
                  <a:gd name="T0" fmla="*/ 14 w 76"/>
                  <a:gd name="T1" fmla="*/ 4 h 84"/>
                  <a:gd name="T2" fmla="*/ 0 w 76"/>
                  <a:gd name="T3" fmla="*/ 52 h 84"/>
                  <a:gd name="T4" fmla="*/ 26 w 76"/>
                  <a:gd name="T5" fmla="*/ 80 h 84"/>
                  <a:gd name="T6" fmla="*/ 76 w 76"/>
                  <a:gd name="T7" fmla="*/ 84 h 84"/>
                  <a:gd name="T8" fmla="*/ 68 w 76"/>
                  <a:gd name="T9" fmla="*/ 44 h 84"/>
                  <a:gd name="T10" fmla="*/ 26 w 76"/>
                  <a:gd name="T11" fmla="*/ 0 h 84"/>
                  <a:gd name="T12" fmla="*/ 14 w 76"/>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76" h="84">
                    <a:moveTo>
                      <a:pt x="14" y="4"/>
                    </a:moveTo>
                    <a:lnTo>
                      <a:pt x="0" y="52"/>
                    </a:lnTo>
                    <a:lnTo>
                      <a:pt x="26" y="80"/>
                    </a:lnTo>
                    <a:lnTo>
                      <a:pt x="76" y="84"/>
                    </a:lnTo>
                    <a:lnTo>
                      <a:pt x="68" y="44"/>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 name="Freeform 1070"/>
              <p:cNvSpPr>
                <a:spLocks/>
              </p:cNvSpPr>
              <p:nvPr/>
            </p:nvSpPr>
            <p:spPr bwMode="auto">
              <a:xfrm>
                <a:off x="918" y="1828"/>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4" name="Freeform 1071"/>
              <p:cNvSpPr>
                <a:spLocks/>
              </p:cNvSpPr>
              <p:nvPr/>
            </p:nvSpPr>
            <p:spPr bwMode="auto">
              <a:xfrm>
                <a:off x="918" y="1828"/>
                <a:ext cx="47" cy="45"/>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5" name="Freeform 1072"/>
              <p:cNvSpPr>
                <a:spLocks/>
              </p:cNvSpPr>
              <p:nvPr/>
            </p:nvSpPr>
            <p:spPr bwMode="auto">
              <a:xfrm>
                <a:off x="1526" y="2379"/>
                <a:ext cx="47" cy="44"/>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6" name="Freeform 1073"/>
              <p:cNvSpPr>
                <a:spLocks/>
              </p:cNvSpPr>
              <p:nvPr/>
            </p:nvSpPr>
            <p:spPr bwMode="auto">
              <a:xfrm>
                <a:off x="1526" y="2379"/>
                <a:ext cx="47" cy="44"/>
              </a:xfrm>
              <a:custGeom>
                <a:avLst/>
                <a:gdLst>
                  <a:gd name="T0" fmla="*/ 14 w 58"/>
                  <a:gd name="T1" fmla="*/ 4 h 56"/>
                  <a:gd name="T2" fmla="*/ 0 w 58"/>
                  <a:gd name="T3" fmla="*/ 38 h 56"/>
                  <a:gd name="T4" fmla="*/ 18 w 58"/>
                  <a:gd name="T5" fmla="*/ 56 h 56"/>
                  <a:gd name="T6" fmla="*/ 58 w 58"/>
                  <a:gd name="T7" fmla="*/ 54 h 56"/>
                  <a:gd name="T8" fmla="*/ 54 w 58"/>
                  <a:gd name="T9" fmla="*/ 26 h 56"/>
                  <a:gd name="T10" fmla="*/ 26 w 58"/>
                  <a:gd name="T11" fmla="*/ 0 h 56"/>
                  <a:gd name="T12" fmla="*/ 14 w 58"/>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58" h="56">
                    <a:moveTo>
                      <a:pt x="14" y="4"/>
                    </a:moveTo>
                    <a:lnTo>
                      <a:pt x="0" y="38"/>
                    </a:lnTo>
                    <a:lnTo>
                      <a:pt x="18" y="56"/>
                    </a:lnTo>
                    <a:lnTo>
                      <a:pt x="58" y="54"/>
                    </a:lnTo>
                    <a:lnTo>
                      <a:pt x="54" y="26"/>
                    </a:lnTo>
                    <a:lnTo>
                      <a:pt x="26" y="0"/>
                    </a:lnTo>
                    <a:lnTo>
                      <a:pt x="14" y="4"/>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7" name="Freeform 1074"/>
              <p:cNvSpPr>
                <a:spLocks/>
              </p:cNvSpPr>
              <p:nvPr/>
            </p:nvSpPr>
            <p:spPr bwMode="auto">
              <a:xfrm>
                <a:off x="762" y="1862"/>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solidFill>
                <a:srgbClr val="BE8D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8" name="Freeform 1075"/>
              <p:cNvSpPr>
                <a:spLocks/>
              </p:cNvSpPr>
              <p:nvPr/>
            </p:nvSpPr>
            <p:spPr bwMode="auto">
              <a:xfrm>
                <a:off x="762" y="1862"/>
                <a:ext cx="83" cy="102"/>
              </a:xfrm>
              <a:custGeom>
                <a:avLst/>
                <a:gdLst>
                  <a:gd name="T0" fmla="*/ 92 w 104"/>
                  <a:gd name="T1" fmla="*/ 42 h 128"/>
                  <a:gd name="T2" fmla="*/ 22 w 104"/>
                  <a:gd name="T3" fmla="*/ 0 h 128"/>
                  <a:gd name="T4" fmla="*/ 0 w 104"/>
                  <a:gd name="T5" fmla="*/ 36 h 128"/>
                  <a:gd name="T6" fmla="*/ 20 w 104"/>
                  <a:gd name="T7" fmla="*/ 128 h 128"/>
                  <a:gd name="T8" fmla="*/ 68 w 104"/>
                  <a:gd name="T9" fmla="*/ 126 h 128"/>
                  <a:gd name="T10" fmla="*/ 104 w 104"/>
                  <a:gd name="T11" fmla="*/ 68 h 128"/>
                  <a:gd name="T12" fmla="*/ 92 w 104"/>
                  <a:gd name="T13" fmla="*/ 42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92" y="42"/>
                    </a:moveTo>
                    <a:lnTo>
                      <a:pt x="22" y="0"/>
                    </a:lnTo>
                    <a:lnTo>
                      <a:pt x="0" y="36"/>
                    </a:lnTo>
                    <a:lnTo>
                      <a:pt x="20" y="128"/>
                    </a:lnTo>
                    <a:lnTo>
                      <a:pt x="68" y="126"/>
                    </a:lnTo>
                    <a:lnTo>
                      <a:pt x="104" y="68"/>
                    </a:lnTo>
                    <a:lnTo>
                      <a:pt x="92" y="4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929" name="Freeform 1076"/>
          <p:cNvSpPr>
            <a:spLocks/>
          </p:cNvSpPr>
          <p:nvPr/>
        </p:nvSpPr>
        <p:spPr bwMode="auto">
          <a:xfrm>
            <a:off x="2447375" y="3058977"/>
            <a:ext cx="719185" cy="660530"/>
          </a:xfrm>
          <a:custGeom>
            <a:avLst/>
            <a:gdLst>
              <a:gd name="T0" fmla="*/ 329 w 468"/>
              <a:gd name="T1" fmla="*/ 152 h 374"/>
              <a:gd name="T2" fmla="*/ 329 w 468"/>
              <a:gd name="T3" fmla="*/ 216 h 374"/>
              <a:gd name="T4" fmla="*/ 329 w 468"/>
              <a:gd name="T5" fmla="*/ 266 h 374"/>
              <a:gd name="T6" fmla="*/ 316 w 468"/>
              <a:gd name="T7" fmla="*/ 305 h 374"/>
              <a:gd name="T8" fmla="*/ 291 w 468"/>
              <a:gd name="T9" fmla="*/ 330 h 374"/>
              <a:gd name="T10" fmla="*/ 291 w 468"/>
              <a:gd name="T11" fmla="*/ 330 h 374"/>
              <a:gd name="T12" fmla="*/ 253 w 468"/>
              <a:gd name="T13" fmla="*/ 355 h 374"/>
              <a:gd name="T14" fmla="*/ 227 w 468"/>
              <a:gd name="T15" fmla="*/ 368 h 374"/>
              <a:gd name="T16" fmla="*/ 188 w 468"/>
              <a:gd name="T17" fmla="*/ 374 h 374"/>
              <a:gd name="T18" fmla="*/ 141 w 468"/>
              <a:gd name="T19" fmla="*/ 372 h 374"/>
              <a:gd name="T20" fmla="*/ 99 w 468"/>
              <a:gd name="T21" fmla="*/ 359 h 374"/>
              <a:gd name="T22" fmla="*/ 54 w 468"/>
              <a:gd name="T23" fmla="*/ 332 h 374"/>
              <a:gd name="T24" fmla="*/ 24 w 468"/>
              <a:gd name="T25" fmla="*/ 299 h 374"/>
              <a:gd name="T26" fmla="*/ 11 w 468"/>
              <a:gd name="T27" fmla="*/ 267 h 374"/>
              <a:gd name="T28" fmla="*/ 0 w 468"/>
              <a:gd name="T29" fmla="*/ 218 h 374"/>
              <a:gd name="T30" fmla="*/ 12 w 468"/>
              <a:gd name="T31" fmla="*/ 165 h 374"/>
              <a:gd name="T32" fmla="*/ 27 w 468"/>
              <a:gd name="T33" fmla="*/ 117 h 374"/>
              <a:gd name="T34" fmla="*/ 66 w 468"/>
              <a:gd name="T35" fmla="*/ 66 h 374"/>
              <a:gd name="T36" fmla="*/ 139 w 468"/>
              <a:gd name="T37" fmla="*/ 25 h 374"/>
              <a:gd name="T38" fmla="*/ 189 w 468"/>
              <a:gd name="T39" fmla="*/ 13 h 374"/>
              <a:gd name="T40" fmla="*/ 316 w 468"/>
              <a:gd name="T41" fmla="*/ 0 h 374"/>
              <a:gd name="T42" fmla="*/ 468 w 468"/>
              <a:gd name="T43" fmla="*/ 0 h 374"/>
              <a:gd name="T44" fmla="*/ 468 w 468"/>
              <a:gd name="T45" fmla="*/ 0 h 374"/>
              <a:gd name="T46" fmla="*/ 417 w 468"/>
              <a:gd name="T47" fmla="*/ 25 h 374"/>
              <a:gd name="T48" fmla="*/ 377 w 468"/>
              <a:gd name="T49" fmla="*/ 53 h 374"/>
              <a:gd name="T50" fmla="*/ 344 w 468"/>
              <a:gd name="T51" fmla="*/ 96 h 374"/>
              <a:gd name="T52" fmla="*/ 329 w 468"/>
              <a:gd name="T53" fmla="*/ 15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 h="374">
                <a:moveTo>
                  <a:pt x="329" y="152"/>
                </a:moveTo>
                <a:lnTo>
                  <a:pt x="329" y="216"/>
                </a:lnTo>
                <a:lnTo>
                  <a:pt x="329" y="266"/>
                </a:lnTo>
                <a:lnTo>
                  <a:pt x="316" y="305"/>
                </a:lnTo>
                <a:lnTo>
                  <a:pt x="291" y="330"/>
                </a:lnTo>
                <a:lnTo>
                  <a:pt x="291" y="330"/>
                </a:lnTo>
                <a:lnTo>
                  <a:pt x="253" y="355"/>
                </a:lnTo>
                <a:lnTo>
                  <a:pt x="227" y="368"/>
                </a:lnTo>
                <a:lnTo>
                  <a:pt x="188" y="374"/>
                </a:lnTo>
                <a:lnTo>
                  <a:pt x="141" y="372"/>
                </a:lnTo>
                <a:lnTo>
                  <a:pt x="99" y="359"/>
                </a:lnTo>
                <a:lnTo>
                  <a:pt x="54" y="332"/>
                </a:lnTo>
                <a:lnTo>
                  <a:pt x="24" y="299"/>
                </a:lnTo>
                <a:lnTo>
                  <a:pt x="11" y="267"/>
                </a:lnTo>
                <a:lnTo>
                  <a:pt x="0" y="218"/>
                </a:lnTo>
                <a:lnTo>
                  <a:pt x="12" y="165"/>
                </a:lnTo>
                <a:lnTo>
                  <a:pt x="27" y="117"/>
                </a:lnTo>
                <a:lnTo>
                  <a:pt x="66" y="66"/>
                </a:lnTo>
                <a:lnTo>
                  <a:pt x="139" y="25"/>
                </a:lnTo>
                <a:lnTo>
                  <a:pt x="189" y="13"/>
                </a:lnTo>
                <a:lnTo>
                  <a:pt x="316" y="0"/>
                </a:lnTo>
                <a:lnTo>
                  <a:pt x="468" y="0"/>
                </a:lnTo>
                <a:lnTo>
                  <a:pt x="468" y="0"/>
                </a:lnTo>
                <a:lnTo>
                  <a:pt x="417" y="25"/>
                </a:lnTo>
                <a:lnTo>
                  <a:pt x="377" y="53"/>
                </a:lnTo>
                <a:lnTo>
                  <a:pt x="344" y="96"/>
                </a:lnTo>
                <a:lnTo>
                  <a:pt x="329" y="152"/>
                </a:lnTo>
                <a:close/>
              </a:path>
            </a:pathLst>
          </a:custGeom>
          <a:gradFill rotWithShape="1">
            <a:gsLst>
              <a:gs pos="0">
                <a:srgbClr val="006666"/>
              </a:gs>
              <a:gs pos="100000">
                <a:srgbClr val="336600"/>
              </a:gs>
            </a:gsLst>
            <a:lin ang="5400000" scaled="1"/>
          </a:gradFill>
          <a:ln w="3175">
            <a:solidFill>
              <a:srgbClr val="FFFFFF"/>
            </a:solidFill>
            <a:prstDash val="solid"/>
            <a:round/>
            <a:headEnd/>
            <a:tailEnd/>
          </a:ln>
        </p:spPr>
        <p:txBody>
          <a:bodyPr/>
          <a:lstStyle/>
          <a:p>
            <a:endParaRPr lang="en-US"/>
          </a:p>
        </p:txBody>
      </p:sp>
      <p:sp>
        <p:nvSpPr>
          <p:cNvPr id="1930" name="Rectangle 1077"/>
          <p:cNvSpPr>
            <a:spLocks noChangeArrowheads="1"/>
          </p:cNvSpPr>
          <p:nvPr/>
        </p:nvSpPr>
        <p:spPr bwMode="auto">
          <a:xfrm>
            <a:off x="750337" y="5165686"/>
            <a:ext cx="3517550" cy="92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ctr">
              <a:lnSpc>
                <a:spcPct val="100000"/>
              </a:lnSpc>
              <a:spcBef>
                <a:spcPct val="0"/>
              </a:spcBef>
              <a:buClrTx/>
              <a:buFontTx/>
              <a:buNone/>
            </a:pPr>
            <a:r>
              <a:rPr lang="en-US" dirty="0"/>
              <a:t>Microscopic View</a:t>
            </a:r>
          </a:p>
        </p:txBody>
      </p:sp>
      <p:grpSp>
        <p:nvGrpSpPr>
          <p:cNvPr id="1931" name="Group 1078"/>
          <p:cNvGrpSpPr>
            <a:grpSpLocks/>
          </p:cNvGrpSpPr>
          <p:nvPr/>
        </p:nvGrpSpPr>
        <p:grpSpPr bwMode="auto">
          <a:xfrm>
            <a:off x="5436637" y="3567247"/>
            <a:ext cx="3277822" cy="2507896"/>
            <a:chOff x="3322" y="2495"/>
            <a:chExt cx="2133" cy="1420"/>
          </a:xfrm>
        </p:grpSpPr>
        <p:sp>
          <p:nvSpPr>
            <p:cNvPr id="1932" name="Rectangle 1079"/>
            <p:cNvSpPr>
              <a:spLocks noChangeArrowheads="1"/>
            </p:cNvSpPr>
            <p:nvPr/>
          </p:nvSpPr>
          <p:spPr bwMode="auto">
            <a:xfrm>
              <a:off x="4720" y="2495"/>
              <a:ext cx="73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r">
                <a:lnSpc>
                  <a:spcPct val="100000"/>
                </a:lnSpc>
                <a:spcBef>
                  <a:spcPct val="0"/>
                </a:spcBef>
                <a:buClrTx/>
                <a:buFontTx/>
                <a:buNone/>
              </a:pPr>
              <a:r>
                <a:rPr lang="en-US" sz="2400" i="1" dirty="0"/>
                <a:t>Gas</a:t>
              </a:r>
            </a:p>
          </p:txBody>
        </p:sp>
        <p:sp>
          <p:nvSpPr>
            <p:cNvPr id="1933" name="Rectangle 1080"/>
            <p:cNvSpPr>
              <a:spLocks noChangeArrowheads="1"/>
            </p:cNvSpPr>
            <p:nvPr/>
          </p:nvSpPr>
          <p:spPr bwMode="auto">
            <a:xfrm>
              <a:off x="4714" y="2916"/>
              <a:ext cx="73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r">
                <a:lnSpc>
                  <a:spcPct val="100000"/>
                </a:lnSpc>
                <a:spcBef>
                  <a:spcPct val="0"/>
                </a:spcBef>
                <a:buClrTx/>
                <a:buFontTx/>
                <a:buNone/>
              </a:pPr>
              <a:r>
                <a:rPr lang="en-US" sz="2400" i="1" dirty="0"/>
                <a:t>Oil</a:t>
              </a:r>
            </a:p>
          </p:txBody>
        </p:sp>
        <p:sp>
          <p:nvSpPr>
            <p:cNvPr id="1934" name="Rectangle 1081"/>
            <p:cNvSpPr>
              <a:spLocks noChangeArrowheads="1"/>
            </p:cNvSpPr>
            <p:nvPr/>
          </p:nvSpPr>
          <p:spPr bwMode="auto">
            <a:xfrm>
              <a:off x="4701" y="3246"/>
              <a:ext cx="73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r">
                <a:lnSpc>
                  <a:spcPct val="100000"/>
                </a:lnSpc>
                <a:spcBef>
                  <a:spcPct val="0"/>
                </a:spcBef>
                <a:buClrTx/>
                <a:buFontTx/>
                <a:buNone/>
              </a:pPr>
              <a:r>
                <a:rPr lang="en-US" sz="2400" i="1" dirty="0"/>
                <a:t>Water</a:t>
              </a:r>
            </a:p>
          </p:txBody>
        </p:sp>
        <p:sp>
          <p:nvSpPr>
            <p:cNvPr id="1935" name="Rectangle 1082"/>
            <p:cNvSpPr>
              <a:spLocks noChangeArrowheads="1"/>
            </p:cNvSpPr>
            <p:nvPr/>
          </p:nvSpPr>
          <p:spPr bwMode="auto">
            <a:xfrm>
              <a:off x="3322" y="3590"/>
              <a:ext cx="211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r">
                <a:lnSpc>
                  <a:spcPct val="100000"/>
                </a:lnSpc>
                <a:spcBef>
                  <a:spcPct val="0"/>
                </a:spcBef>
                <a:buClrTx/>
                <a:buFontTx/>
                <a:buNone/>
              </a:pPr>
              <a:r>
                <a:rPr lang="en-US" sz="2400" i="1" dirty="0"/>
                <a:t>Source Rock (Fossils)</a:t>
              </a:r>
            </a:p>
          </p:txBody>
        </p:sp>
      </p:grpSp>
      <p:sp>
        <p:nvSpPr>
          <p:cNvPr id="1936" name="Rectangle 1083"/>
          <p:cNvSpPr>
            <a:spLocks noChangeArrowheads="1"/>
          </p:cNvSpPr>
          <p:nvPr/>
        </p:nvSpPr>
        <p:spPr bwMode="auto">
          <a:xfrm>
            <a:off x="847175" y="1268374"/>
            <a:ext cx="3517549" cy="92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spcBef>
                <a:spcPct val="10000"/>
              </a:spcBef>
              <a:buClr>
                <a:srgbClr val="FF6600"/>
              </a:buClr>
              <a:buFont typeface="Arial Narrow" panose="020B0606020202030204" pitchFamily="34" charset="0"/>
              <a:buChar char="■"/>
              <a:defRPr sz="2800" b="1">
                <a:solidFill>
                  <a:srgbClr val="FFFFCC"/>
                </a:solidFill>
                <a:effectLst>
                  <a:outerShdw blurRad="38100" dist="38100" dir="2700000" algn="tl">
                    <a:srgbClr val="000000"/>
                  </a:outerShdw>
                </a:effectLst>
                <a:latin typeface="Arial Narrow" panose="020B0606020202030204" pitchFamily="34" charset="0"/>
              </a:defRPr>
            </a:lvl1pPr>
            <a:lvl2pPr marL="742950" indent="-285750">
              <a:lnSpc>
                <a:spcPct val="95000"/>
              </a:lnSpc>
              <a:spcBef>
                <a:spcPct val="10000"/>
              </a:spcBef>
              <a:buClr>
                <a:srgbClr val="FFFF66"/>
              </a:buClr>
              <a:buFont typeface="Arial" panose="020B0604020202020204" pitchFamily="34" charset="0"/>
              <a:buChar char="─"/>
              <a:defRPr sz="2400" b="1">
                <a:solidFill>
                  <a:srgbClr val="FFFFCC"/>
                </a:solidFill>
                <a:effectLst>
                  <a:outerShdw blurRad="38100" dist="38100" dir="2700000" algn="tl">
                    <a:srgbClr val="000000"/>
                  </a:outerShdw>
                </a:effectLst>
                <a:latin typeface="Arial Narrow" panose="020B0606020202030204" pitchFamily="34" charset="0"/>
              </a:defRPr>
            </a:lvl2pPr>
            <a:lvl3pPr marL="11430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3pPr>
            <a:lvl4pPr marL="16002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4pPr>
            <a:lvl5pPr marL="2057400" indent="-228600">
              <a:lnSpc>
                <a:spcPct val="95000"/>
              </a:lnSpc>
              <a:spcBef>
                <a:spcPct val="10000"/>
              </a:spcBef>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5pPr>
            <a:lvl6pPr marL="25146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6pPr>
            <a:lvl7pPr marL="29718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7pPr>
            <a:lvl8pPr marL="34290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8pPr>
            <a:lvl9pPr marL="3886200" indent="-228600" fontAlgn="base">
              <a:lnSpc>
                <a:spcPct val="95000"/>
              </a:lnSpc>
              <a:spcBef>
                <a:spcPct val="10000"/>
              </a:spcBef>
              <a:spcAft>
                <a:spcPct val="0"/>
              </a:spcAft>
              <a:buClr>
                <a:srgbClr val="FFFF66"/>
              </a:buClr>
              <a:buChar char="»"/>
              <a:defRPr sz="2000" b="1">
                <a:solidFill>
                  <a:srgbClr val="FFFFCC"/>
                </a:solidFill>
                <a:effectLst>
                  <a:outerShdw blurRad="38100" dist="38100" dir="2700000" algn="tl">
                    <a:srgbClr val="000000"/>
                  </a:outerShdw>
                </a:effectLst>
                <a:latin typeface="Arial Narrow" panose="020B0606020202030204" pitchFamily="34" charset="0"/>
              </a:defRPr>
            </a:lvl9pPr>
          </a:lstStyle>
          <a:p>
            <a:pPr algn="ctr">
              <a:lnSpc>
                <a:spcPct val="100000"/>
              </a:lnSpc>
              <a:spcBef>
                <a:spcPct val="0"/>
              </a:spcBef>
              <a:buClrTx/>
              <a:buFontTx/>
              <a:buNone/>
            </a:pPr>
            <a:r>
              <a:rPr lang="en-US" sz="2400" i="1" dirty="0">
                <a:solidFill>
                  <a:schemeClr val="tx1"/>
                </a:solidFill>
                <a:effectLst>
                  <a:outerShdw blurRad="38100" dist="38100" dir="2700000" algn="tl">
                    <a:srgbClr val="FFFFFF"/>
                  </a:outerShdw>
                </a:effectLst>
              </a:rPr>
              <a:t>Oil drops in grains of sand</a:t>
            </a:r>
          </a:p>
        </p:txBody>
      </p:sp>
    </p:spTree>
    <p:extLst>
      <p:ext uri="{BB962C8B-B14F-4D97-AF65-F5344CB8AC3E}">
        <p14:creationId xmlns:p14="http://schemas.microsoft.com/office/powerpoint/2010/main" val="208662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31"/>
                                        </p:tgtEl>
                                        <p:attrNameLst>
                                          <p:attrName>style.visibility</p:attrName>
                                        </p:attrNameLst>
                                      </p:cBhvr>
                                      <p:to>
                                        <p:strVal val="visible"/>
                                      </p:to>
                                    </p:set>
                                    <p:animEffect transition="in" filter="wipe(up)">
                                      <p:cBhvr>
                                        <p:cTn id="7" dur="500"/>
                                        <p:tgtEl>
                                          <p:spTgt spid="19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42"/>
                                        </p:tgtEl>
                                        <p:attrNameLst>
                                          <p:attrName>style.visibility</p:attrName>
                                        </p:attrNameLst>
                                      </p:cBhvr>
                                      <p:to>
                                        <p:strVal val="visible"/>
                                      </p:to>
                                    </p:set>
                                    <p:animEffect transition="in" filter="wipe(up)">
                                      <p:cBhvr>
                                        <p:cTn id="11" dur="500"/>
                                        <p:tgtEl>
                                          <p:spTgt spid="1142"/>
                                        </p:tgtEl>
                                      </p:cBhvr>
                                    </p:animEffect>
                                  </p:childTnLst>
                                </p:cTn>
                              </p:par>
                            </p:childTnLst>
                          </p:cTn>
                        </p:par>
                        <p:par>
                          <p:cTn id="12" fill="hold">
                            <p:stCondLst>
                              <p:cond delay="1000"/>
                            </p:stCondLst>
                            <p:childTnLst>
                              <p:par>
                                <p:cTn id="13" presetID="22" presetClass="entr" presetSubtype="2" fill="hold" nodeType="afterEffect">
                                  <p:stCondLst>
                                    <p:cond delay="1000"/>
                                  </p:stCondLst>
                                  <p:childTnLst>
                                    <p:set>
                                      <p:cBhvr>
                                        <p:cTn id="14" dur="1" fill="hold">
                                          <p:stCondLst>
                                            <p:cond delay="0"/>
                                          </p:stCondLst>
                                        </p:cTn>
                                        <p:tgtEl>
                                          <p:spTgt spid="1156"/>
                                        </p:tgtEl>
                                        <p:attrNameLst>
                                          <p:attrName>style.visibility</p:attrName>
                                        </p:attrNameLst>
                                      </p:cBhvr>
                                      <p:to>
                                        <p:strVal val="visible"/>
                                      </p:to>
                                    </p:set>
                                    <p:animEffect transition="in" filter="wipe(right)">
                                      <p:cBhvr>
                                        <p:cTn id="15" dur="1000"/>
                                        <p:tgtEl>
                                          <p:spTgt spid="115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930"/>
                                        </p:tgtEl>
                                        <p:attrNameLst>
                                          <p:attrName>style.visibility</p:attrName>
                                        </p:attrNameLst>
                                      </p:cBhvr>
                                      <p:to>
                                        <p:strVal val="visible"/>
                                      </p:to>
                                    </p:set>
                                    <p:animEffect transition="in" filter="wipe(left)">
                                      <p:cBhvr>
                                        <p:cTn id="19" dur="500"/>
                                        <p:tgtEl>
                                          <p:spTgt spid="1930"/>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936"/>
                                        </p:tgtEl>
                                        <p:attrNameLst>
                                          <p:attrName>style.visibility</p:attrName>
                                        </p:attrNameLst>
                                      </p:cBhvr>
                                      <p:to>
                                        <p:strVal val="visible"/>
                                      </p:to>
                                    </p:set>
                                    <p:animEffect transition="in" filter="wipe(left)">
                                      <p:cBhvr>
                                        <p:cTn id="23" dur="500"/>
                                        <p:tgtEl>
                                          <p:spTgt spid="1936"/>
                                        </p:tgtEl>
                                      </p:cBhvr>
                                    </p:animEffect>
                                  </p:childTnLst>
                                </p:cTn>
                              </p:par>
                            </p:childTnLst>
                          </p:cTn>
                        </p:par>
                        <p:par>
                          <p:cTn id="24" fill="hold">
                            <p:stCondLst>
                              <p:cond delay="4000"/>
                            </p:stCondLst>
                            <p:childTnLst>
                              <p:par>
                                <p:cTn id="25" presetID="23" presetClass="entr" presetSubtype="16" fill="hold" grpId="0" nodeType="afterEffect">
                                  <p:stCondLst>
                                    <p:cond delay="0"/>
                                  </p:stCondLst>
                                  <p:childTnLst>
                                    <p:set>
                                      <p:cBhvr>
                                        <p:cTn id="26" dur="1" fill="hold">
                                          <p:stCondLst>
                                            <p:cond delay="0"/>
                                          </p:stCondLst>
                                        </p:cTn>
                                        <p:tgtEl>
                                          <p:spTgt spid="1929"/>
                                        </p:tgtEl>
                                        <p:attrNameLst>
                                          <p:attrName>style.visibility</p:attrName>
                                        </p:attrNameLst>
                                      </p:cBhvr>
                                      <p:to>
                                        <p:strVal val="visible"/>
                                      </p:to>
                                    </p:set>
                                    <p:anim calcmode="lin" valueType="num">
                                      <p:cBhvr>
                                        <p:cTn id="27" dur="2000" fill="hold"/>
                                        <p:tgtEl>
                                          <p:spTgt spid="1929"/>
                                        </p:tgtEl>
                                        <p:attrNameLst>
                                          <p:attrName>ppt_w</p:attrName>
                                        </p:attrNameLst>
                                      </p:cBhvr>
                                      <p:tavLst>
                                        <p:tav tm="0">
                                          <p:val>
                                            <p:fltVal val="0"/>
                                          </p:val>
                                        </p:tav>
                                        <p:tav tm="100000">
                                          <p:val>
                                            <p:strVal val="#ppt_w"/>
                                          </p:val>
                                        </p:tav>
                                      </p:tavLst>
                                    </p:anim>
                                    <p:anim calcmode="lin" valueType="num">
                                      <p:cBhvr>
                                        <p:cTn id="28" dur="2000" fill="hold"/>
                                        <p:tgtEl>
                                          <p:spTgt spid="1929"/>
                                        </p:tgtEl>
                                        <p:attrNameLst>
                                          <p:attrName>ppt_h</p:attrName>
                                        </p:attrNameLst>
                                      </p:cBhvr>
                                      <p:tavLst>
                                        <p:tav tm="0">
                                          <p:val>
                                            <p:fltVal val="0"/>
                                          </p:val>
                                        </p:tav>
                                        <p:tav tm="100000">
                                          <p:val>
                                            <p:strVal val="#ppt_h"/>
                                          </p:val>
                                        </p:tav>
                                      </p:tavLst>
                                    </p:anim>
                                  </p:childTnLst>
                                </p:cTn>
                              </p:par>
                            </p:childTnLst>
                          </p:cTn>
                        </p:par>
                        <p:par>
                          <p:cTn id="29" fill="hold">
                            <p:stCondLst>
                              <p:cond delay="6000"/>
                            </p:stCondLst>
                            <p:childTnLst>
                              <p:par>
                                <p:cTn id="30" presetID="53" presetClass="exit" presetSubtype="0" fill="hold" grpId="1" nodeType="afterEffect">
                                  <p:stCondLst>
                                    <p:cond delay="2000"/>
                                  </p:stCondLst>
                                  <p:childTnLst>
                                    <p:anim calcmode="lin" valueType="num">
                                      <p:cBhvr>
                                        <p:cTn id="31" dur="500"/>
                                        <p:tgtEl>
                                          <p:spTgt spid="1929"/>
                                        </p:tgtEl>
                                        <p:attrNameLst>
                                          <p:attrName>ppt_w</p:attrName>
                                        </p:attrNameLst>
                                      </p:cBhvr>
                                      <p:tavLst>
                                        <p:tav tm="0">
                                          <p:val>
                                            <p:strVal val="ppt_w"/>
                                          </p:val>
                                        </p:tav>
                                        <p:tav tm="100000">
                                          <p:val>
                                            <p:fltVal val="0"/>
                                          </p:val>
                                        </p:tav>
                                      </p:tavLst>
                                    </p:anim>
                                    <p:anim calcmode="lin" valueType="num">
                                      <p:cBhvr>
                                        <p:cTn id="32" dur="500"/>
                                        <p:tgtEl>
                                          <p:spTgt spid="1929"/>
                                        </p:tgtEl>
                                        <p:attrNameLst>
                                          <p:attrName>ppt_h</p:attrName>
                                        </p:attrNameLst>
                                      </p:cBhvr>
                                      <p:tavLst>
                                        <p:tav tm="0">
                                          <p:val>
                                            <p:strVal val="ppt_h"/>
                                          </p:val>
                                        </p:tav>
                                        <p:tav tm="100000">
                                          <p:val>
                                            <p:fltVal val="0"/>
                                          </p:val>
                                        </p:tav>
                                      </p:tavLst>
                                    </p:anim>
                                    <p:animEffect transition="out" filter="fade">
                                      <p:cBhvr>
                                        <p:cTn id="33" dur="500"/>
                                        <p:tgtEl>
                                          <p:spTgt spid="1929"/>
                                        </p:tgtEl>
                                      </p:cBhvr>
                                    </p:animEffect>
                                    <p:set>
                                      <p:cBhvr>
                                        <p:cTn id="34" dur="1" fill="hold">
                                          <p:stCondLst>
                                            <p:cond delay="499"/>
                                          </p:stCondLst>
                                        </p:cTn>
                                        <p:tgtEl>
                                          <p:spTgt spid="19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animBg="1"/>
      <p:bldP spid="1929" grpId="1" animBg="1"/>
      <p:bldP spid="1930" grpId="0"/>
      <p:bldP spid="19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586" dirty="0"/>
              <a:t>Formation Evaluation and Testing</a:t>
            </a:r>
            <a:br>
              <a:rPr lang="en-US" dirty="0"/>
            </a:br>
            <a:r>
              <a:rPr lang="en-US" dirty="0"/>
              <a:t>What We Want to Know</a:t>
            </a:r>
          </a:p>
        </p:txBody>
      </p:sp>
      <p:sp>
        <p:nvSpPr>
          <p:cNvPr id="3" name="Slide Number Placeholder 2"/>
          <p:cNvSpPr>
            <a:spLocks noGrp="1"/>
          </p:cNvSpPr>
          <p:nvPr>
            <p:ph type="sldNum" sz="quarter" idx="11"/>
          </p:nvPr>
        </p:nvSpPr>
        <p:spPr/>
        <p:txBody>
          <a:bodyPr/>
          <a:lstStyle/>
          <a:p>
            <a:fld id="{93C116C7-04DA-429C-8C7C-4BF684B6DD14}" type="slidenum">
              <a:rPr lang="en-GB" smtClean="0"/>
              <a:pPr/>
              <a:t>9</a:t>
            </a:fld>
            <a:endParaRPr lang="en-GB"/>
          </a:p>
        </p:txBody>
      </p:sp>
      <p:grpSp>
        <p:nvGrpSpPr>
          <p:cNvPr id="5" name="Group 4"/>
          <p:cNvGrpSpPr/>
          <p:nvPr/>
        </p:nvGrpSpPr>
        <p:grpSpPr>
          <a:xfrm>
            <a:off x="810081" y="2817654"/>
            <a:ext cx="7495863" cy="1177860"/>
            <a:chOff x="877306" y="2622905"/>
            <a:chExt cx="8117916" cy="1275606"/>
          </a:xfrm>
        </p:grpSpPr>
        <p:sp>
          <p:nvSpPr>
            <p:cNvPr id="12" name="Rectangle 11"/>
            <p:cNvSpPr/>
            <p:nvPr/>
          </p:nvSpPr>
          <p:spPr bwMode="auto">
            <a:xfrm>
              <a:off x="4674742" y="2714526"/>
              <a:ext cx="4320480" cy="1028328"/>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r>
                <a:rPr lang="en-US" sz="1662" dirty="0">
                  <a:latin typeface="Arial Narrow" panose="020B0606020202030204" pitchFamily="34" charset="0"/>
                </a:rPr>
                <a:t>How much is down there?</a:t>
              </a:r>
            </a:p>
            <a:p>
              <a:pPr marL="316634" indent="-316634">
                <a:buFontTx/>
                <a:buChar char="-"/>
              </a:pPr>
              <a:r>
                <a:rPr lang="en-US" sz="1847" dirty="0">
                  <a:latin typeface="Arial Narrow" panose="020B0606020202030204" pitchFamily="34" charset="0"/>
                </a:rPr>
                <a:t>Reservoir size (area and thickness)</a:t>
              </a:r>
            </a:p>
            <a:p>
              <a:pPr marL="316634" indent="-316634">
                <a:buFontTx/>
                <a:buChar char="-"/>
              </a:pPr>
              <a:r>
                <a:rPr lang="en-US" sz="1847" dirty="0">
                  <a:latin typeface="Arial Narrow" panose="020B0606020202030204" pitchFamily="34" charset="0"/>
                </a:rPr>
                <a:t>Porosity</a:t>
              </a:r>
            </a:p>
            <a:p>
              <a:pPr marL="316634" indent="-316634">
                <a:buFontTx/>
                <a:buChar char="-"/>
              </a:pPr>
              <a:r>
                <a:rPr lang="en-US" sz="1847" dirty="0">
                  <a:latin typeface="Arial Narrow" panose="020B0606020202030204" pitchFamily="34" charset="0"/>
                </a:rPr>
                <a:t>Fluid type (oil, water, gas)</a:t>
              </a:r>
            </a:p>
            <a:p>
              <a:pPr defTabSz="844357" eaLnBrk="0" fontAlgn="base" hangingPunct="0">
                <a:spcBef>
                  <a:spcPct val="0"/>
                </a:spcBef>
                <a:spcAft>
                  <a:spcPct val="0"/>
                </a:spcAft>
              </a:pPr>
              <a:endParaRPr lang="en-US" sz="1662" dirty="0">
                <a:latin typeface="Arial Narrow" panose="020B0606020202030204" pitchFamily="34" charset="0"/>
              </a:endParaRPr>
            </a:p>
          </p:txBody>
        </p:sp>
        <p:pic>
          <p:nvPicPr>
            <p:cNvPr id="25" name="Picture 24"/>
            <p:cNvPicPr>
              <a:picLocks noChangeAspect="1"/>
            </p:cNvPicPr>
            <p:nvPr/>
          </p:nvPicPr>
          <p:blipFill>
            <a:blip r:embed="rId3"/>
            <a:stretch>
              <a:fillRect/>
            </a:stretch>
          </p:blipFill>
          <p:spPr>
            <a:xfrm>
              <a:off x="2723570" y="2622905"/>
              <a:ext cx="1651778" cy="1238397"/>
            </a:xfrm>
            <a:prstGeom prst="rect">
              <a:avLst/>
            </a:prstGeom>
          </p:spPr>
        </p:pic>
        <p:pic>
          <p:nvPicPr>
            <p:cNvPr id="4" name="Picture 3"/>
            <p:cNvPicPr>
              <a:picLocks noChangeAspect="1"/>
            </p:cNvPicPr>
            <p:nvPr/>
          </p:nvPicPr>
          <p:blipFill>
            <a:blip r:embed="rId4"/>
            <a:stretch>
              <a:fillRect/>
            </a:stretch>
          </p:blipFill>
          <p:spPr>
            <a:xfrm>
              <a:off x="877306" y="2622905"/>
              <a:ext cx="1545714" cy="1275606"/>
            </a:xfrm>
            <a:prstGeom prst="rect">
              <a:avLst/>
            </a:prstGeom>
          </p:spPr>
        </p:pic>
      </p:grpSp>
      <p:grpSp>
        <p:nvGrpSpPr>
          <p:cNvPr id="10" name="Group 9"/>
          <p:cNvGrpSpPr/>
          <p:nvPr/>
        </p:nvGrpSpPr>
        <p:grpSpPr>
          <a:xfrm>
            <a:off x="649076" y="1181466"/>
            <a:ext cx="7750727" cy="1516142"/>
            <a:chOff x="702940" y="884631"/>
            <a:chExt cx="8393930" cy="1641961"/>
          </a:xfrm>
        </p:grpSpPr>
        <p:sp>
          <p:nvSpPr>
            <p:cNvPr id="7" name="Rectangle 6"/>
            <p:cNvSpPr/>
            <p:nvPr/>
          </p:nvSpPr>
          <p:spPr bwMode="auto">
            <a:xfrm>
              <a:off x="702940" y="1349276"/>
              <a:ext cx="4320480" cy="1028328"/>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r>
                <a:rPr lang="en-US" sz="1662" dirty="0">
                  <a:latin typeface="Arial Narrow" panose="020B0606020202030204" pitchFamily="34" charset="0"/>
                </a:rPr>
                <a:t>Where is the oil and gas?</a:t>
              </a:r>
            </a:p>
            <a:p>
              <a:pPr marL="316634" indent="-316634" defTabSz="844357" eaLnBrk="0" fontAlgn="base" hangingPunct="0">
                <a:spcBef>
                  <a:spcPct val="0"/>
                </a:spcBef>
                <a:spcAft>
                  <a:spcPct val="0"/>
                </a:spcAft>
                <a:buFontTx/>
                <a:buChar char="-"/>
              </a:pPr>
              <a:r>
                <a:rPr lang="en-US" sz="1847" dirty="0">
                  <a:latin typeface="Arial Narrow" panose="020B0606020202030204" pitchFamily="34" charset="0"/>
                </a:rPr>
                <a:t>Latitude and longitude</a:t>
              </a:r>
            </a:p>
            <a:p>
              <a:pPr marL="316634" indent="-316634" defTabSz="844357" eaLnBrk="0" fontAlgn="base" hangingPunct="0">
                <a:spcBef>
                  <a:spcPct val="0"/>
                </a:spcBef>
                <a:spcAft>
                  <a:spcPct val="0"/>
                </a:spcAft>
                <a:buFontTx/>
                <a:buChar char="-"/>
              </a:pPr>
              <a:r>
                <a:rPr lang="en-US" sz="1847" dirty="0">
                  <a:latin typeface="Arial Narrow" panose="020B0606020202030204" pitchFamily="34" charset="0"/>
                </a:rPr>
                <a:t>Depth</a:t>
              </a:r>
            </a:p>
          </p:txBody>
        </p:sp>
        <p:pic>
          <p:nvPicPr>
            <p:cNvPr id="8" name="Picture 7"/>
            <p:cNvPicPr>
              <a:picLocks noChangeAspect="1"/>
            </p:cNvPicPr>
            <p:nvPr/>
          </p:nvPicPr>
          <p:blipFill>
            <a:blip r:embed="rId5"/>
            <a:stretch>
              <a:fillRect/>
            </a:stretch>
          </p:blipFill>
          <p:spPr>
            <a:xfrm>
              <a:off x="4087316" y="1053290"/>
              <a:ext cx="3346766" cy="1473302"/>
            </a:xfrm>
            <a:prstGeom prst="rect">
              <a:avLst/>
            </a:prstGeom>
          </p:spPr>
        </p:pic>
        <p:pic>
          <p:nvPicPr>
            <p:cNvPr id="9" name="Picture 8"/>
            <p:cNvPicPr>
              <a:picLocks noChangeAspect="1"/>
            </p:cNvPicPr>
            <p:nvPr/>
          </p:nvPicPr>
          <p:blipFill>
            <a:blip r:embed="rId6"/>
            <a:stretch>
              <a:fillRect/>
            </a:stretch>
          </p:blipFill>
          <p:spPr>
            <a:xfrm>
              <a:off x="7685357" y="884631"/>
              <a:ext cx="1411513" cy="1615135"/>
            </a:xfrm>
            <a:prstGeom prst="rect">
              <a:avLst/>
            </a:prstGeom>
          </p:spPr>
        </p:pic>
      </p:grpSp>
      <p:grpSp>
        <p:nvGrpSpPr>
          <p:cNvPr id="11" name="Group 10"/>
          <p:cNvGrpSpPr/>
          <p:nvPr/>
        </p:nvGrpSpPr>
        <p:grpSpPr>
          <a:xfrm>
            <a:off x="376061" y="4156339"/>
            <a:ext cx="8023743" cy="1267368"/>
            <a:chOff x="407268" y="3957614"/>
            <a:chExt cx="8689602" cy="1372542"/>
          </a:xfrm>
        </p:grpSpPr>
        <p:sp>
          <p:nvSpPr>
            <p:cNvPr id="13" name="Rectangle 12"/>
            <p:cNvSpPr/>
            <p:nvPr/>
          </p:nvSpPr>
          <p:spPr bwMode="auto">
            <a:xfrm>
              <a:off x="407268" y="3957614"/>
              <a:ext cx="4320480" cy="1368152"/>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r>
                <a:rPr lang="en-US" sz="1662" dirty="0">
                  <a:latin typeface="Arial Narrow" panose="020B0606020202030204" pitchFamily="34" charset="0"/>
                </a:rPr>
                <a:t>How difficult will it be to retrieve?</a:t>
              </a:r>
            </a:p>
            <a:p>
              <a:pPr marL="316634" indent="-316634">
                <a:buFontTx/>
                <a:buChar char="-"/>
              </a:pPr>
              <a:r>
                <a:rPr lang="en-US" sz="1847" dirty="0">
                  <a:latin typeface="Arial Narrow" panose="020B0606020202030204" pitchFamily="34" charset="0"/>
                </a:rPr>
                <a:t>Pressure</a:t>
              </a:r>
            </a:p>
            <a:p>
              <a:pPr marL="316634" indent="-316634">
                <a:buFontTx/>
                <a:buChar char="-"/>
              </a:pPr>
              <a:r>
                <a:rPr lang="en-US" sz="1847" dirty="0">
                  <a:latin typeface="Arial Narrow" panose="020B0606020202030204" pitchFamily="34" charset="0"/>
                </a:rPr>
                <a:t>Permeability</a:t>
              </a:r>
            </a:p>
            <a:p>
              <a:pPr marL="316634" indent="-316634">
                <a:buFontTx/>
                <a:buChar char="-"/>
              </a:pPr>
              <a:r>
                <a:rPr lang="en-US" sz="1847" dirty="0">
                  <a:latin typeface="Arial Narrow" panose="020B0606020202030204" pitchFamily="34" charset="0"/>
                </a:rPr>
                <a:t>Viscosity</a:t>
              </a:r>
            </a:p>
          </p:txBody>
        </p:sp>
        <p:pic>
          <p:nvPicPr>
            <p:cNvPr id="21" name="Picture 20"/>
            <p:cNvPicPr>
              <a:picLocks noChangeAspect="1"/>
            </p:cNvPicPr>
            <p:nvPr/>
          </p:nvPicPr>
          <p:blipFill>
            <a:blip r:embed="rId7"/>
            <a:stretch>
              <a:fillRect/>
            </a:stretch>
          </p:blipFill>
          <p:spPr>
            <a:xfrm>
              <a:off x="8149663" y="4151075"/>
              <a:ext cx="947207" cy="1179081"/>
            </a:xfrm>
            <a:prstGeom prst="rect">
              <a:avLst/>
            </a:prstGeom>
          </p:spPr>
        </p:pic>
        <p:pic>
          <p:nvPicPr>
            <p:cNvPr id="23" name="Picture 22"/>
            <p:cNvPicPr>
              <a:picLocks noChangeAspect="1"/>
            </p:cNvPicPr>
            <p:nvPr/>
          </p:nvPicPr>
          <p:blipFill>
            <a:blip r:embed="rId8"/>
            <a:stretch>
              <a:fillRect/>
            </a:stretch>
          </p:blipFill>
          <p:spPr>
            <a:xfrm>
              <a:off x="6250372" y="4171249"/>
              <a:ext cx="1498904" cy="1123782"/>
            </a:xfrm>
            <a:prstGeom prst="rect">
              <a:avLst/>
            </a:prstGeom>
          </p:spPr>
        </p:pic>
        <p:pic>
          <p:nvPicPr>
            <p:cNvPr id="18" name="Picture 17"/>
            <p:cNvPicPr>
              <a:picLocks noChangeAspect="1"/>
            </p:cNvPicPr>
            <p:nvPr/>
          </p:nvPicPr>
          <p:blipFill>
            <a:blip r:embed="rId9"/>
            <a:stretch>
              <a:fillRect/>
            </a:stretch>
          </p:blipFill>
          <p:spPr>
            <a:xfrm>
              <a:off x="4610851" y="4171250"/>
              <a:ext cx="1378126" cy="1123782"/>
            </a:xfrm>
            <a:prstGeom prst="rect">
              <a:avLst/>
            </a:prstGeom>
          </p:spPr>
        </p:pic>
      </p:grpSp>
      <p:sp>
        <p:nvSpPr>
          <p:cNvPr id="17" name="Rectangle 16"/>
          <p:cNvSpPr/>
          <p:nvPr/>
        </p:nvSpPr>
        <p:spPr bwMode="auto">
          <a:xfrm>
            <a:off x="1540645" y="5386226"/>
            <a:ext cx="3989414" cy="3876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r>
              <a:rPr lang="en-US" sz="1847" dirty="0">
                <a:latin typeface="Arial Narrow" panose="020B0606020202030204" pitchFamily="34" charset="0"/>
              </a:rPr>
              <a:t>What quality of oil or gas is it?</a:t>
            </a:r>
          </a:p>
        </p:txBody>
      </p:sp>
      <p:sp>
        <p:nvSpPr>
          <p:cNvPr id="19" name="Rectangle 18"/>
          <p:cNvSpPr/>
          <p:nvPr/>
        </p:nvSpPr>
        <p:spPr bwMode="auto">
          <a:xfrm>
            <a:off x="2085569" y="5709745"/>
            <a:ext cx="6229950" cy="3876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r>
              <a:rPr lang="en-US" sz="1847" dirty="0">
                <a:latin typeface="Arial Narrow" panose="020B0606020202030204" pitchFamily="34" charset="0"/>
              </a:rPr>
              <a:t>How difficult or easy will it be to transport, process, and refine?</a:t>
            </a:r>
          </a:p>
        </p:txBody>
      </p:sp>
      <p:sp>
        <p:nvSpPr>
          <p:cNvPr id="20" name="Rectangle 19"/>
          <p:cNvSpPr/>
          <p:nvPr/>
        </p:nvSpPr>
        <p:spPr bwMode="auto">
          <a:xfrm>
            <a:off x="2875388" y="6033412"/>
            <a:ext cx="5583691" cy="387649"/>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r>
              <a:rPr lang="en-US" sz="1847" dirty="0">
                <a:latin typeface="Arial Narrow" panose="020B0606020202030204" pitchFamily="34" charset="0"/>
              </a:rPr>
              <a:t>How will I manage this resource most effectively?</a:t>
            </a:r>
          </a:p>
        </p:txBody>
      </p:sp>
    </p:spTree>
    <p:extLst>
      <p:ext uri="{BB962C8B-B14F-4D97-AF65-F5344CB8AC3E}">
        <p14:creationId xmlns:p14="http://schemas.microsoft.com/office/powerpoint/2010/main" val="363178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theme/theme1.xml><?xml version="1.0" encoding="utf-8"?>
<a:theme xmlns:a="http://schemas.openxmlformats.org/drawingml/2006/main" name="Office Theme">
  <a:themeElements>
    <a:clrScheme name="SPE2">
      <a:dk1>
        <a:sysClr val="windowText" lastClr="000000"/>
      </a:dk1>
      <a:lt1>
        <a:sysClr val="window" lastClr="FFFFFF"/>
      </a:lt1>
      <a:dk2>
        <a:srgbClr val="17316A"/>
      </a:dk2>
      <a:lt2>
        <a:srgbClr val="EEECE1"/>
      </a:lt2>
      <a:accent1>
        <a:srgbClr val="0067B1"/>
      </a:accent1>
      <a:accent2>
        <a:srgbClr val="E66A3F"/>
      </a:accent2>
      <a:accent3>
        <a:srgbClr val="7FB539"/>
      </a:accent3>
      <a:accent4>
        <a:srgbClr val="717EBD"/>
      </a:accent4>
      <a:accent5>
        <a:srgbClr val="89C3E5"/>
      </a:accent5>
      <a:accent6>
        <a:srgbClr val="EEA420"/>
      </a:accent6>
      <a:hlink>
        <a:srgbClr val="0067B1"/>
      </a:hlink>
      <a:folHlink>
        <a:srgbClr val="717E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1246</Words>
  <Application>Microsoft Office PowerPoint</Application>
  <PresentationFormat>On-screen Show (4:3)</PresentationFormat>
  <Paragraphs>129</Paragraphs>
  <Slides>33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Narrow</vt:lpstr>
      <vt:lpstr>Calibri</vt:lpstr>
      <vt:lpstr>Calibri Light</vt:lpstr>
      <vt:lpstr>Comic Sans MS</vt:lpstr>
      <vt:lpstr>Tahoma</vt:lpstr>
      <vt:lpstr>Univers 57 Condensed</vt:lpstr>
      <vt:lpstr>Wingdings</vt:lpstr>
      <vt:lpstr>Office Theme</vt:lpstr>
      <vt:lpstr>PowerPoint Presentation</vt:lpstr>
      <vt:lpstr>PowerPoint Presentation</vt:lpstr>
      <vt:lpstr>PowerPoint Presentation</vt:lpstr>
      <vt:lpstr>PowerPoint Presentation</vt:lpstr>
      <vt:lpstr>PowerPoint Presentation</vt:lpstr>
      <vt:lpstr>How Oil Is Produced</vt:lpstr>
      <vt:lpstr>PowerPoint Presentation</vt:lpstr>
      <vt:lpstr>PowerPoint Presentation</vt:lpstr>
      <vt:lpstr>Formation Evaluation and Testing What We Want to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Lizzard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Liz Mcclanahan</dc:creator>
  <cp:lastModifiedBy>Paige McCown</cp:lastModifiedBy>
  <cp:revision>476</cp:revision>
  <dcterms:created xsi:type="dcterms:W3CDTF">2015-08-12T18:30:15Z</dcterms:created>
  <dcterms:modified xsi:type="dcterms:W3CDTF">2020-02-21T21:54:22Z</dcterms:modified>
</cp:coreProperties>
</file>