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sldIdLst>
    <p:sldId id="423" r:id="rId5"/>
    <p:sldId id="310" r:id="rId6"/>
    <p:sldId id="436" r:id="rId7"/>
    <p:sldId id="408" r:id="rId8"/>
    <p:sldId id="356" r:id="rId9"/>
    <p:sldId id="357" r:id="rId10"/>
    <p:sldId id="358" r:id="rId11"/>
    <p:sldId id="418" r:id="rId12"/>
    <p:sldId id="450" r:id="rId13"/>
    <p:sldId id="360" r:id="rId14"/>
    <p:sldId id="410" r:id="rId15"/>
    <p:sldId id="362" r:id="rId16"/>
    <p:sldId id="416" r:id="rId17"/>
    <p:sldId id="449" r:id="rId18"/>
    <p:sldId id="277" r:id="rId19"/>
    <p:sldId id="316" r:id="rId20"/>
    <p:sldId id="451" r:id="rId21"/>
    <p:sldId id="284" r:id="rId22"/>
    <p:sldId id="452" r:id="rId23"/>
    <p:sldId id="281" r:id="rId24"/>
    <p:sldId id="411" r:id="rId25"/>
    <p:sldId id="317" r:id="rId26"/>
    <p:sldId id="415" r:id="rId27"/>
    <p:sldId id="333" r:id="rId28"/>
    <p:sldId id="328" r:id="rId29"/>
    <p:sldId id="329" r:id="rId30"/>
    <p:sldId id="347" r:id="rId31"/>
    <p:sldId id="422" r:id="rId32"/>
    <p:sldId id="434"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56" userDrawn="1">
          <p15:clr>
            <a:srgbClr val="A4A3A4"/>
          </p15:clr>
        </p15:guide>
        <p15:guide id="2" orient="horz" userDrawn="1">
          <p15:clr>
            <a:srgbClr val="A4A3A4"/>
          </p15:clr>
        </p15:guide>
        <p15:guide id="3" pos="4571">
          <p15:clr>
            <a:srgbClr val="A4A3A4"/>
          </p15:clr>
        </p15:guide>
        <p15:guide id="4" pos="297">
          <p15:clr>
            <a:srgbClr val="A4A3A4"/>
          </p15:clr>
        </p15:guide>
        <p15:guide id="5" pos="5467">
          <p15:clr>
            <a:srgbClr val="A4A3A4"/>
          </p15:clr>
        </p15:guide>
        <p15:guide id="6" orient="horz" pos="1704" userDrawn="1">
          <p15:clr>
            <a:srgbClr val="A4A3A4"/>
          </p15:clr>
        </p15:guide>
        <p15:guide id="7" orient="horz" pos="3432" userDrawn="1">
          <p15:clr>
            <a:srgbClr val="A4A3A4"/>
          </p15:clr>
        </p15:guide>
        <p15:guide id="8" orient="horz" pos="192" userDrawn="1">
          <p15:clr>
            <a:srgbClr val="A4A3A4"/>
          </p15:clr>
        </p15:guide>
        <p15:guide id="9" orient="horz" pos="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B00"/>
    <a:srgbClr val="F6BC1C"/>
    <a:srgbClr val="B4E1ED"/>
    <a:srgbClr val="9FD6E7"/>
    <a:srgbClr val="E2C335"/>
    <a:srgbClr val="17316A"/>
    <a:srgbClr val="8EC0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12" autoAdjust="0"/>
    <p:restoredTop sz="71563" autoAdjust="0"/>
  </p:normalViewPr>
  <p:slideViewPr>
    <p:cSldViewPr snapToGrid="0" snapToObjects="1">
      <p:cViewPr varScale="1">
        <p:scale>
          <a:sx n="78" d="100"/>
          <a:sy n="78" d="100"/>
        </p:scale>
        <p:origin x="2136" y="84"/>
      </p:cViewPr>
      <p:guideLst>
        <p:guide orient="horz" pos="4156"/>
        <p:guide orient="horz"/>
        <p:guide pos="4571"/>
        <p:guide pos="297"/>
        <p:guide pos="5467"/>
        <p:guide orient="horz" pos="1704"/>
        <p:guide orient="horz" pos="3432"/>
        <p:guide orient="horz" pos="192"/>
        <p:guide orient="horz" pos="24"/>
      </p:guideLst>
    </p:cSldViewPr>
  </p:slideViewPr>
  <p:notesTextViewPr>
    <p:cViewPr>
      <p:scale>
        <a:sx n="100" d="100"/>
        <a:sy n="100" d="100"/>
      </p:scale>
      <p:origin x="0" y="0"/>
    </p:cViewPr>
  </p:notesTextViewPr>
  <p:sorterViewPr>
    <p:cViewPr>
      <p:scale>
        <a:sx n="100" d="100"/>
        <a:sy n="100" d="100"/>
      </p:scale>
      <p:origin x="0" y="-20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ige McCown" userId="e2c0150d-910b-4165-ad13-1975aed1053d" providerId="ADAL" clId="{8963118D-87A0-419A-B10B-62003EFADB69}"/>
    <pc:docChg chg="delSld modSld sldOrd delMainMaster">
      <pc:chgData name="Paige McCown" userId="e2c0150d-910b-4165-ad13-1975aed1053d" providerId="ADAL" clId="{8963118D-87A0-419A-B10B-62003EFADB69}" dt="2021-04-16T16:18:00.021" v="61" actId="47"/>
      <pc:docMkLst>
        <pc:docMk/>
      </pc:docMkLst>
      <pc:sldChg chg="del">
        <pc:chgData name="Paige McCown" userId="e2c0150d-910b-4165-ad13-1975aed1053d" providerId="ADAL" clId="{8963118D-87A0-419A-B10B-62003EFADB69}" dt="2021-04-16T16:17:46.391" v="57" actId="47"/>
        <pc:sldMkLst>
          <pc:docMk/>
          <pc:sldMk cId="507261608" sldId="287"/>
        </pc:sldMkLst>
      </pc:sldChg>
      <pc:sldChg chg="modSp mod">
        <pc:chgData name="Paige McCown" userId="e2c0150d-910b-4165-ad13-1975aed1053d" providerId="ADAL" clId="{8963118D-87A0-419A-B10B-62003EFADB69}" dt="2021-04-16T16:16:43.913" v="45" actId="20577"/>
        <pc:sldMkLst>
          <pc:docMk/>
          <pc:sldMk cId="3522687181" sldId="310"/>
        </pc:sldMkLst>
        <pc:spChg chg="mod">
          <ac:chgData name="Paige McCown" userId="e2c0150d-910b-4165-ad13-1975aed1053d" providerId="ADAL" clId="{8963118D-87A0-419A-B10B-62003EFADB69}" dt="2021-04-16T16:16:43.913" v="45" actId="20577"/>
          <ac:spMkLst>
            <pc:docMk/>
            <pc:sldMk cId="3522687181" sldId="310"/>
            <ac:spMk id="4" creationId="{9568DAAD-BD94-4D83-941B-DCAA5B901385}"/>
          </ac:spMkLst>
        </pc:spChg>
      </pc:sldChg>
      <pc:sldChg chg="del">
        <pc:chgData name="Paige McCown" userId="e2c0150d-910b-4165-ad13-1975aed1053d" providerId="ADAL" clId="{8963118D-87A0-419A-B10B-62003EFADB69}" dt="2021-04-16T16:17:30.506" v="51" actId="47"/>
        <pc:sldMkLst>
          <pc:docMk/>
          <pc:sldMk cId="4084965010" sldId="359"/>
        </pc:sldMkLst>
      </pc:sldChg>
      <pc:sldChg chg="del">
        <pc:chgData name="Paige McCown" userId="e2c0150d-910b-4165-ad13-1975aed1053d" providerId="ADAL" clId="{8963118D-87A0-419A-B10B-62003EFADB69}" dt="2021-04-16T16:17:51.213" v="58" actId="47"/>
        <pc:sldMkLst>
          <pc:docMk/>
          <pc:sldMk cId="2870436223" sldId="420"/>
        </pc:sldMkLst>
      </pc:sldChg>
      <pc:sldChg chg="del ord">
        <pc:chgData name="Paige McCown" userId="e2c0150d-910b-4165-ad13-1975aed1053d" providerId="ADAL" clId="{8963118D-87A0-419A-B10B-62003EFADB69}" dt="2021-04-16T16:17:45.627" v="56" actId="47"/>
        <pc:sldMkLst>
          <pc:docMk/>
          <pc:sldMk cId="144918574" sldId="421"/>
        </pc:sldMkLst>
      </pc:sldChg>
      <pc:sldChg chg="del">
        <pc:chgData name="Paige McCown" userId="e2c0150d-910b-4165-ad13-1975aed1053d" providerId="ADAL" clId="{8963118D-87A0-419A-B10B-62003EFADB69}" dt="2021-04-16T16:16:10.103" v="0" actId="47"/>
        <pc:sldMkLst>
          <pc:docMk/>
          <pc:sldMk cId="4277897209" sldId="429"/>
        </pc:sldMkLst>
      </pc:sldChg>
      <pc:sldChg chg="del">
        <pc:chgData name="Paige McCown" userId="e2c0150d-910b-4165-ad13-1975aed1053d" providerId="ADAL" clId="{8963118D-87A0-419A-B10B-62003EFADB69}" dt="2021-04-16T16:17:31.380" v="52" actId="47"/>
        <pc:sldMkLst>
          <pc:docMk/>
          <pc:sldMk cId="2346396959" sldId="437"/>
        </pc:sldMkLst>
      </pc:sldChg>
      <pc:sldChg chg="del">
        <pc:chgData name="Paige McCown" userId="e2c0150d-910b-4165-ad13-1975aed1053d" providerId="ADAL" clId="{8963118D-87A0-419A-B10B-62003EFADB69}" dt="2021-04-16T16:17:35.603" v="53" actId="47"/>
        <pc:sldMkLst>
          <pc:docMk/>
          <pc:sldMk cId="2007407977" sldId="438"/>
        </pc:sldMkLst>
      </pc:sldChg>
      <pc:sldChg chg="del">
        <pc:chgData name="Paige McCown" userId="e2c0150d-910b-4165-ad13-1975aed1053d" providerId="ADAL" clId="{8963118D-87A0-419A-B10B-62003EFADB69}" dt="2021-04-16T16:17:24.606" v="50" actId="47"/>
        <pc:sldMkLst>
          <pc:docMk/>
          <pc:sldMk cId="564110716" sldId="439"/>
        </pc:sldMkLst>
      </pc:sldChg>
      <pc:sldChg chg="del">
        <pc:chgData name="Paige McCown" userId="e2c0150d-910b-4165-ad13-1975aed1053d" providerId="ADAL" clId="{8963118D-87A0-419A-B10B-62003EFADB69}" dt="2021-04-16T16:16:57.101" v="47" actId="47"/>
        <pc:sldMkLst>
          <pc:docMk/>
          <pc:sldMk cId="3696700999" sldId="440"/>
        </pc:sldMkLst>
      </pc:sldChg>
      <pc:sldChg chg="del">
        <pc:chgData name="Paige McCown" userId="e2c0150d-910b-4165-ad13-1975aed1053d" providerId="ADAL" clId="{8963118D-87A0-419A-B10B-62003EFADB69}" dt="2021-04-16T16:16:50.193" v="46" actId="47"/>
        <pc:sldMkLst>
          <pc:docMk/>
          <pc:sldMk cId="242395609" sldId="442"/>
        </pc:sldMkLst>
      </pc:sldChg>
      <pc:sldChg chg="del">
        <pc:chgData name="Paige McCown" userId="e2c0150d-910b-4165-ad13-1975aed1053d" providerId="ADAL" clId="{8963118D-87A0-419A-B10B-62003EFADB69}" dt="2021-04-16T16:17:52.358" v="59" actId="47"/>
        <pc:sldMkLst>
          <pc:docMk/>
          <pc:sldMk cId="2835696" sldId="443"/>
        </pc:sldMkLst>
      </pc:sldChg>
      <pc:sldChg chg="del">
        <pc:chgData name="Paige McCown" userId="e2c0150d-910b-4165-ad13-1975aed1053d" providerId="ADAL" clId="{8963118D-87A0-419A-B10B-62003EFADB69}" dt="2021-04-16T16:17:57.311" v="60" actId="47"/>
        <pc:sldMkLst>
          <pc:docMk/>
          <pc:sldMk cId="3844000828" sldId="446"/>
        </pc:sldMkLst>
      </pc:sldChg>
      <pc:sldChg chg="del">
        <pc:chgData name="Paige McCown" userId="e2c0150d-910b-4165-ad13-1975aed1053d" providerId="ADAL" clId="{8963118D-87A0-419A-B10B-62003EFADB69}" dt="2021-04-16T16:18:00.021" v="61" actId="47"/>
        <pc:sldMkLst>
          <pc:docMk/>
          <pc:sldMk cId="7269581" sldId="447"/>
        </pc:sldMkLst>
      </pc:sldChg>
      <pc:sldChg chg="del">
        <pc:chgData name="Paige McCown" userId="e2c0150d-910b-4165-ad13-1975aed1053d" providerId="ADAL" clId="{8963118D-87A0-419A-B10B-62003EFADB69}" dt="2021-04-16T16:17:18.707" v="48" actId="47"/>
        <pc:sldMkLst>
          <pc:docMk/>
          <pc:sldMk cId="3981859248" sldId="448"/>
        </pc:sldMkLst>
      </pc:sldChg>
      <pc:sldChg chg="del">
        <pc:chgData name="Paige McCown" userId="e2c0150d-910b-4165-ad13-1975aed1053d" providerId="ADAL" clId="{8963118D-87A0-419A-B10B-62003EFADB69}" dt="2021-04-16T16:17:23.194" v="49" actId="47"/>
        <pc:sldMkLst>
          <pc:docMk/>
          <pc:sldMk cId="3902148410" sldId="453"/>
        </pc:sldMkLst>
      </pc:sldChg>
      <pc:sldMasterChg chg="del delSldLayout">
        <pc:chgData name="Paige McCown" userId="e2c0150d-910b-4165-ad13-1975aed1053d" providerId="ADAL" clId="{8963118D-87A0-419A-B10B-62003EFADB69}" dt="2021-04-16T16:18:00.021" v="61" actId="47"/>
        <pc:sldMasterMkLst>
          <pc:docMk/>
          <pc:sldMasterMk cId="4112358092" sldId="2147483675"/>
        </pc:sldMasterMkLst>
        <pc:sldLayoutChg chg="del">
          <pc:chgData name="Paige McCown" userId="e2c0150d-910b-4165-ad13-1975aed1053d" providerId="ADAL" clId="{8963118D-87A0-419A-B10B-62003EFADB69}" dt="2021-04-16T16:18:00.021" v="61" actId="47"/>
          <pc:sldLayoutMkLst>
            <pc:docMk/>
            <pc:sldMasterMk cId="4112358092" sldId="2147483675"/>
            <pc:sldLayoutMk cId="741386402" sldId="2147483676"/>
          </pc:sldLayoutMkLst>
        </pc:sldLayoutChg>
        <pc:sldLayoutChg chg="del">
          <pc:chgData name="Paige McCown" userId="e2c0150d-910b-4165-ad13-1975aed1053d" providerId="ADAL" clId="{8963118D-87A0-419A-B10B-62003EFADB69}" dt="2021-04-16T16:18:00.021" v="61" actId="47"/>
          <pc:sldLayoutMkLst>
            <pc:docMk/>
            <pc:sldMasterMk cId="4112358092" sldId="2147483675"/>
            <pc:sldLayoutMk cId="2969303650" sldId="2147483677"/>
          </pc:sldLayoutMkLst>
        </pc:sldLayoutChg>
        <pc:sldLayoutChg chg="del">
          <pc:chgData name="Paige McCown" userId="e2c0150d-910b-4165-ad13-1975aed1053d" providerId="ADAL" clId="{8963118D-87A0-419A-B10B-62003EFADB69}" dt="2021-04-16T16:18:00.021" v="61" actId="47"/>
          <pc:sldLayoutMkLst>
            <pc:docMk/>
            <pc:sldMasterMk cId="4112358092" sldId="2147483675"/>
            <pc:sldLayoutMk cId="1029987963" sldId="2147483678"/>
          </pc:sldLayoutMkLst>
        </pc:sldLayoutChg>
        <pc:sldLayoutChg chg="del">
          <pc:chgData name="Paige McCown" userId="e2c0150d-910b-4165-ad13-1975aed1053d" providerId="ADAL" clId="{8963118D-87A0-419A-B10B-62003EFADB69}" dt="2021-04-16T16:18:00.021" v="61" actId="47"/>
          <pc:sldLayoutMkLst>
            <pc:docMk/>
            <pc:sldMasterMk cId="4112358092" sldId="2147483675"/>
            <pc:sldLayoutMk cId="3905159357" sldId="2147483679"/>
          </pc:sldLayoutMkLst>
        </pc:sldLayoutChg>
        <pc:sldLayoutChg chg="del">
          <pc:chgData name="Paige McCown" userId="e2c0150d-910b-4165-ad13-1975aed1053d" providerId="ADAL" clId="{8963118D-87A0-419A-B10B-62003EFADB69}" dt="2021-04-16T16:18:00.021" v="61" actId="47"/>
          <pc:sldLayoutMkLst>
            <pc:docMk/>
            <pc:sldMasterMk cId="4112358092" sldId="2147483675"/>
            <pc:sldLayoutMk cId="3780191556" sldId="2147483680"/>
          </pc:sldLayoutMkLst>
        </pc:sldLayoutChg>
        <pc:sldLayoutChg chg="del">
          <pc:chgData name="Paige McCown" userId="e2c0150d-910b-4165-ad13-1975aed1053d" providerId="ADAL" clId="{8963118D-87A0-419A-B10B-62003EFADB69}" dt="2021-04-16T16:18:00.021" v="61" actId="47"/>
          <pc:sldLayoutMkLst>
            <pc:docMk/>
            <pc:sldMasterMk cId="4112358092" sldId="2147483675"/>
            <pc:sldLayoutMk cId="2003374438" sldId="2147483681"/>
          </pc:sldLayoutMkLst>
        </pc:sldLayoutChg>
        <pc:sldLayoutChg chg="del">
          <pc:chgData name="Paige McCown" userId="e2c0150d-910b-4165-ad13-1975aed1053d" providerId="ADAL" clId="{8963118D-87A0-419A-B10B-62003EFADB69}" dt="2021-04-16T16:18:00.021" v="61" actId="47"/>
          <pc:sldLayoutMkLst>
            <pc:docMk/>
            <pc:sldMasterMk cId="4112358092" sldId="2147483675"/>
            <pc:sldLayoutMk cId="2611727882" sldId="2147483682"/>
          </pc:sldLayoutMkLst>
        </pc:sldLayoutChg>
        <pc:sldLayoutChg chg="del">
          <pc:chgData name="Paige McCown" userId="e2c0150d-910b-4165-ad13-1975aed1053d" providerId="ADAL" clId="{8963118D-87A0-419A-B10B-62003EFADB69}" dt="2021-04-16T16:18:00.021" v="61" actId="47"/>
          <pc:sldLayoutMkLst>
            <pc:docMk/>
            <pc:sldMasterMk cId="4112358092" sldId="2147483675"/>
            <pc:sldLayoutMk cId="2808969003" sldId="2147483683"/>
          </pc:sldLayoutMkLst>
        </pc:sldLayoutChg>
        <pc:sldLayoutChg chg="del">
          <pc:chgData name="Paige McCown" userId="e2c0150d-910b-4165-ad13-1975aed1053d" providerId="ADAL" clId="{8963118D-87A0-419A-B10B-62003EFADB69}" dt="2021-04-16T16:18:00.021" v="61" actId="47"/>
          <pc:sldLayoutMkLst>
            <pc:docMk/>
            <pc:sldMasterMk cId="4112358092" sldId="2147483675"/>
            <pc:sldLayoutMk cId="1482314918" sldId="2147483684"/>
          </pc:sldLayoutMkLst>
        </pc:sldLayoutChg>
        <pc:sldLayoutChg chg="del">
          <pc:chgData name="Paige McCown" userId="e2c0150d-910b-4165-ad13-1975aed1053d" providerId="ADAL" clId="{8963118D-87A0-419A-B10B-62003EFADB69}" dt="2021-04-16T16:18:00.021" v="61" actId="47"/>
          <pc:sldLayoutMkLst>
            <pc:docMk/>
            <pc:sldMasterMk cId="4112358092" sldId="2147483675"/>
            <pc:sldLayoutMk cId="3815910943" sldId="2147483685"/>
          </pc:sldLayoutMkLst>
        </pc:sldLayoutChg>
        <pc:sldLayoutChg chg="del">
          <pc:chgData name="Paige McCown" userId="e2c0150d-910b-4165-ad13-1975aed1053d" providerId="ADAL" clId="{8963118D-87A0-419A-B10B-62003EFADB69}" dt="2021-04-16T16:18:00.021" v="61" actId="47"/>
          <pc:sldLayoutMkLst>
            <pc:docMk/>
            <pc:sldMasterMk cId="4112358092" sldId="2147483675"/>
            <pc:sldLayoutMk cId="769297620" sldId="2147483686"/>
          </pc:sldLayoutMkLst>
        </pc:sldLayoutChg>
        <pc:sldLayoutChg chg="del">
          <pc:chgData name="Paige McCown" userId="e2c0150d-910b-4165-ad13-1975aed1053d" providerId="ADAL" clId="{8963118D-87A0-419A-B10B-62003EFADB69}" dt="2021-04-16T16:18:00.021" v="61" actId="47"/>
          <pc:sldLayoutMkLst>
            <pc:docMk/>
            <pc:sldMasterMk cId="4112358092" sldId="2147483675"/>
            <pc:sldLayoutMk cId="3340483123" sldId="2147483687"/>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2000"/>
            </a:pPr>
            <a:r>
              <a:rPr lang="en-US" sz="1800" dirty="0">
                <a:effectLst/>
              </a:rPr>
              <a:t>Energy demand will grow by 40% by 2040</a:t>
            </a:r>
            <a:endParaRPr lang="en-US" sz="2000" dirty="0">
              <a:effectLst/>
            </a:endParaRPr>
          </a:p>
          <a:p>
            <a:pPr algn="l">
              <a:defRPr sz="2000"/>
            </a:pPr>
            <a:r>
              <a:rPr lang="en-US" sz="1800" dirty="0">
                <a:effectLst/>
              </a:rPr>
              <a:t>World needs all forms of energy to meet that supply</a:t>
            </a:r>
            <a:endParaRPr lang="en-US" sz="2000" dirty="0">
              <a:effectLst/>
            </a:endParaRPr>
          </a:p>
        </c:rich>
      </c:tx>
      <c:layout>
        <c:manualLayout>
          <c:xMode val="edge"/>
          <c:yMode val="edge"/>
          <c:x val="1.2036950455965804E-3"/>
          <c:y val="1.3585135507056384E-3"/>
        </c:manualLayout>
      </c:layout>
      <c:overlay val="0"/>
    </c:title>
    <c:autoTitleDeleted val="0"/>
    <c:plotArea>
      <c:layout>
        <c:manualLayout>
          <c:layoutTarget val="inner"/>
          <c:xMode val="edge"/>
          <c:yMode val="edge"/>
          <c:x val="0.22488430307392793"/>
          <c:y val="0.22276401819030481"/>
          <c:w val="0.58123238396132926"/>
          <c:h val="0.77723598180969522"/>
        </c:manualLayout>
      </c:layout>
      <c:doughnutChart>
        <c:varyColors val="1"/>
        <c:ser>
          <c:idx val="0"/>
          <c:order val="0"/>
          <c:tx>
            <c:strRef>
              <c:f>Sheet1!$B$1</c:f>
              <c:strCache>
                <c:ptCount val="1"/>
                <c:pt idx="0">
                  <c:v>2040</c:v>
                </c:pt>
              </c:strCache>
            </c:strRef>
          </c:tx>
          <c:spPr>
            <a:effectLst>
              <a:outerShdw blurRad="50800" dist="38100" dir="5400000" algn="t" rotWithShape="0">
                <a:prstClr val="black">
                  <a:alpha val="40000"/>
                </a:prstClr>
              </a:outerShdw>
            </a:effectLst>
          </c:spPr>
          <c:dLbls>
            <c:dLbl>
              <c:idx val="3"/>
              <c:layout>
                <c:manualLayout>
                  <c:x val="-0.131390929453717"/>
                  <c:y val="-1.174566256727628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38B0-421A-9E45-650967995225}"/>
                </c:ext>
              </c:extLst>
            </c:dLbl>
            <c:dLbl>
              <c:idx val="5"/>
              <c:layout>
                <c:manualLayout>
                  <c:x val="-6.2163450494231692E-2"/>
                  <c:y val="-0.1174566256727629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8B0-421A-9E45-650967995225}"/>
                </c:ext>
              </c:extLst>
            </c:dLbl>
            <c:dLbl>
              <c:idx val="6"/>
              <c:layout>
                <c:manualLayout>
                  <c:x val="-2.9668919554065126E-2"/>
                  <c:y val="-0.1456462158342260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38B0-421A-9E45-650967995225}"/>
                </c:ext>
              </c:extLst>
            </c:dLbl>
            <c:dLbl>
              <c:idx val="7"/>
              <c:layout>
                <c:manualLayout>
                  <c:x val="2.9610726323015295E-2"/>
                  <c:y val="-0.1544891009372961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8B0-421A-9E45-650967995225}"/>
                </c:ext>
              </c:extLst>
            </c:dLbl>
            <c:spPr>
              <a:noFill/>
              <a:ln>
                <a:noFill/>
              </a:ln>
              <a:effectLst/>
            </c:spPr>
            <c:txPr>
              <a:bodyPr/>
              <a:lstStyle/>
              <a:p>
                <a:pPr>
                  <a:defRPr sz="1200" b="1" i="0">
                    <a:solidFill>
                      <a:schemeClr val="tx1"/>
                    </a:solidFill>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Sheet1!$A$2:$A$9</c:f>
              <c:strCache>
                <c:ptCount val="8"/>
                <c:pt idx="0">
                  <c:v>Oil</c:v>
                </c:pt>
                <c:pt idx="1">
                  <c:v>Natural Gas</c:v>
                </c:pt>
                <c:pt idx="2">
                  <c:v>Coal</c:v>
                </c:pt>
                <c:pt idx="3">
                  <c:v>Other Renewables</c:v>
                </c:pt>
                <c:pt idx="4">
                  <c:v>Bioenergy</c:v>
                </c:pt>
                <c:pt idx="5">
                  <c:v>Nuclear</c:v>
                </c:pt>
                <c:pt idx="6">
                  <c:v>Solid Biomass</c:v>
                </c:pt>
                <c:pt idx="7">
                  <c:v>Hydro</c:v>
                </c:pt>
              </c:strCache>
            </c:strRef>
          </c:cat>
          <c:val>
            <c:numRef>
              <c:f>Sheet1!$B$2:$B$9</c:f>
              <c:numCache>
                <c:formatCode>0%</c:formatCode>
                <c:ptCount val="8"/>
                <c:pt idx="0">
                  <c:v>0.28000000000000003</c:v>
                </c:pt>
                <c:pt idx="1">
                  <c:v>0.25</c:v>
                </c:pt>
                <c:pt idx="2">
                  <c:v>0.21</c:v>
                </c:pt>
                <c:pt idx="3">
                  <c:v>7.0000000000000007E-2</c:v>
                </c:pt>
                <c:pt idx="4">
                  <c:v>7.0000000000000007E-2</c:v>
                </c:pt>
                <c:pt idx="5">
                  <c:v>0.05</c:v>
                </c:pt>
                <c:pt idx="6">
                  <c:v>0.03</c:v>
                </c:pt>
                <c:pt idx="7">
                  <c:v>0.03</c:v>
                </c:pt>
              </c:numCache>
            </c:numRef>
          </c:val>
          <c:extLst>
            <c:ext xmlns:c16="http://schemas.microsoft.com/office/drawing/2014/chart" uri="{C3380CC4-5D6E-409C-BE32-E72D297353CC}">
              <c16:uniqueId val="{00000000-E320-1D45-BEC3-D64DE3A93AB8}"/>
            </c:ext>
          </c:extLst>
        </c:ser>
        <c:dLbls>
          <c:showLegendKey val="0"/>
          <c:showVal val="0"/>
          <c:showCatName val="1"/>
          <c:showSerName val="0"/>
          <c:showPercent val="1"/>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7D31EF-5585-E444-8ED6-16CF7E9562B3}" type="datetimeFigureOut">
              <a:rPr lang="en-US" smtClean="0"/>
              <a:t>4/16/2021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69402B-A463-6545-92C7-E2F315AA1ABD}" type="slidenum">
              <a:rPr lang="en-US" smtClean="0"/>
              <a:t>‹#›</a:t>
            </a:fld>
            <a:endParaRPr lang="en-US"/>
          </a:p>
        </p:txBody>
      </p:sp>
    </p:spTree>
    <p:extLst>
      <p:ext uri="{BB962C8B-B14F-4D97-AF65-F5344CB8AC3E}">
        <p14:creationId xmlns:p14="http://schemas.microsoft.com/office/powerpoint/2010/main" val="14572435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visualcapitalist.com/every-coal-power-plant-1927-2019/"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www.britannica.com/science/force-physics" TargetMode="External"/><Relationship Id="rId3" Type="http://schemas.openxmlformats.org/officeDocument/2006/relationships/hyperlink" Target="https://www.britannica.com/science/buoyancy" TargetMode="External"/><Relationship Id="rId7" Type="http://schemas.openxmlformats.org/officeDocument/2006/relationships/hyperlink" Target="https://www.britannica.com/science/liquid-state-of-matter"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britannica.com/science/gas-state-of-matter" TargetMode="External"/><Relationship Id="rId5" Type="http://schemas.openxmlformats.org/officeDocument/2006/relationships/hyperlink" Target="https://www.britannica.com/science/fluid-physics" TargetMode="External"/><Relationship Id="rId4" Type="http://schemas.openxmlformats.org/officeDocument/2006/relationships/hyperlink" Target="https://www.britannica.com/biography/Archimede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eia.gov/todayinenergy/detail.php?id=11951" TargetMode="External"/><Relationship Id="rId13" Type="http://schemas.openxmlformats.org/officeDocument/2006/relationships/hyperlink" Target="https://www.eia.gov/todayinenergy/detail.php?id=21912" TargetMode="External"/><Relationship Id="rId3" Type="http://schemas.openxmlformats.org/officeDocument/2006/relationships/hyperlink" Target="https://www.enginelabs.com/news/historic-engines-stanley-steamer/" TargetMode="External"/><Relationship Id="rId7" Type="http://schemas.openxmlformats.org/officeDocument/2006/relationships/hyperlink" Target="http://www.historyoflamps.com/lamp-history/history-of-kerosene-lamp/" TargetMode="External"/><Relationship Id="rId12" Type="http://schemas.openxmlformats.org/officeDocument/2006/relationships/hyperlink" Target="https://www.powermag.com/history-of-power-the-evolution-of-the-electric-generation-industry/?printmode=1"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theatlantic.com/business/archive/2012/02/the-spectacular-rise-and-fall-of-us-whaling-an-innovation-story/253355/" TargetMode="External"/><Relationship Id="rId11" Type="http://schemas.openxmlformats.org/officeDocument/2006/relationships/hyperlink" Target="https://www.core77.com/posts/58982/How-Did-Factories-Get-Power-to-Their-Machines-Before-Electricity" TargetMode="External"/><Relationship Id="rId5" Type="http://schemas.openxmlformats.org/officeDocument/2006/relationships/hyperlink" Target="http://www.pbs.org/now/shows/223/electric-car-timeline.html" TargetMode="External"/><Relationship Id="rId10" Type="http://schemas.openxmlformats.org/officeDocument/2006/relationships/hyperlink" Target="https://www.curbed.com/2017/11/30/16716472/old-house-fireplace-coal-stove-history-heating" TargetMode="External"/><Relationship Id="rId4" Type="http://schemas.openxmlformats.org/officeDocument/2006/relationships/hyperlink" Target="https://www.pbs.org/video/american-experience-model-t/" TargetMode="External"/><Relationship Id="rId9" Type="http://schemas.openxmlformats.org/officeDocument/2006/relationships/hyperlink" Target="https://www.eia.gov/energyexplained/index.php?page=electricity_in_the_united_state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69402B-A463-6545-92C7-E2F315AA1ABD}" type="slidenum">
              <a:rPr lang="en-US" smtClean="0"/>
              <a:t>1</a:t>
            </a:fld>
            <a:endParaRPr lang="en-US"/>
          </a:p>
        </p:txBody>
      </p:sp>
    </p:spTree>
    <p:extLst>
      <p:ext uri="{BB962C8B-B14F-4D97-AF65-F5344CB8AC3E}">
        <p14:creationId xmlns:p14="http://schemas.microsoft.com/office/powerpoint/2010/main" val="646248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Noto Serif"/>
              </a:rPr>
              <a:t>oil will be the largest energy source in 2040, making up about 28% of the global energy mix — and natural gas will be right behind it, for 25% of supply.</a:t>
            </a:r>
          </a:p>
          <a:p>
            <a:pPr algn="l" fontAlgn="base"/>
            <a:endParaRPr lang="en-US" b="0" i="0" dirty="0">
              <a:solidFill>
                <a:srgbClr val="000000"/>
              </a:solidFill>
              <a:effectLst/>
              <a:latin typeface="Noto Serif"/>
            </a:endParaRPr>
          </a:p>
          <a:p>
            <a:pPr algn="l" fontAlgn="base"/>
            <a:r>
              <a:rPr lang="en-US" b="0" i="0" dirty="0">
                <a:solidFill>
                  <a:srgbClr val="000000"/>
                </a:solidFill>
                <a:effectLst/>
                <a:latin typeface="Noto Serif"/>
              </a:rPr>
              <a:t>Coal consumption, which is decreasing in Western markets, will stay consistent with 2018 levels thanks to </a:t>
            </a:r>
            <a:r>
              <a:rPr lang="en-US" b="0" i="0" u="none" strike="noStrike" dirty="0">
                <a:solidFill>
                  <a:srgbClr val="000000"/>
                </a:solidFill>
                <a:effectLst/>
                <a:latin typeface="Noto Serif"/>
                <a:hlinkClick r:id="rId3"/>
              </a:rPr>
              <a:t>growing demand</a:t>
            </a:r>
            <a:r>
              <a:rPr lang="en-US" b="0" i="0" dirty="0">
                <a:solidFill>
                  <a:srgbClr val="000000"/>
                </a:solidFill>
                <a:effectLst/>
                <a:latin typeface="Noto Serif"/>
              </a:rPr>
              <a:t> in Asia.</a:t>
            </a:r>
          </a:p>
          <a:p>
            <a:pPr algn="l" fontAlgn="base"/>
            <a:endParaRPr lang="en-US" b="0" i="0" dirty="0">
              <a:solidFill>
                <a:srgbClr val="000000"/>
              </a:solidFill>
              <a:effectLst/>
              <a:latin typeface="Noto Serif"/>
            </a:endParaRPr>
          </a:p>
          <a:p>
            <a:pPr algn="l" fontAlgn="base"/>
            <a:r>
              <a:rPr lang="en-US" b="0" i="0" dirty="0">
                <a:solidFill>
                  <a:srgbClr val="000000"/>
                </a:solidFill>
                <a:effectLst/>
                <a:latin typeface="Noto Serif"/>
              </a:rPr>
              <a:t>Meanwhile, renewable energy (excl. hydro) will see an impressive renaissance, with this category (which includes wind, solar, geothermal, etc.) increasing its portion in the mix by over 300% over 22 years.</a:t>
            </a:r>
          </a:p>
          <a:p>
            <a:pPr algn="l" fontAlgn="base"/>
            <a:endParaRPr lang="en-US" b="0" i="0" dirty="0">
              <a:solidFill>
                <a:srgbClr val="000000"/>
              </a:solidFill>
              <a:effectLst/>
              <a:latin typeface="Noto Serif"/>
            </a:endParaRPr>
          </a:p>
          <a:p>
            <a:r>
              <a:rPr lang="en-US" b="1" dirty="0">
                <a:solidFill>
                  <a:schemeClr val="tx1">
                    <a:lumMod val="50000"/>
                  </a:schemeClr>
                </a:solidFill>
              </a:rPr>
              <a:t>Transport, industrial, residential, agriculture, commercial, medicine, entertainment, education, “social media”, etc. create an energy demand far greater than any one source can provide. </a:t>
            </a:r>
          </a:p>
          <a:p>
            <a:endParaRPr lang="en-US" b="1" dirty="0">
              <a:solidFill>
                <a:schemeClr val="tx1">
                  <a:lumMod val="50000"/>
                </a:schemeClr>
              </a:solidFill>
            </a:endParaRPr>
          </a:p>
          <a:p>
            <a:r>
              <a:rPr lang="en-US" b="1" dirty="0">
                <a:solidFill>
                  <a:schemeClr val="tx1">
                    <a:lumMod val="50000"/>
                  </a:schemeClr>
                </a:solidFill>
              </a:rPr>
              <a:t>To prevent power supply interruptions, all significant power supply sources must be stable and reliable.</a:t>
            </a:r>
          </a:p>
          <a:p>
            <a:endParaRPr lang="en-US" b="1" dirty="0">
              <a:solidFill>
                <a:schemeClr val="tx1">
                  <a:lumMod val="50000"/>
                </a:schemeClr>
              </a:solidFill>
            </a:endParaRPr>
          </a:p>
          <a:p>
            <a:r>
              <a:rPr lang="en-US" b="1" dirty="0">
                <a:solidFill>
                  <a:schemeClr val="tx1">
                    <a:lumMod val="50000"/>
                  </a:schemeClr>
                </a:solidFill>
              </a:rPr>
              <a:t>If power sources are periodic in short or longer time terms, a stable, quickly available power supply or reliable low-loss energy storage must be available. </a:t>
            </a:r>
          </a:p>
          <a:p>
            <a:endParaRPr lang="en-US" b="1" dirty="0">
              <a:solidFill>
                <a:schemeClr val="tx1">
                  <a:lumMod val="50000"/>
                </a:schemeClr>
              </a:solidFill>
            </a:endParaRPr>
          </a:p>
          <a:p>
            <a:r>
              <a:rPr lang="en-US" b="1" dirty="0">
                <a:solidFill>
                  <a:schemeClr val="tx1">
                    <a:lumMod val="50000"/>
                  </a:schemeClr>
                </a:solidFill>
              </a:rPr>
              <a:t>Transfer of energy, in any form, must deal with losses from every aspect of production, transport, delivery and use.</a:t>
            </a:r>
          </a:p>
          <a:p>
            <a:endParaRPr lang="en-US" b="1" dirty="0">
              <a:solidFill>
                <a:schemeClr val="tx1">
                  <a:lumMod val="50000"/>
                </a:schemeClr>
              </a:solidFill>
            </a:endParaRPr>
          </a:p>
          <a:p>
            <a:r>
              <a:rPr lang="en-US" b="1" dirty="0">
                <a:solidFill>
                  <a:schemeClr val="tx1">
                    <a:lumMod val="50000"/>
                  </a:schemeClr>
                </a:solidFill>
              </a:rPr>
              <a:t>No energy generation (man-made or natural) is 100% efficient.</a:t>
            </a:r>
          </a:p>
          <a:p>
            <a:r>
              <a:rPr lang="en-US" b="1" dirty="0">
                <a:solidFill>
                  <a:schemeClr val="tx1">
                    <a:lumMod val="50000"/>
                  </a:schemeClr>
                </a:solidFill>
              </a:rPr>
              <a:t> </a:t>
            </a:r>
          </a:p>
          <a:p>
            <a:r>
              <a:rPr lang="en-US" b="1" dirty="0">
                <a:solidFill>
                  <a:schemeClr val="tx1">
                    <a:lumMod val="50000"/>
                  </a:schemeClr>
                </a:solidFill>
              </a:rPr>
              <a:t>Energy Storage is a very important discussion point.</a:t>
            </a:r>
          </a:p>
          <a:p>
            <a:pPr algn="l" fontAlgn="base"/>
            <a:endParaRPr lang="en-US" b="0" i="0" dirty="0">
              <a:solidFill>
                <a:srgbClr val="000000"/>
              </a:solidFill>
              <a:effectLst/>
              <a:latin typeface="Noto Serif"/>
            </a:endParaRPr>
          </a:p>
          <a:p>
            <a:endParaRPr lang="en-US" dirty="0"/>
          </a:p>
        </p:txBody>
      </p:sp>
      <p:sp>
        <p:nvSpPr>
          <p:cNvPr id="4" name="Slide Number Placeholder 3"/>
          <p:cNvSpPr>
            <a:spLocks noGrp="1"/>
          </p:cNvSpPr>
          <p:nvPr>
            <p:ph type="sldNum" sz="quarter" idx="5"/>
          </p:nvPr>
        </p:nvSpPr>
        <p:spPr/>
        <p:txBody>
          <a:bodyPr/>
          <a:lstStyle/>
          <a:p>
            <a:fld id="{BA69402B-A463-6545-92C7-E2F315AA1ABD}" type="slidenum">
              <a:rPr lang="en-US" smtClean="0"/>
              <a:t>11</a:t>
            </a:fld>
            <a:endParaRPr lang="en-US"/>
          </a:p>
        </p:txBody>
      </p:sp>
    </p:spTree>
    <p:extLst>
      <p:ext uri="{BB962C8B-B14F-4D97-AF65-F5344CB8AC3E}">
        <p14:creationId xmlns:p14="http://schemas.microsoft.com/office/powerpoint/2010/main" val="1141393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People are anxious. People perceive lack of action. Call for an end to the industry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bc</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they do not see actions.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Consumers have choices.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Part of the issue is that as our planet adds close to a billion people, the total amount of energy required will grow vs today.  While renewables achieve exponential growth, the only way to fill the gap in world energy needs is oil and gas.  Taking oil and gas out of the mix now would drastically change everyone’s w</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A69402B-A463-6545-92C7-E2F315AA1ABD}" type="slidenum">
              <a:rPr lang="en-US" smtClean="0"/>
              <a:t>12</a:t>
            </a:fld>
            <a:endParaRPr lang="en-US"/>
          </a:p>
        </p:txBody>
      </p:sp>
    </p:spTree>
    <p:extLst>
      <p:ext uri="{BB962C8B-B14F-4D97-AF65-F5344CB8AC3E}">
        <p14:creationId xmlns:p14="http://schemas.microsoft.com/office/powerpoint/2010/main" val="2672473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Noto Serif"/>
              </a:rPr>
              <a:t>Not only energy but everyday products we use…</a:t>
            </a:r>
          </a:p>
          <a:p>
            <a:endParaRPr lang="en-US" dirty="0"/>
          </a:p>
        </p:txBody>
      </p:sp>
      <p:sp>
        <p:nvSpPr>
          <p:cNvPr id="4" name="Slide Number Placeholder 3"/>
          <p:cNvSpPr>
            <a:spLocks noGrp="1"/>
          </p:cNvSpPr>
          <p:nvPr>
            <p:ph type="sldNum" sz="quarter" idx="5"/>
          </p:nvPr>
        </p:nvSpPr>
        <p:spPr/>
        <p:txBody>
          <a:bodyPr/>
          <a:lstStyle/>
          <a:p>
            <a:fld id="{BA69402B-A463-6545-92C7-E2F315AA1ABD}" type="slidenum">
              <a:rPr lang="en-US" smtClean="0"/>
              <a:t>13</a:t>
            </a:fld>
            <a:endParaRPr lang="en-US"/>
          </a:p>
        </p:txBody>
      </p:sp>
    </p:spTree>
    <p:extLst>
      <p:ext uri="{BB962C8B-B14F-4D97-AF65-F5344CB8AC3E}">
        <p14:creationId xmlns:p14="http://schemas.microsoft.com/office/powerpoint/2010/main" val="2268490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x</a:t>
            </a:r>
            <a:endParaRPr lang="en-US" dirty="0"/>
          </a:p>
        </p:txBody>
      </p:sp>
      <p:sp>
        <p:nvSpPr>
          <p:cNvPr id="4" name="Slide Number Placeholder 3"/>
          <p:cNvSpPr>
            <a:spLocks noGrp="1"/>
          </p:cNvSpPr>
          <p:nvPr>
            <p:ph type="sldNum" sz="quarter" idx="5"/>
          </p:nvPr>
        </p:nvSpPr>
        <p:spPr/>
        <p:txBody>
          <a:bodyPr/>
          <a:lstStyle/>
          <a:p>
            <a:fld id="{BA69402B-A463-6545-92C7-E2F315AA1ABD}" type="slidenum">
              <a:rPr lang="en-US" smtClean="0"/>
              <a:t>16</a:t>
            </a:fld>
            <a:endParaRPr lang="en-US"/>
          </a:p>
        </p:txBody>
      </p:sp>
    </p:spTree>
    <p:extLst>
      <p:ext uri="{BB962C8B-B14F-4D97-AF65-F5344CB8AC3E}">
        <p14:creationId xmlns:p14="http://schemas.microsoft.com/office/powerpoint/2010/main" val="963676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Roboto"/>
              </a:rPr>
              <a:t>is a classic science experiment which demonstrates the principle of buoyancy (Archimedes' principle) and the ideal gas law.</a:t>
            </a:r>
          </a:p>
          <a:p>
            <a:endParaRPr lang="en-US" b="0" i="0" dirty="0">
              <a:solidFill>
                <a:srgbClr val="202124"/>
              </a:solidFill>
              <a:effectLst/>
              <a:latin typeface="Roboto"/>
            </a:endParaRPr>
          </a:p>
          <a:p>
            <a:r>
              <a:rPr lang="en-US" b="0" i="0" dirty="0">
                <a:solidFill>
                  <a:srgbClr val="1A1A1A"/>
                </a:solidFill>
                <a:effectLst/>
                <a:latin typeface="Georgia" panose="02040502050405020303" pitchFamily="18" charset="0"/>
              </a:rPr>
              <a:t> physical law of </a:t>
            </a:r>
            <a:r>
              <a:rPr lang="en-US" b="0" i="0" u="none" strike="noStrike" dirty="0">
                <a:solidFill>
                  <a:srgbClr val="14599D"/>
                </a:solidFill>
                <a:effectLst/>
                <a:latin typeface="Georgia" panose="02040502050405020303" pitchFamily="18" charset="0"/>
                <a:hlinkClick r:id="rId3"/>
              </a:rPr>
              <a:t>buoyancy</a:t>
            </a:r>
            <a:r>
              <a:rPr lang="en-US" b="0" i="0" dirty="0">
                <a:solidFill>
                  <a:srgbClr val="1A1A1A"/>
                </a:solidFill>
                <a:effectLst/>
                <a:latin typeface="Georgia" panose="02040502050405020303" pitchFamily="18" charset="0"/>
              </a:rPr>
              <a:t>, discovered by the ancient Greek mathematician and inventor </a:t>
            </a:r>
            <a:r>
              <a:rPr lang="en-US" b="0" i="0" u="none" strike="noStrike" dirty="0">
                <a:solidFill>
                  <a:srgbClr val="14599D"/>
                </a:solidFill>
                <a:effectLst/>
                <a:latin typeface="Georgia" panose="02040502050405020303" pitchFamily="18" charset="0"/>
                <a:hlinkClick r:id="rId4"/>
              </a:rPr>
              <a:t>Archimedes</a:t>
            </a:r>
            <a:r>
              <a:rPr lang="en-US" b="0" i="0" dirty="0">
                <a:solidFill>
                  <a:srgbClr val="1A1A1A"/>
                </a:solidFill>
                <a:effectLst/>
                <a:latin typeface="Georgia" panose="02040502050405020303" pitchFamily="18" charset="0"/>
              </a:rPr>
              <a:t>, stating that any body completely or partially submerged in a </a:t>
            </a:r>
            <a:r>
              <a:rPr lang="en-US" b="0" i="0" u="none" strike="noStrike" dirty="0">
                <a:solidFill>
                  <a:srgbClr val="14599D"/>
                </a:solidFill>
                <a:effectLst/>
                <a:latin typeface="Georgia" panose="02040502050405020303" pitchFamily="18" charset="0"/>
                <a:hlinkClick r:id="rId5"/>
              </a:rPr>
              <a:t>fluid</a:t>
            </a:r>
            <a:r>
              <a:rPr lang="en-US" b="0" i="0" dirty="0">
                <a:solidFill>
                  <a:srgbClr val="1A1A1A"/>
                </a:solidFill>
                <a:effectLst/>
                <a:latin typeface="Georgia" panose="02040502050405020303" pitchFamily="18" charset="0"/>
              </a:rPr>
              <a:t> (</a:t>
            </a:r>
            <a:r>
              <a:rPr lang="en-US" b="0" i="0" u="none" strike="noStrike" dirty="0">
                <a:solidFill>
                  <a:srgbClr val="14599D"/>
                </a:solidFill>
                <a:effectLst/>
                <a:latin typeface="Georgia" panose="02040502050405020303" pitchFamily="18" charset="0"/>
                <a:hlinkClick r:id="rId6"/>
              </a:rPr>
              <a:t>gas</a:t>
            </a:r>
            <a:r>
              <a:rPr lang="en-US" b="0" i="0" dirty="0">
                <a:solidFill>
                  <a:srgbClr val="1A1A1A"/>
                </a:solidFill>
                <a:effectLst/>
                <a:latin typeface="Georgia" panose="02040502050405020303" pitchFamily="18" charset="0"/>
              </a:rPr>
              <a:t> or </a:t>
            </a:r>
            <a:r>
              <a:rPr lang="en-US" b="0" i="0" u="none" strike="noStrike" dirty="0">
                <a:solidFill>
                  <a:srgbClr val="14599D"/>
                </a:solidFill>
                <a:effectLst/>
                <a:latin typeface="Georgia" panose="02040502050405020303" pitchFamily="18" charset="0"/>
                <a:hlinkClick r:id="rId7"/>
              </a:rPr>
              <a:t>liquid</a:t>
            </a:r>
            <a:r>
              <a:rPr lang="en-US" b="0" i="0" dirty="0">
                <a:solidFill>
                  <a:srgbClr val="1A1A1A"/>
                </a:solidFill>
                <a:effectLst/>
                <a:latin typeface="Georgia" panose="02040502050405020303" pitchFamily="18" charset="0"/>
              </a:rPr>
              <a:t>) at rest is acted upon by an upward, or buoyant, </a:t>
            </a:r>
            <a:r>
              <a:rPr lang="en-US" b="0" i="0" u="none" strike="noStrike" dirty="0">
                <a:solidFill>
                  <a:srgbClr val="14599D"/>
                </a:solidFill>
                <a:effectLst/>
                <a:latin typeface="Georgia" panose="02040502050405020303" pitchFamily="18" charset="0"/>
                <a:hlinkClick r:id="rId8"/>
              </a:rPr>
              <a:t>force</a:t>
            </a:r>
            <a:r>
              <a:rPr lang="en-US" b="0" i="0" dirty="0">
                <a:solidFill>
                  <a:srgbClr val="1A1A1A"/>
                </a:solidFill>
                <a:effectLst/>
                <a:latin typeface="Georgia" panose="02040502050405020303" pitchFamily="18" charset="0"/>
              </a:rPr>
              <a:t>, the magnitude of which is equal to the weight of the fluid displaced by the body.</a:t>
            </a:r>
            <a:endParaRPr lang="en-US" dirty="0"/>
          </a:p>
        </p:txBody>
      </p:sp>
      <p:sp>
        <p:nvSpPr>
          <p:cNvPr id="4" name="Slide Number Placeholder 3"/>
          <p:cNvSpPr>
            <a:spLocks noGrp="1"/>
          </p:cNvSpPr>
          <p:nvPr>
            <p:ph type="sldNum" sz="quarter" idx="5"/>
          </p:nvPr>
        </p:nvSpPr>
        <p:spPr/>
        <p:txBody>
          <a:bodyPr/>
          <a:lstStyle/>
          <a:p>
            <a:fld id="{BA69402B-A463-6545-92C7-E2F315AA1ABD}" type="slidenum">
              <a:rPr lang="en-US" smtClean="0"/>
              <a:t>18</a:t>
            </a:fld>
            <a:endParaRPr lang="en-US"/>
          </a:p>
        </p:txBody>
      </p:sp>
    </p:spTree>
    <p:extLst>
      <p:ext uri="{BB962C8B-B14F-4D97-AF65-F5344CB8AC3E}">
        <p14:creationId xmlns:p14="http://schemas.microsoft.com/office/powerpoint/2010/main" val="2715006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69402B-A463-6545-92C7-E2F315AA1ABD}" type="slidenum">
              <a:rPr lang="en-US" smtClean="0"/>
              <a:t>22</a:t>
            </a:fld>
            <a:endParaRPr lang="en-US"/>
          </a:p>
        </p:txBody>
      </p:sp>
    </p:spTree>
    <p:extLst>
      <p:ext uri="{BB962C8B-B14F-4D97-AF65-F5344CB8AC3E}">
        <p14:creationId xmlns:p14="http://schemas.microsoft.com/office/powerpoint/2010/main" val="1683025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69402B-A463-6545-92C7-E2F315AA1ABD}" type="slidenum">
              <a:rPr lang="en-US" smtClean="0"/>
              <a:t>27</a:t>
            </a:fld>
            <a:endParaRPr lang="en-US"/>
          </a:p>
        </p:txBody>
      </p:sp>
    </p:spTree>
    <p:extLst>
      <p:ext uri="{BB962C8B-B14F-4D97-AF65-F5344CB8AC3E}">
        <p14:creationId xmlns:p14="http://schemas.microsoft.com/office/powerpoint/2010/main" val="1396878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69402B-A463-6545-92C7-E2F315AA1ABD}" type="slidenum">
              <a:rPr lang="en-US" smtClean="0"/>
              <a:t>28</a:t>
            </a:fld>
            <a:endParaRPr lang="en-US"/>
          </a:p>
        </p:txBody>
      </p:sp>
    </p:spTree>
    <p:extLst>
      <p:ext uri="{BB962C8B-B14F-4D97-AF65-F5344CB8AC3E}">
        <p14:creationId xmlns:p14="http://schemas.microsoft.com/office/powerpoint/2010/main" val="58522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69402B-A463-6545-92C7-E2F315AA1ABD}" type="slidenum">
              <a:rPr lang="en-US" smtClean="0"/>
              <a:t>29</a:t>
            </a:fld>
            <a:endParaRPr lang="en-US"/>
          </a:p>
        </p:txBody>
      </p:sp>
    </p:spTree>
    <p:extLst>
      <p:ext uri="{BB962C8B-B14F-4D97-AF65-F5344CB8AC3E}">
        <p14:creationId xmlns:p14="http://schemas.microsoft.com/office/powerpoint/2010/main" val="3534963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69402B-A463-6545-92C7-E2F315AA1ABD}" type="slidenum">
              <a:rPr lang="en-US" smtClean="0"/>
              <a:t>2</a:t>
            </a:fld>
            <a:endParaRPr lang="en-US"/>
          </a:p>
        </p:txBody>
      </p:sp>
    </p:spTree>
    <p:extLst>
      <p:ext uri="{BB962C8B-B14F-4D97-AF65-F5344CB8AC3E}">
        <p14:creationId xmlns:p14="http://schemas.microsoft.com/office/powerpoint/2010/main" val="3521697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accent1"/>
              </a:solidFill>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BA69402B-A463-6545-92C7-E2F315AA1ABD}" type="slidenum">
              <a:rPr lang="en-US" smtClean="0"/>
              <a:t>3</a:t>
            </a:fld>
            <a:endParaRPr lang="en-US"/>
          </a:p>
        </p:txBody>
      </p:sp>
    </p:spTree>
    <p:extLst>
      <p:ext uri="{BB962C8B-B14F-4D97-AF65-F5344CB8AC3E}">
        <p14:creationId xmlns:p14="http://schemas.microsoft.com/office/powerpoint/2010/main" val="3827405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56DAFD41-C2EA-46C4-9313-9913026D132A}" type="datetime1">
              <a:rPr lang="en-GB" smtClean="0"/>
              <a:pPr/>
              <a:t>16/04/2021</a:t>
            </a:fld>
            <a:endParaRPr lang="en-GB"/>
          </a:p>
        </p:txBody>
      </p:sp>
      <p:sp>
        <p:nvSpPr>
          <p:cNvPr id="5" name="Slide Number Placeholder 4"/>
          <p:cNvSpPr>
            <a:spLocks noGrp="1"/>
          </p:cNvSpPr>
          <p:nvPr>
            <p:ph type="sldNum" sz="quarter" idx="11"/>
          </p:nvPr>
        </p:nvSpPr>
        <p:spPr/>
        <p:txBody>
          <a:bodyPr/>
          <a:lstStyle/>
          <a:p>
            <a:fld id="{2B6E0498-7719-403D-8376-0E0E64DE66B2}" type="slidenum">
              <a:rPr lang="en-GB" smtClean="0"/>
              <a:pPr/>
              <a:t>4</a:t>
            </a:fld>
            <a:endParaRPr lang="en-GB"/>
          </a:p>
        </p:txBody>
      </p:sp>
    </p:spTree>
    <p:extLst>
      <p:ext uri="{BB962C8B-B14F-4D97-AF65-F5344CB8AC3E}">
        <p14:creationId xmlns:p14="http://schemas.microsoft.com/office/powerpoint/2010/main" val="1378366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69402B-A463-6545-92C7-E2F315AA1ABD}" type="slidenum">
              <a:rPr lang="en-US" smtClean="0"/>
              <a:t>5</a:t>
            </a:fld>
            <a:endParaRPr lang="en-US"/>
          </a:p>
        </p:txBody>
      </p:sp>
    </p:spTree>
    <p:extLst>
      <p:ext uri="{BB962C8B-B14F-4D97-AF65-F5344CB8AC3E}">
        <p14:creationId xmlns:p14="http://schemas.microsoft.com/office/powerpoint/2010/main" val="1687669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69402B-A463-6545-92C7-E2F315AA1ABD}" type="slidenum">
              <a:rPr lang="en-US" smtClean="0"/>
              <a:t>6</a:t>
            </a:fld>
            <a:endParaRPr lang="en-US"/>
          </a:p>
        </p:txBody>
      </p:sp>
    </p:spTree>
    <p:extLst>
      <p:ext uri="{BB962C8B-B14F-4D97-AF65-F5344CB8AC3E}">
        <p14:creationId xmlns:p14="http://schemas.microsoft.com/office/powerpoint/2010/main" val="3899676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69402B-A463-6545-92C7-E2F315AA1ABD}" type="slidenum">
              <a:rPr lang="en-US" smtClean="0"/>
              <a:t>7</a:t>
            </a:fld>
            <a:endParaRPr lang="en-US"/>
          </a:p>
        </p:txBody>
      </p:sp>
    </p:spTree>
    <p:extLst>
      <p:ext uri="{BB962C8B-B14F-4D97-AF65-F5344CB8AC3E}">
        <p14:creationId xmlns:p14="http://schemas.microsoft.com/office/powerpoint/2010/main" val="521685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0" i="0" dirty="0">
                <a:solidFill>
                  <a:srgbClr val="383838"/>
                </a:solidFill>
                <a:effectLst/>
                <a:latin typeface="Libre Baskerville"/>
              </a:rPr>
              <a:t>Fire cooking and heating</a:t>
            </a:r>
          </a:p>
          <a:p>
            <a:pPr marL="228600" indent="-228600">
              <a:buAutoNum type="arabicPeriod"/>
            </a:pPr>
            <a:r>
              <a:rPr lang="en-US" b="0" i="0" dirty="0">
                <a:solidFill>
                  <a:srgbClr val="383838"/>
                </a:solidFill>
                <a:effectLst/>
                <a:latin typeface="Libre Baskerville"/>
              </a:rPr>
              <a:t>Animal traction to human muscle strength for ploughing</a:t>
            </a:r>
          </a:p>
          <a:p>
            <a:pPr marL="228600" indent="-228600">
              <a:buAutoNum type="arabicPeriod"/>
            </a:pPr>
            <a:r>
              <a:rPr lang="en-US" b="0" i="0" dirty="0">
                <a:solidFill>
                  <a:srgbClr val="383838"/>
                </a:solidFill>
                <a:effectLst/>
                <a:latin typeface="Libre Baskerville"/>
              </a:rPr>
              <a:t>Coal replaced wood, human and animal muscle power as a source of energy</a:t>
            </a:r>
          </a:p>
          <a:p>
            <a:pPr marL="228600" indent="-228600">
              <a:buAutoNum type="arabicPeriod"/>
            </a:pPr>
            <a:r>
              <a:rPr lang="en-US" b="0" i="0" dirty="0">
                <a:solidFill>
                  <a:srgbClr val="383838"/>
                </a:solidFill>
                <a:effectLst/>
                <a:latin typeface="Libre Baskerville"/>
              </a:rPr>
              <a:t>Oil and gas with electricity: </a:t>
            </a:r>
            <a:r>
              <a:rPr lang="en-US" b="0" i="0" dirty="0">
                <a:solidFill>
                  <a:srgbClr val="4C4C4C"/>
                </a:solidFill>
                <a:effectLst/>
                <a:latin typeface="Abel"/>
              </a:rPr>
              <a:t>Combustion engine, lighting, mass consumption, mobility of people and goods</a:t>
            </a:r>
          </a:p>
          <a:p>
            <a:pPr marL="228600" indent="-228600">
              <a:buAutoNum type="arabicPeriod"/>
            </a:pPr>
            <a:endParaRPr lang="en-US" b="0" i="0" dirty="0">
              <a:solidFill>
                <a:srgbClr val="383838"/>
              </a:solidFill>
              <a:effectLst/>
              <a:latin typeface="Libre Baskerville"/>
            </a:endParaRPr>
          </a:p>
          <a:p>
            <a:endParaRPr lang="en-US" b="0" i="0" dirty="0">
              <a:solidFill>
                <a:srgbClr val="383838"/>
              </a:solidFill>
              <a:effectLst/>
              <a:latin typeface="Libre Baskerville"/>
            </a:endParaRPr>
          </a:p>
          <a:p>
            <a:endParaRPr lang="en-US" b="0" i="0" dirty="0">
              <a:solidFill>
                <a:srgbClr val="383838"/>
              </a:solidFill>
              <a:effectLst/>
              <a:latin typeface="Libre Baskerville"/>
            </a:endParaRPr>
          </a:p>
          <a:p>
            <a:endParaRPr lang="en-US" b="0" i="0" dirty="0">
              <a:solidFill>
                <a:srgbClr val="383838"/>
              </a:solidFill>
              <a:effectLst/>
              <a:latin typeface="Libre Baskerville"/>
            </a:endParaRPr>
          </a:p>
          <a:p>
            <a:endParaRPr lang="en-US" b="0" i="0" dirty="0">
              <a:solidFill>
                <a:srgbClr val="383838"/>
              </a:solidFill>
              <a:effectLst/>
              <a:latin typeface="Libre Baskerville"/>
            </a:endParaRPr>
          </a:p>
          <a:p>
            <a:r>
              <a:rPr lang="en-US" b="0" i="0" dirty="0">
                <a:solidFill>
                  <a:srgbClr val="383838"/>
                </a:solidFill>
                <a:effectLst/>
                <a:latin typeface="Libre Baskerville"/>
              </a:rPr>
              <a:t>Energy transitions are no simple flip of a new switch following the discovery or adoption of technology. For instance, for about 25 years after 1890, America’s roadways were a wild laboratory of various conveyances. From the horse-drawn buggy to the bicycle, from the </a:t>
            </a:r>
            <a:r>
              <a:rPr lang="en-US" b="0" i="0" u="sng" dirty="0">
                <a:solidFill>
                  <a:srgbClr val="555768"/>
                </a:solidFill>
                <a:effectLst/>
                <a:latin typeface="Libre Baskerville"/>
                <a:hlinkClick r:id="rId3"/>
              </a:rPr>
              <a:t>Stanley Steamer</a:t>
            </a:r>
            <a:r>
              <a:rPr lang="en-US" b="0" i="0" dirty="0">
                <a:solidFill>
                  <a:srgbClr val="383838"/>
                </a:solidFill>
                <a:effectLst/>
                <a:latin typeface="Libre Baskerville"/>
              </a:rPr>
              <a:t> to the </a:t>
            </a:r>
            <a:r>
              <a:rPr lang="en-US" b="0" i="0" u="sng" dirty="0">
                <a:solidFill>
                  <a:srgbClr val="555768"/>
                </a:solidFill>
                <a:effectLst/>
                <a:latin typeface="Libre Baskerville"/>
                <a:hlinkClick r:id="rId4"/>
              </a:rPr>
              <a:t>Model T</a:t>
            </a:r>
            <a:r>
              <a:rPr lang="en-US" b="0" i="0" dirty="0">
                <a:solidFill>
                  <a:srgbClr val="383838"/>
                </a:solidFill>
                <a:effectLst/>
                <a:latin typeface="Libre Baskerville"/>
              </a:rPr>
              <a:t>, devices serving the same purpose – including the </a:t>
            </a:r>
            <a:r>
              <a:rPr lang="en-US" b="0" i="0" u="sng" dirty="0">
                <a:solidFill>
                  <a:srgbClr val="555768"/>
                </a:solidFill>
                <a:effectLst/>
                <a:latin typeface="Libre Baskerville"/>
                <a:hlinkClick r:id="rId5"/>
              </a:rPr>
              <a:t>first electric cars</a:t>
            </a:r>
            <a:r>
              <a:rPr lang="en-US" b="0" i="0" dirty="0">
                <a:solidFill>
                  <a:srgbClr val="383838"/>
                </a:solidFill>
                <a:effectLst/>
                <a:latin typeface="Libre Baskerville"/>
              </a:rPr>
              <a:t> – derived energy from different sources including coal, horsepower and gasoline. </a:t>
            </a:r>
          </a:p>
          <a:p>
            <a:pPr algn="l" fontAlgn="base"/>
            <a:r>
              <a:rPr lang="en-US" b="0" i="0" dirty="0">
                <a:solidFill>
                  <a:srgbClr val="383838"/>
                </a:solidFill>
                <a:effectLst/>
                <a:latin typeface="Libre Baskerville"/>
              </a:rPr>
              <a:t>Between 1850 and 1900, Americans mostly did that with oils and candles rendered from the </a:t>
            </a:r>
            <a:r>
              <a:rPr lang="en-US" b="0" i="0" u="sng" dirty="0">
                <a:solidFill>
                  <a:srgbClr val="555768"/>
                </a:solidFill>
                <a:effectLst/>
                <a:latin typeface="Libre Baskerville"/>
                <a:hlinkClick r:id="rId6"/>
              </a:rPr>
              <a:t>fat of farm animals and whales</a:t>
            </a:r>
            <a:r>
              <a:rPr lang="en-US" b="0" i="0" dirty="0">
                <a:solidFill>
                  <a:srgbClr val="383838"/>
                </a:solidFill>
                <a:effectLst/>
                <a:latin typeface="Libre Baskerville"/>
              </a:rPr>
              <a:t>, as well as from burning </a:t>
            </a:r>
            <a:r>
              <a:rPr lang="en-US" b="0" i="0" u="sng" dirty="0">
                <a:solidFill>
                  <a:srgbClr val="555768"/>
                </a:solidFill>
                <a:effectLst/>
                <a:latin typeface="Libre Baskerville"/>
                <a:hlinkClick r:id="rId7"/>
              </a:rPr>
              <a:t>kerosene</a:t>
            </a:r>
            <a:r>
              <a:rPr lang="en-US" b="0" i="0" dirty="0">
                <a:solidFill>
                  <a:srgbClr val="383838"/>
                </a:solidFill>
                <a:effectLst/>
                <a:latin typeface="Libre Baskerville"/>
              </a:rPr>
              <a:t> made first from coal and then petroleum. By the early 1900s, most American lighting was </a:t>
            </a:r>
            <a:r>
              <a:rPr lang="en-US" b="0" i="0" u="sng" dirty="0">
                <a:solidFill>
                  <a:srgbClr val="555768"/>
                </a:solidFill>
                <a:effectLst/>
                <a:latin typeface="Libre Baskerville"/>
                <a:hlinkClick r:id="rId8"/>
              </a:rPr>
              <a:t>powered by electricity</a:t>
            </a:r>
            <a:r>
              <a:rPr lang="en-US" b="0" i="0" dirty="0">
                <a:solidFill>
                  <a:srgbClr val="383838"/>
                </a:solidFill>
                <a:effectLst/>
                <a:latin typeface="Libre Baskerville"/>
              </a:rPr>
              <a:t>, initially generated from burning coal. Later in the century, that power came from a mixture of coal, natural gas, hydropower and nuclear energy. Starting around 2000, the use of </a:t>
            </a:r>
            <a:r>
              <a:rPr lang="en-US" b="0" i="0" u="sng" dirty="0">
                <a:solidFill>
                  <a:srgbClr val="555768"/>
                </a:solidFill>
                <a:effectLst/>
                <a:latin typeface="Libre Baskerville"/>
                <a:hlinkClick r:id="rId9"/>
              </a:rPr>
              <a:t>wind and solar energy</a:t>
            </a:r>
            <a:r>
              <a:rPr lang="en-US" b="0" i="0" dirty="0">
                <a:solidFill>
                  <a:srgbClr val="383838"/>
                </a:solidFill>
                <a:effectLst/>
                <a:latin typeface="Libre Baskerville"/>
              </a:rPr>
              <a:t> began to climb.</a:t>
            </a:r>
          </a:p>
          <a:p>
            <a:pPr algn="l" fontAlgn="base"/>
            <a:r>
              <a:rPr lang="en-US" b="0" i="0" dirty="0">
                <a:solidFill>
                  <a:srgbClr val="383838"/>
                </a:solidFill>
                <a:effectLst/>
                <a:latin typeface="Libre Baskerville"/>
              </a:rPr>
              <a:t>The same kinds of transformations occurred with </a:t>
            </a:r>
            <a:r>
              <a:rPr lang="en-US" b="0" i="0" u="sng" dirty="0">
                <a:solidFill>
                  <a:srgbClr val="555768"/>
                </a:solidFill>
                <a:effectLst/>
                <a:latin typeface="Libre Baskerville"/>
                <a:hlinkClick r:id="rId10"/>
              </a:rPr>
              <a:t>heating</a:t>
            </a:r>
            <a:r>
              <a:rPr lang="en-US" b="0" i="0" dirty="0">
                <a:solidFill>
                  <a:srgbClr val="383838"/>
                </a:solidFill>
                <a:effectLst/>
                <a:latin typeface="Libre Baskerville"/>
              </a:rPr>
              <a:t> and </a:t>
            </a:r>
            <a:r>
              <a:rPr lang="en-US" b="0" i="0" u="sng" dirty="0">
                <a:solidFill>
                  <a:srgbClr val="555768"/>
                </a:solidFill>
                <a:effectLst/>
                <a:latin typeface="Libre Baskerville"/>
                <a:hlinkClick r:id="rId11"/>
              </a:rPr>
              <a:t>manufacturing</a:t>
            </a:r>
            <a:r>
              <a:rPr lang="en-US" b="0" i="0" dirty="0">
                <a:solidFill>
                  <a:srgbClr val="383838"/>
                </a:solidFill>
                <a:effectLst/>
                <a:latin typeface="Libre Baskerville"/>
              </a:rPr>
              <a:t>. </a:t>
            </a:r>
            <a:r>
              <a:rPr lang="en-US" b="0" i="0" u="sng" dirty="0">
                <a:solidFill>
                  <a:srgbClr val="555768"/>
                </a:solidFill>
                <a:effectLst/>
                <a:latin typeface="Libre Baskerville"/>
                <a:hlinkClick r:id="rId12"/>
              </a:rPr>
              <a:t>Cheap electricity</a:t>
            </a:r>
            <a:r>
              <a:rPr lang="en-US" b="0" i="0" dirty="0">
                <a:solidFill>
                  <a:srgbClr val="383838"/>
                </a:solidFill>
                <a:effectLst/>
                <a:latin typeface="Libre Baskerville"/>
              </a:rPr>
              <a:t>, gasoline and diesel together produced the </a:t>
            </a:r>
            <a:r>
              <a:rPr lang="en-US" b="0" i="0" u="sng" dirty="0">
                <a:solidFill>
                  <a:srgbClr val="555768"/>
                </a:solidFill>
                <a:effectLst/>
                <a:latin typeface="Libre Baskerville"/>
                <a:hlinkClick r:id="rId13"/>
              </a:rPr>
              <a:t>massive amounts of power</a:t>
            </a:r>
            <a:r>
              <a:rPr lang="en-US" b="0" i="0" dirty="0">
                <a:solidFill>
                  <a:srgbClr val="383838"/>
                </a:solidFill>
                <a:effectLst/>
                <a:latin typeface="Libre Baskerville"/>
              </a:rPr>
              <a:t> and flexibility that completely changed the human condition in the 20th century.</a:t>
            </a:r>
          </a:p>
          <a:p>
            <a:endParaRPr lang="en-US" b="0" i="0" dirty="0">
              <a:solidFill>
                <a:srgbClr val="383838"/>
              </a:solidFill>
              <a:effectLst/>
              <a:latin typeface="Libre Baskerville"/>
            </a:endParaRPr>
          </a:p>
          <a:p>
            <a:endParaRPr lang="en-US" b="0" i="0" dirty="0">
              <a:solidFill>
                <a:srgbClr val="383838"/>
              </a:solidFill>
              <a:effectLst/>
              <a:latin typeface="Libre Baskerville"/>
            </a:endParaRPr>
          </a:p>
          <a:p>
            <a:endParaRPr lang="en-US" b="0" i="0" dirty="0">
              <a:solidFill>
                <a:srgbClr val="383838"/>
              </a:solidFill>
              <a:effectLst/>
              <a:latin typeface="Libre Baskerville"/>
            </a:endParaRPr>
          </a:p>
          <a:p>
            <a:r>
              <a:rPr lang="en-US" dirty="0"/>
              <a:t>In the Middle Ages, the main energy sources were firewood, charcoal, animals, and human muscle power. By 1860, 93 percent of the energy expended in England and Wales came from coal. The transition was slow and much of it happened before the Industrial Revolution: Coal’s share of energy generation in England and Wales rose from 10 percent in 1560 to 35 percent in 1660 and reached 64 percent in 1760, a date that is often taken to be the start of the Industrial Revolution. Why did the transition occur when it did and why was it so slow?</a:t>
            </a:r>
          </a:p>
          <a:p>
            <a:r>
              <a:rPr lang="en-US" dirty="0"/>
              <a:t>The answers to these questions have four parts. First, the transition required the invention and use of new technology in almost all cases. More rapid technological change sped up the transition. Paradoxically, however, in some instances improvements in traditional technologies extended their useful lives and thus slowed down the transition. Improvements in “old-fashioned” technology were thus one reason why the transition was not faster. Second, the invention and adoption of new technology were economic decisions that responded to economic incentives, namely prices and wage rates. This is self-evident for adoption, but it was also true of invention. While there are creative aspects to invention, it should not be regarded purely as a result of flashes of genius. In many cases, the ideas behind important inventions were banal. In all cases, time and money were required to convert the idea into an apparatus or a procedure that could work reliably in a commercial setting. Research and development (R&amp;D) was the crux of invention, and it required the allocation of resources to the activity. That was an economic decision that depended on economic incentives. If an inventor imagined that the invention would be worth using, then there was a case for allocating resources to its development; otherwise, there was not. The balance between the potential revenue from the invention and the costs of the R&amp;D determined whether an invention would be made.</a:t>
            </a:r>
          </a:p>
        </p:txBody>
      </p:sp>
      <p:sp>
        <p:nvSpPr>
          <p:cNvPr id="4" name="Slide Number Placeholder 3"/>
          <p:cNvSpPr>
            <a:spLocks noGrp="1"/>
          </p:cNvSpPr>
          <p:nvPr>
            <p:ph type="sldNum" sz="quarter" idx="5"/>
          </p:nvPr>
        </p:nvSpPr>
        <p:spPr/>
        <p:txBody>
          <a:bodyPr/>
          <a:lstStyle/>
          <a:p>
            <a:fld id="{BA69402B-A463-6545-92C7-E2F315AA1ABD}" type="slidenum">
              <a:rPr lang="en-US" smtClean="0"/>
              <a:t>9</a:t>
            </a:fld>
            <a:endParaRPr lang="en-US"/>
          </a:p>
        </p:txBody>
      </p:sp>
    </p:spTree>
    <p:extLst>
      <p:ext uri="{BB962C8B-B14F-4D97-AF65-F5344CB8AC3E}">
        <p14:creationId xmlns:p14="http://schemas.microsoft.com/office/powerpoint/2010/main" val="3407343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69402B-A463-6545-92C7-E2F315AA1ABD}" type="slidenum">
              <a:rPr lang="en-US" smtClean="0"/>
              <a:t>10</a:t>
            </a:fld>
            <a:endParaRPr lang="en-US"/>
          </a:p>
        </p:txBody>
      </p:sp>
    </p:spTree>
    <p:extLst>
      <p:ext uri="{BB962C8B-B14F-4D97-AF65-F5344CB8AC3E}">
        <p14:creationId xmlns:p14="http://schemas.microsoft.com/office/powerpoint/2010/main" val="66156526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emf"/><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29.jpe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10.emf"/><Relationship Id="rId2" Type="http://schemas.openxmlformats.org/officeDocument/2006/relationships/image" Target="../media/image1.png"/><Relationship Id="rId16"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emf"/><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emf"/><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16.png"/><Relationship Id="rId14"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C87E1E-F960-3444-AB68-0815A42F29C6}"/>
              </a:ext>
            </a:extLst>
          </p:cNvPr>
          <p:cNvPicPr>
            <a:picLocks noChangeAspect="1"/>
          </p:cNvPicPr>
          <p:nvPr userDrawn="1"/>
        </p:nvPicPr>
        <p:blipFill rotWithShape="1">
          <a:blip r:embed="rId2"/>
          <a:srcRect l="10757" t="5580" r="5470"/>
          <a:stretch/>
        </p:blipFill>
        <p:spPr>
          <a:xfrm>
            <a:off x="-10886" y="0"/>
            <a:ext cx="9154886" cy="5250681"/>
          </a:xfrm>
          <a:prstGeom prst="rect">
            <a:avLst/>
          </a:prstGeom>
        </p:spPr>
      </p:pic>
      <p:pic>
        <p:nvPicPr>
          <p:cNvPr id="3" name="Picture 2">
            <a:extLst>
              <a:ext uri="{FF2B5EF4-FFF2-40B4-BE49-F238E27FC236}">
                <a16:creationId xmlns:a16="http://schemas.microsoft.com/office/drawing/2014/main" id="{7F3086CD-D1A1-A54B-9CE5-73004CE7F2D9}"/>
              </a:ext>
            </a:extLst>
          </p:cNvPr>
          <p:cNvPicPr>
            <a:picLocks noChangeAspect="1"/>
          </p:cNvPicPr>
          <p:nvPr userDrawn="1"/>
        </p:nvPicPr>
        <p:blipFill>
          <a:blip r:embed="rId3"/>
          <a:stretch>
            <a:fillRect/>
          </a:stretch>
        </p:blipFill>
        <p:spPr>
          <a:xfrm>
            <a:off x="2184570" y="3097199"/>
            <a:ext cx="1405532" cy="2052429"/>
          </a:xfrm>
          <a:prstGeom prst="rect">
            <a:avLst/>
          </a:prstGeom>
        </p:spPr>
      </p:pic>
      <p:pic>
        <p:nvPicPr>
          <p:cNvPr id="4" name="Picture 3">
            <a:extLst>
              <a:ext uri="{FF2B5EF4-FFF2-40B4-BE49-F238E27FC236}">
                <a16:creationId xmlns:a16="http://schemas.microsoft.com/office/drawing/2014/main" id="{0581F4F7-1797-7C4B-8B22-2447211A19DD}"/>
              </a:ext>
            </a:extLst>
          </p:cNvPr>
          <p:cNvPicPr>
            <a:picLocks noChangeAspect="1"/>
          </p:cNvPicPr>
          <p:nvPr userDrawn="1"/>
        </p:nvPicPr>
        <p:blipFill>
          <a:blip r:embed="rId4"/>
          <a:stretch>
            <a:fillRect/>
          </a:stretch>
        </p:blipFill>
        <p:spPr>
          <a:xfrm>
            <a:off x="2069055" y="890327"/>
            <a:ext cx="5902504" cy="3695664"/>
          </a:xfrm>
          <a:prstGeom prst="rect">
            <a:avLst/>
          </a:prstGeom>
        </p:spPr>
      </p:pic>
      <p:pic>
        <p:nvPicPr>
          <p:cNvPr id="5" name="Picture 4">
            <a:extLst>
              <a:ext uri="{FF2B5EF4-FFF2-40B4-BE49-F238E27FC236}">
                <a16:creationId xmlns:a16="http://schemas.microsoft.com/office/drawing/2014/main" id="{9B8D7891-0DDC-784E-8062-4BE6B2777B8F}"/>
              </a:ext>
            </a:extLst>
          </p:cNvPr>
          <p:cNvPicPr>
            <a:picLocks noChangeAspect="1"/>
          </p:cNvPicPr>
          <p:nvPr userDrawn="1"/>
        </p:nvPicPr>
        <p:blipFill>
          <a:blip r:embed="rId5"/>
          <a:stretch>
            <a:fillRect/>
          </a:stretch>
        </p:blipFill>
        <p:spPr>
          <a:xfrm>
            <a:off x="247766" y="3388053"/>
            <a:ext cx="1715781" cy="2148736"/>
          </a:xfrm>
          <a:prstGeom prst="rect">
            <a:avLst/>
          </a:prstGeom>
        </p:spPr>
      </p:pic>
      <p:pic>
        <p:nvPicPr>
          <p:cNvPr id="6" name="Picture 5">
            <a:extLst>
              <a:ext uri="{FF2B5EF4-FFF2-40B4-BE49-F238E27FC236}">
                <a16:creationId xmlns:a16="http://schemas.microsoft.com/office/drawing/2014/main" id="{11B08D52-2607-4547-A55B-A36FBB27BBBB}"/>
              </a:ext>
            </a:extLst>
          </p:cNvPr>
          <p:cNvPicPr>
            <a:picLocks noChangeAspect="1"/>
          </p:cNvPicPr>
          <p:nvPr userDrawn="1"/>
        </p:nvPicPr>
        <p:blipFill>
          <a:blip r:embed="rId6"/>
          <a:stretch>
            <a:fillRect/>
          </a:stretch>
        </p:blipFill>
        <p:spPr>
          <a:xfrm>
            <a:off x="6562304" y="728660"/>
            <a:ext cx="629255" cy="352853"/>
          </a:xfrm>
          <a:prstGeom prst="rect">
            <a:avLst/>
          </a:prstGeom>
        </p:spPr>
      </p:pic>
      <p:pic>
        <p:nvPicPr>
          <p:cNvPr id="7" name="Picture 6">
            <a:extLst>
              <a:ext uri="{FF2B5EF4-FFF2-40B4-BE49-F238E27FC236}">
                <a16:creationId xmlns:a16="http://schemas.microsoft.com/office/drawing/2014/main" id="{4A45DE15-E6D6-A846-A863-F39C08628E24}"/>
              </a:ext>
            </a:extLst>
          </p:cNvPr>
          <p:cNvPicPr>
            <a:picLocks noChangeAspect="1"/>
          </p:cNvPicPr>
          <p:nvPr userDrawn="1"/>
        </p:nvPicPr>
        <p:blipFill>
          <a:blip r:embed="rId7"/>
          <a:stretch>
            <a:fillRect/>
          </a:stretch>
        </p:blipFill>
        <p:spPr>
          <a:xfrm>
            <a:off x="3973961" y="1889741"/>
            <a:ext cx="2424091" cy="3432029"/>
          </a:xfrm>
          <a:prstGeom prst="rect">
            <a:avLst/>
          </a:prstGeom>
        </p:spPr>
      </p:pic>
      <p:pic>
        <p:nvPicPr>
          <p:cNvPr id="8" name="Picture 7">
            <a:extLst>
              <a:ext uri="{FF2B5EF4-FFF2-40B4-BE49-F238E27FC236}">
                <a16:creationId xmlns:a16="http://schemas.microsoft.com/office/drawing/2014/main" id="{8236B6CF-BE5A-6146-A822-4E3533239FE6}"/>
              </a:ext>
            </a:extLst>
          </p:cNvPr>
          <p:cNvPicPr>
            <a:picLocks noChangeAspect="1"/>
          </p:cNvPicPr>
          <p:nvPr userDrawn="1"/>
        </p:nvPicPr>
        <p:blipFill>
          <a:blip r:embed="rId8"/>
          <a:stretch>
            <a:fillRect/>
          </a:stretch>
        </p:blipFill>
        <p:spPr>
          <a:xfrm>
            <a:off x="7303039" y="4462421"/>
            <a:ext cx="1670299" cy="1062918"/>
          </a:xfrm>
          <a:prstGeom prst="rect">
            <a:avLst/>
          </a:prstGeom>
        </p:spPr>
      </p:pic>
      <p:pic>
        <p:nvPicPr>
          <p:cNvPr id="9" name="Picture 8">
            <a:extLst>
              <a:ext uri="{FF2B5EF4-FFF2-40B4-BE49-F238E27FC236}">
                <a16:creationId xmlns:a16="http://schemas.microsoft.com/office/drawing/2014/main" id="{DD74E60E-4E2A-EE4D-A4DF-D0136296CCB8}"/>
              </a:ext>
            </a:extLst>
          </p:cNvPr>
          <p:cNvPicPr>
            <a:picLocks noChangeAspect="1"/>
          </p:cNvPicPr>
          <p:nvPr userDrawn="1"/>
        </p:nvPicPr>
        <p:blipFill>
          <a:blip r:embed="rId9"/>
          <a:stretch>
            <a:fillRect/>
          </a:stretch>
        </p:blipFill>
        <p:spPr>
          <a:xfrm>
            <a:off x="5693986" y="3350089"/>
            <a:ext cx="2172065" cy="2060267"/>
          </a:xfrm>
          <a:prstGeom prst="rect">
            <a:avLst/>
          </a:prstGeom>
        </p:spPr>
      </p:pic>
      <p:pic>
        <p:nvPicPr>
          <p:cNvPr id="10" name="Picture 9">
            <a:extLst>
              <a:ext uri="{FF2B5EF4-FFF2-40B4-BE49-F238E27FC236}">
                <a16:creationId xmlns:a16="http://schemas.microsoft.com/office/drawing/2014/main" id="{2B15FA13-F1FD-4141-A7AC-9451E184606E}"/>
              </a:ext>
            </a:extLst>
          </p:cNvPr>
          <p:cNvPicPr>
            <a:picLocks noChangeAspect="1"/>
          </p:cNvPicPr>
          <p:nvPr userDrawn="1"/>
        </p:nvPicPr>
        <p:blipFill>
          <a:blip r:embed="rId10"/>
          <a:stretch>
            <a:fillRect/>
          </a:stretch>
        </p:blipFill>
        <p:spPr>
          <a:xfrm>
            <a:off x="4238694" y="2778904"/>
            <a:ext cx="858609" cy="2569946"/>
          </a:xfrm>
          <a:prstGeom prst="rect">
            <a:avLst/>
          </a:prstGeom>
        </p:spPr>
      </p:pic>
      <p:pic>
        <p:nvPicPr>
          <p:cNvPr id="12" name="Picture 11" descr="2017JJ_President_logo_Yellow.eps">
            <a:extLst>
              <a:ext uri="{FF2B5EF4-FFF2-40B4-BE49-F238E27FC236}">
                <a16:creationId xmlns:a16="http://schemas.microsoft.com/office/drawing/2014/main" id="{49ABBE93-3A08-F542-BC19-89FC73D5E8F0}"/>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t="50854"/>
          <a:stretch/>
        </p:blipFill>
        <p:spPr>
          <a:xfrm>
            <a:off x="7915852" y="6121824"/>
            <a:ext cx="864082" cy="494342"/>
          </a:xfrm>
          <a:prstGeom prst="rect">
            <a:avLst/>
          </a:prstGeom>
        </p:spPr>
      </p:pic>
      <p:pic>
        <p:nvPicPr>
          <p:cNvPr id="13" name="Picture 12">
            <a:extLst>
              <a:ext uri="{FF2B5EF4-FFF2-40B4-BE49-F238E27FC236}">
                <a16:creationId xmlns:a16="http://schemas.microsoft.com/office/drawing/2014/main" id="{32843EAB-266C-434B-B63B-A61934C00AC7}"/>
              </a:ext>
            </a:extLst>
          </p:cNvPr>
          <p:cNvPicPr>
            <a:picLocks noChangeAspect="1"/>
          </p:cNvPicPr>
          <p:nvPr userDrawn="1"/>
        </p:nvPicPr>
        <p:blipFill>
          <a:blip r:embed="rId12"/>
          <a:srcRect/>
          <a:stretch/>
        </p:blipFill>
        <p:spPr>
          <a:xfrm>
            <a:off x="482360" y="5991921"/>
            <a:ext cx="2128846" cy="695969"/>
          </a:xfrm>
          <a:prstGeom prst="rect">
            <a:avLst/>
          </a:prstGeom>
        </p:spPr>
      </p:pic>
      <p:sp>
        <p:nvSpPr>
          <p:cNvPr id="14" name="Title 13">
            <a:extLst>
              <a:ext uri="{FF2B5EF4-FFF2-40B4-BE49-F238E27FC236}">
                <a16:creationId xmlns:a16="http://schemas.microsoft.com/office/drawing/2014/main" id="{263933CA-4E17-054C-9FD7-2174C96B0AA9}"/>
              </a:ext>
            </a:extLst>
          </p:cNvPr>
          <p:cNvSpPr>
            <a:spLocks noGrp="1"/>
          </p:cNvSpPr>
          <p:nvPr>
            <p:ph type="title" hasCustomPrompt="1"/>
          </p:nvPr>
        </p:nvSpPr>
        <p:spPr>
          <a:xfrm>
            <a:off x="337929" y="224942"/>
            <a:ext cx="7663071" cy="1143000"/>
          </a:xfrm>
        </p:spPr>
        <p:txBody>
          <a:bodyPr>
            <a:normAutofit/>
          </a:bodyPr>
          <a:lstStyle>
            <a:lvl1pPr algn="l">
              <a:defRPr sz="4000" b="1">
                <a:solidFill>
                  <a:schemeClr val="accent1"/>
                </a:solidFill>
                <a:latin typeface="+mn-lt"/>
              </a:defRPr>
            </a:lvl1pPr>
          </a:lstStyle>
          <a:p>
            <a:r>
              <a:rPr lang="en-US" dirty="0"/>
              <a:t>Click to Edit Master Title</a:t>
            </a:r>
          </a:p>
        </p:txBody>
      </p:sp>
    </p:spTree>
    <p:extLst>
      <p:ext uri="{BB962C8B-B14F-4D97-AF65-F5344CB8AC3E}">
        <p14:creationId xmlns:p14="http://schemas.microsoft.com/office/powerpoint/2010/main" val="1287875121"/>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in-Wavy blue ground + ico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E551449-1747-2F48-9725-D53E2F4FA3AC}"/>
              </a:ext>
            </a:extLst>
          </p:cNvPr>
          <p:cNvPicPr>
            <a:picLocks noChangeAspect="1"/>
          </p:cNvPicPr>
          <p:nvPr userDrawn="1"/>
        </p:nvPicPr>
        <p:blipFill>
          <a:blip r:embed="rId2"/>
          <a:srcRect/>
          <a:stretch/>
        </p:blipFill>
        <p:spPr>
          <a:xfrm>
            <a:off x="0" y="778591"/>
            <a:ext cx="9144000" cy="5198624"/>
          </a:xfrm>
          <a:prstGeom prst="rect">
            <a:avLst/>
          </a:prstGeom>
        </p:spPr>
      </p:pic>
      <p:sp>
        <p:nvSpPr>
          <p:cNvPr id="3" name="Content Placeholder 2"/>
          <p:cNvSpPr>
            <a:spLocks noGrp="1"/>
          </p:cNvSpPr>
          <p:nvPr>
            <p:ph idx="1"/>
          </p:nvPr>
        </p:nvSpPr>
        <p:spPr>
          <a:xfrm>
            <a:off x="457200" y="2009002"/>
            <a:ext cx="8229600" cy="3335158"/>
          </a:xfrm>
        </p:spPr>
        <p:txBody>
          <a:bodyPr lIns="0" tIns="0" rIns="0" bIns="0">
            <a:normAutofit/>
          </a:bodyPr>
          <a:lstStyle>
            <a:lvl1pPr marL="0" indent="0">
              <a:buFont typeface="Arial" panose="020B0604020202020204" pitchFamily="34" charset="0"/>
              <a:buNone/>
              <a:defRPr sz="2000"/>
            </a:lvl1pPr>
            <a:lvl2pPr marL="457200" indent="0">
              <a:buFont typeface="Arial" panose="020B0604020202020204" pitchFamily="34" charset="0"/>
              <a:buNone/>
              <a:defRPr sz="2000"/>
            </a:lvl2pPr>
            <a:lvl3pPr marL="914400" indent="0">
              <a:buFont typeface="Arial" panose="020B0604020202020204" pitchFamily="34" charset="0"/>
              <a:buNone/>
              <a:defRPr sz="2000"/>
            </a:lvl3pPr>
            <a:lvl4pPr marL="1371600" indent="0">
              <a:buFont typeface="Arial" panose="020B0604020202020204" pitchFamily="34" charse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14" name="Title 13"/>
          <p:cNvSpPr>
            <a:spLocks noGrp="1"/>
          </p:cNvSpPr>
          <p:nvPr>
            <p:ph type="title"/>
          </p:nvPr>
        </p:nvSpPr>
        <p:spPr>
          <a:xfrm>
            <a:off x="453119" y="112952"/>
            <a:ext cx="8259701" cy="667554"/>
          </a:xfrm>
        </p:spPr>
        <p:txBody>
          <a:bodyPr wrap="none" lIns="0" tIns="0" rIns="0" bIns="0">
            <a:normAutofit/>
          </a:bodyPr>
          <a:lstStyle>
            <a:lvl1pPr algn="l">
              <a:lnSpc>
                <a:spcPct val="80000"/>
              </a:lnSpc>
              <a:defRPr sz="3400" b="1">
                <a:solidFill>
                  <a:schemeClr val="accent1"/>
                </a:solidFill>
              </a:defRPr>
            </a:lvl1pPr>
          </a:lstStyle>
          <a:p>
            <a:r>
              <a:rPr lang="en-US"/>
              <a:t>Click to edit Master title style</a:t>
            </a:r>
            <a:endParaRPr lang="en-US" dirty="0"/>
          </a:p>
        </p:txBody>
      </p:sp>
      <p:pic>
        <p:nvPicPr>
          <p:cNvPr id="15" name="Picture 14" descr="2017JJ_President_logo_Yellow.eps">
            <a:extLst>
              <a:ext uri="{FF2B5EF4-FFF2-40B4-BE49-F238E27FC236}">
                <a16:creationId xmlns:a16="http://schemas.microsoft.com/office/drawing/2014/main" id="{23C896B6-9907-8243-82EF-3FD21E304C8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0854"/>
          <a:stretch/>
        </p:blipFill>
        <p:spPr>
          <a:xfrm>
            <a:off x="8047587" y="6121824"/>
            <a:ext cx="864082" cy="494342"/>
          </a:xfrm>
          <a:prstGeom prst="rect">
            <a:avLst/>
          </a:prstGeom>
        </p:spPr>
      </p:pic>
      <p:sp>
        <p:nvSpPr>
          <p:cNvPr id="17" name="Rectangle 16">
            <a:extLst>
              <a:ext uri="{FF2B5EF4-FFF2-40B4-BE49-F238E27FC236}">
                <a16:creationId xmlns:a16="http://schemas.microsoft.com/office/drawing/2014/main" id="{1E164D32-57EB-CA49-AA25-C79FDA56124E}"/>
              </a:ext>
            </a:extLst>
          </p:cNvPr>
          <p:cNvSpPr/>
          <p:nvPr userDrawn="1"/>
        </p:nvSpPr>
        <p:spPr>
          <a:xfrm>
            <a:off x="-2" y="6744860"/>
            <a:ext cx="9144001" cy="123028"/>
          </a:xfrm>
          <a:prstGeom prst="rect">
            <a:avLst/>
          </a:prstGeom>
          <a:solidFill>
            <a:srgbClr val="FEC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pic>
        <p:nvPicPr>
          <p:cNvPr id="18" name="Picture 17">
            <a:extLst>
              <a:ext uri="{FF2B5EF4-FFF2-40B4-BE49-F238E27FC236}">
                <a16:creationId xmlns:a16="http://schemas.microsoft.com/office/drawing/2014/main" id="{CA5D2717-BD9B-3C49-AD79-81F23BB000B1}"/>
              </a:ext>
            </a:extLst>
          </p:cNvPr>
          <p:cNvPicPr>
            <a:picLocks noChangeAspect="1"/>
          </p:cNvPicPr>
          <p:nvPr userDrawn="1"/>
        </p:nvPicPr>
        <p:blipFill>
          <a:blip r:embed="rId4"/>
          <a:srcRect/>
          <a:stretch/>
        </p:blipFill>
        <p:spPr>
          <a:xfrm>
            <a:off x="482360" y="5939882"/>
            <a:ext cx="2128846" cy="695969"/>
          </a:xfrm>
          <a:prstGeom prst="rect">
            <a:avLst/>
          </a:prstGeom>
        </p:spPr>
      </p:pic>
      <p:grpSp>
        <p:nvGrpSpPr>
          <p:cNvPr id="8" name="Group 7">
            <a:extLst>
              <a:ext uri="{FF2B5EF4-FFF2-40B4-BE49-F238E27FC236}">
                <a16:creationId xmlns:a16="http://schemas.microsoft.com/office/drawing/2014/main" id="{00B46EE2-035C-E843-96A1-80730C5E0E81}"/>
              </a:ext>
            </a:extLst>
          </p:cNvPr>
          <p:cNvGrpSpPr/>
          <p:nvPr userDrawn="1"/>
        </p:nvGrpSpPr>
        <p:grpSpPr>
          <a:xfrm>
            <a:off x="486558" y="869131"/>
            <a:ext cx="8236310" cy="483548"/>
            <a:chOff x="486558" y="1063292"/>
            <a:chExt cx="8236310" cy="483548"/>
          </a:xfrm>
        </p:grpSpPr>
        <p:pic>
          <p:nvPicPr>
            <p:cNvPr id="10" name="Picture 9">
              <a:extLst>
                <a:ext uri="{FF2B5EF4-FFF2-40B4-BE49-F238E27FC236}">
                  <a16:creationId xmlns:a16="http://schemas.microsoft.com/office/drawing/2014/main" id="{C064C72F-BE4F-9B44-B976-F019599DE953}"/>
                </a:ext>
              </a:extLst>
            </p:cNvPr>
            <p:cNvPicPr>
              <a:picLocks noChangeAspect="1"/>
            </p:cNvPicPr>
            <p:nvPr/>
          </p:nvPicPr>
          <p:blipFill>
            <a:blip r:embed="rId5"/>
            <a:stretch>
              <a:fillRect/>
            </a:stretch>
          </p:blipFill>
          <p:spPr>
            <a:xfrm>
              <a:off x="486558" y="1074447"/>
              <a:ext cx="347321" cy="463095"/>
            </a:xfrm>
            <a:prstGeom prst="rect">
              <a:avLst/>
            </a:prstGeom>
          </p:spPr>
        </p:pic>
        <p:pic>
          <p:nvPicPr>
            <p:cNvPr id="11" name="Picture 10">
              <a:extLst>
                <a:ext uri="{FF2B5EF4-FFF2-40B4-BE49-F238E27FC236}">
                  <a16:creationId xmlns:a16="http://schemas.microsoft.com/office/drawing/2014/main" id="{8431B4BA-2D53-484B-9748-60170A30F0C1}"/>
                </a:ext>
              </a:extLst>
            </p:cNvPr>
            <p:cNvPicPr>
              <a:picLocks noChangeAspect="1"/>
            </p:cNvPicPr>
            <p:nvPr/>
          </p:nvPicPr>
          <p:blipFill>
            <a:blip r:embed="rId6"/>
            <a:stretch>
              <a:fillRect/>
            </a:stretch>
          </p:blipFill>
          <p:spPr>
            <a:xfrm>
              <a:off x="1138667" y="1077667"/>
              <a:ext cx="529660" cy="463095"/>
            </a:xfrm>
            <a:prstGeom prst="rect">
              <a:avLst/>
            </a:prstGeom>
          </p:spPr>
        </p:pic>
        <p:pic>
          <p:nvPicPr>
            <p:cNvPr id="12" name="Picture 11">
              <a:extLst>
                <a:ext uri="{FF2B5EF4-FFF2-40B4-BE49-F238E27FC236}">
                  <a16:creationId xmlns:a16="http://schemas.microsoft.com/office/drawing/2014/main" id="{D3DA950D-7054-5F4B-905D-51E11F69EF3D}"/>
                </a:ext>
              </a:extLst>
            </p:cNvPr>
            <p:cNvPicPr>
              <a:picLocks noChangeAspect="1"/>
            </p:cNvPicPr>
            <p:nvPr/>
          </p:nvPicPr>
          <p:blipFill>
            <a:blip r:embed="rId7"/>
            <a:stretch>
              <a:fillRect/>
            </a:stretch>
          </p:blipFill>
          <p:spPr>
            <a:xfrm>
              <a:off x="1973115" y="1077667"/>
              <a:ext cx="462469" cy="463095"/>
            </a:xfrm>
            <a:prstGeom prst="rect">
              <a:avLst/>
            </a:prstGeom>
          </p:spPr>
        </p:pic>
        <p:pic>
          <p:nvPicPr>
            <p:cNvPr id="13" name="Picture 12">
              <a:extLst>
                <a:ext uri="{FF2B5EF4-FFF2-40B4-BE49-F238E27FC236}">
                  <a16:creationId xmlns:a16="http://schemas.microsoft.com/office/drawing/2014/main" id="{95B8727C-27E5-C649-846F-0FCD7014DFE5}"/>
                </a:ext>
              </a:extLst>
            </p:cNvPr>
            <p:cNvPicPr>
              <a:picLocks noChangeAspect="1"/>
            </p:cNvPicPr>
            <p:nvPr/>
          </p:nvPicPr>
          <p:blipFill>
            <a:blip r:embed="rId8"/>
            <a:stretch>
              <a:fillRect/>
            </a:stretch>
          </p:blipFill>
          <p:spPr>
            <a:xfrm>
              <a:off x="2740372" y="1079785"/>
              <a:ext cx="376108" cy="463095"/>
            </a:xfrm>
            <a:prstGeom prst="rect">
              <a:avLst/>
            </a:prstGeom>
          </p:spPr>
        </p:pic>
        <p:pic>
          <p:nvPicPr>
            <p:cNvPr id="16" name="Picture 15">
              <a:extLst>
                <a:ext uri="{FF2B5EF4-FFF2-40B4-BE49-F238E27FC236}">
                  <a16:creationId xmlns:a16="http://schemas.microsoft.com/office/drawing/2014/main" id="{60B0CF01-C278-5240-9577-7E9F7C0B7437}"/>
                </a:ext>
              </a:extLst>
            </p:cNvPr>
            <p:cNvPicPr>
              <a:picLocks noChangeAspect="1"/>
            </p:cNvPicPr>
            <p:nvPr/>
          </p:nvPicPr>
          <p:blipFill>
            <a:blip r:embed="rId9"/>
            <a:stretch>
              <a:fillRect/>
            </a:stretch>
          </p:blipFill>
          <p:spPr>
            <a:xfrm>
              <a:off x="3421268" y="1083745"/>
              <a:ext cx="569429" cy="463095"/>
            </a:xfrm>
            <a:prstGeom prst="rect">
              <a:avLst/>
            </a:prstGeom>
          </p:spPr>
        </p:pic>
        <p:pic>
          <p:nvPicPr>
            <p:cNvPr id="19" name="Picture 18">
              <a:extLst>
                <a:ext uri="{FF2B5EF4-FFF2-40B4-BE49-F238E27FC236}">
                  <a16:creationId xmlns:a16="http://schemas.microsoft.com/office/drawing/2014/main" id="{EEA3BC5D-0C86-9143-9E17-81CDDDD69E99}"/>
                </a:ext>
              </a:extLst>
            </p:cNvPr>
            <p:cNvPicPr>
              <a:picLocks noChangeAspect="1"/>
            </p:cNvPicPr>
            <p:nvPr/>
          </p:nvPicPr>
          <p:blipFill>
            <a:blip r:embed="rId10"/>
            <a:stretch>
              <a:fillRect/>
            </a:stretch>
          </p:blipFill>
          <p:spPr>
            <a:xfrm>
              <a:off x="4295485" y="1079785"/>
              <a:ext cx="493834" cy="463095"/>
            </a:xfrm>
            <a:prstGeom prst="rect">
              <a:avLst/>
            </a:prstGeom>
          </p:spPr>
        </p:pic>
        <p:pic>
          <p:nvPicPr>
            <p:cNvPr id="20" name="Picture 19">
              <a:extLst>
                <a:ext uri="{FF2B5EF4-FFF2-40B4-BE49-F238E27FC236}">
                  <a16:creationId xmlns:a16="http://schemas.microsoft.com/office/drawing/2014/main" id="{D537664E-070F-B848-8AC0-03A8954AEAFF}"/>
                </a:ext>
              </a:extLst>
            </p:cNvPr>
            <p:cNvPicPr>
              <a:picLocks noChangeAspect="1"/>
            </p:cNvPicPr>
            <p:nvPr/>
          </p:nvPicPr>
          <p:blipFill>
            <a:blip r:embed="rId11"/>
            <a:stretch>
              <a:fillRect/>
            </a:stretch>
          </p:blipFill>
          <p:spPr>
            <a:xfrm>
              <a:off x="7476187" y="1070761"/>
              <a:ext cx="493834" cy="463095"/>
            </a:xfrm>
            <a:prstGeom prst="rect">
              <a:avLst/>
            </a:prstGeom>
          </p:spPr>
        </p:pic>
        <p:pic>
          <p:nvPicPr>
            <p:cNvPr id="21" name="Picture 20">
              <a:extLst>
                <a:ext uri="{FF2B5EF4-FFF2-40B4-BE49-F238E27FC236}">
                  <a16:creationId xmlns:a16="http://schemas.microsoft.com/office/drawing/2014/main" id="{9935190D-7208-DC4A-97CD-71C141E46C72}"/>
                </a:ext>
              </a:extLst>
            </p:cNvPr>
            <p:cNvPicPr>
              <a:picLocks noChangeAspect="1"/>
            </p:cNvPicPr>
            <p:nvPr/>
          </p:nvPicPr>
          <p:blipFill>
            <a:blip r:embed="rId12"/>
            <a:stretch>
              <a:fillRect/>
            </a:stretch>
          </p:blipFill>
          <p:spPr>
            <a:xfrm>
              <a:off x="8274813" y="1072329"/>
              <a:ext cx="448055" cy="463095"/>
            </a:xfrm>
            <a:prstGeom prst="rect">
              <a:avLst/>
            </a:prstGeom>
          </p:spPr>
        </p:pic>
        <p:pic>
          <p:nvPicPr>
            <p:cNvPr id="22" name="Picture 21">
              <a:extLst>
                <a:ext uri="{FF2B5EF4-FFF2-40B4-BE49-F238E27FC236}">
                  <a16:creationId xmlns:a16="http://schemas.microsoft.com/office/drawing/2014/main" id="{8BEB03C5-9D85-9046-963E-CFB048B35ABA}"/>
                </a:ext>
              </a:extLst>
            </p:cNvPr>
            <p:cNvPicPr>
              <a:picLocks noChangeAspect="1"/>
            </p:cNvPicPr>
            <p:nvPr/>
          </p:nvPicPr>
          <p:blipFill>
            <a:blip r:embed="rId13"/>
            <a:stretch>
              <a:fillRect/>
            </a:stretch>
          </p:blipFill>
          <p:spPr>
            <a:xfrm>
              <a:off x="5094107" y="1070761"/>
              <a:ext cx="493834" cy="463095"/>
            </a:xfrm>
            <a:prstGeom prst="rect">
              <a:avLst/>
            </a:prstGeom>
          </p:spPr>
        </p:pic>
        <p:pic>
          <p:nvPicPr>
            <p:cNvPr id="23" name="Picture 22">
              <a:extLst>
                <a:ext uri="{FF2B5EF4-FFF2-40B4-BE49-F238E27FC236}">
                  <a16:creationId xmlns:a16="http://schemas.microsoft.com/office/drawing/2014/main" id="{FBC67E0F-B74E-8048-AF58-1BE98617FB08}"/>
                </a:ext>
              </a:extLst>
            </p:cNvPr>
            <p:cNvPicPr>
              <a:picLocks noChangeAspect="1"/>
            </p:cNvPicPr>
            <p:nvPr/>
          </p:nvPicPr>
          <p:blipFill>
            <a:blip r:embed="rId14"/>
            <a:stretch>
              <a:fillRect/>
            </a:stretch>
          </p:blipFill>
          <p:spPr>
            <a:xfrm>
              <a:off x="6660612" y="1070761"/>
              <a:ext cx="510787" cy="463095"/>
            </a:xfrm>
            <a:prstGeom prst="rect">
              <a:avLst/>
            </a:prstGeom>
          </p:spPr>
        </p:pic>
        <p:pic>
          <p:nvPicPr>
            <p:cNvPr id="24" name="Picture 23">
              <a:extLst>
                <a:ext uri="{FF2B5EF4-FFF2-40B4-BE49-F238E27FC236}">
                  <a16:creationId xmlns:a16="http://schemas.microsoft.com/office/drawing/2014/main" id="{2F015A58-D1E7-3641-A792-A93B73C3E1CC}"/>
                </a:ext>
              </a:extLst>
            </p:cNvPr>
            <p:cNvPicPr>
              <a:picLocks noChangeAspect="1"/>
            </p:cNvPicPr>
            <p:nvPr/>
          </p:nvPicPr>
          <p:blipFill>
            <a:blip r:embed="rId15"/>
            <a:stretch>
              <a:fillRect/>
            </a:stretch>
          </p:blipFill>
          <p:spPr>
            <a:xfrm>
              <a:off x="5892729" y="1063292"/>
              <a:ext cx="463095" cy="463095"/>
            </a:xfrm>
            <a:prstGeom prst="rect">
              <a:avLst/>
            </a:prstGeom>
          </p:spPr>
        </p:pic>
      </p:grpSp>
    </p:spTree>
    <p:extLst>
      <p:ext uri="{BB962C8B-B14F-4D97-AF65-F5344CB8AC3E}">
        <p14:creationId xmlns:p14="http://schemas.microsoft.com/office/powerpoint/2010/main" val="2167117508"/>
      </p:ext>
    </p:extLst>
  </p:cSld>
  <p:clrMapOvr>
    <a:masterClrMapping/>
  </p:clrMapOvr>
  <p:extLst>
    <p:ext uri="{DCECCB84-F9BA-43D5-87BE-67443E8EF086}">
      <p15:sldGuideLst xmlns:p15="http://schemas.microsoft.com/office/powerpoint/2012/main">
        <p15:guide id="1" orient="horz" pos="2160">
          <p15:clr>
            <a:srgbClr val="FBAE40"/>
          </p15:clr>
        </p15:guide>
        <p15:guide id="2" pos="281">
          <p15:clr>
            <a:srgbClr val="FBAE40"/>
          </p15:clr>
        </p15:guide>
        <p15:guide id="3" orient="horz" pos="3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1" name="Rectangle 20"/>
          <p:cNvSpPr/>
          <p:nvPr userDrawn="1"/>
        </p:nvSpPr>
        <p:spPr>
          <a:xfrm>
            <a:off x="0" y="0"/>
            <a:ext cx="91440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4" name="Date Placeholder 3"/>
          <p:cNvSpPr>
            <a:spLocks noGrp="1"/>
          </p:cNvSpPr>
          <p:nvPr>
            <p:ph type="dt" sz="half" idx="10"/>
          </p:nvPr>
        </p:nvSpPr>
        <p:spPr/>
        <p:txBody>
          <a:bodyPr/>
          <a:lstStyle/>
          <a:p>
            <a:fld id="{F3208610-0A1B-4459-9AFB-3BE669233101}" type="datetimeFigureOut">
              <a:rPr lang="en-US" smtClean="0">
                <a:solidFill>
                  <a:prstClr val="black">
                    <a:tint val="75000"/>
                  </a:prstClr>
                </a:solidFill>
              </a:rPr>
              <a:pPr/>
              <a:t>4/16/2021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0C7781C-BC59-43B7-9041-C1B158BF9446}"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7696200" y="1447800"/>
            <a:ext cx="1295400" cy="396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pic>
        <p:nvPicPr>
          <p:cNvPr id="14" name="Picture 10" descr="energy sources"/>
          <p:cNvPicPr>
            <a:picLocks noChangeAspect="1" noChangeArrowheads="1"/>
          </p:cNvPicPr>
          <p:nvPr userDrawn="1"/>
        </p:nvPicPr>
        <p:blipFill>
          <a:blip r:embed="rId2" cstate="screen"/>
          <a:srcRect/>
          <a:stretch>
            <a:fillRect/>
          </a:stretch>
        </p:blipFill>
        <p:spPr bwMode="auto">
          <a:xfrm>
            <a:off x="152400" y="1447800"/>
            <a:ext cx="540184" cy="1600200"/>
          </a:xfrm>
          <a:prstGeom prst="rect">
            <a:avLst/>
          </a:prstGeom>
          <a:noFill/>
          <a:ln w="9525">
            <a:noFill/>
            <a:miter lim="800000"/>
            <a:headEnd/>
            <a:tailEnd/>
          </a:ln>
        </p:spPr>
      </p:pic>
      <p:pic>
        <p:nvPicPr>
          <p:cNvPr id="16" name="Picture 10" descr="energy sources"/>
          <p:cNvPicPr>
            <a:picLocks noChangeAspect="1" noChangeArrowheads="1"/>
          </p:cNvPicPr>
          <p:nvPr userDrawn="1"/>
        </p:nvPicPr>
        <p:blipFill>
          <a:blip r:embed="rId3" cstate="screen"/>
          <a:srcRect/>
          <a:stretch>
            <a:fillRect/>
          </a:stretch>
        </p:blipFill>
        <p:spPr bwMode="auto">
          <a:xfrm>
            <a:off x="152400" y="4800600"/>
            <a:ext cx="540184" cy="1600200"/>
          </a:xfrm>
          <a:prstGeom prst="rect">
            <a:avLst/>
          </a:prstGeom>
          <a:noFill/>
          <a:ln w="9525">
            <a:noFill/>
            <a:miter lim="800000"/>
            <a:headEnd/>
            <a:tailEnd/>
          </a:ln>
        </p:spPr>
      </p:pic>
      <p:pic>
        <p:nvPicPr>
          <p:cNvPr id="17" name="Picture 10" descr="energy sources"/>
          <p:cNvPicPr>
            <a:picLocks noChangeAspect="1" noChangeArrowheads="1"/>
          </p:cNvPicPr>
          <p:nvPr userDrawn="1"/>
        </p:nvPicPr>
        <p:blipFill>
          <a:blip r:embed="rId4" cstate="screen"/>
          <a:srcRect/>
          <a:stretch>
            <a:fillRect/>
          </a:stretch>
        </p:blipFill>
        <p:spPr bwMode="auto">
          <a:xfrm>
            <a:off x="152400" y="3124200"/>
            <a:ext cx="572106" cy="1600200"/>
          </a:xfrm>
          <a:prstGeom prst="rect">
            <a:avLst/>
          </a:prstGeom>
          <a:noFill/>
          <a:ln w="9525">
            <a:noFill/>
            <a:miter lim="800000"/>
            <a:headEnd/>
            <a:tailEnd/>
          </a:ln>
        </p:spPr>
      </p:pic>
      <p:cxnSp>
        <p:nvCxnSpPr>
          <p:cNvPr id="20" name="Straight Connector 19"/>
          <p:cNvCxnSpPr/>
          <p:nvPr userDrawn="1"/>
        </p:nvCxnSpPr>
        <p:spPr>
          <a:xfrm rot="5400000">
            <a:off x="-1523206" y="3962401"/>
            <a:ext cx="48768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9262121"/>
      </p:ext>
    </p:extLst>
  </p:cSld>
  <p:clrMapOvr>
    <a:masterClrMapping/>
  </p:clrMapOvr>
  <p:transition spd="slow" advClick="0" advTm="2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6043FD5-1356-CF41-B016-9FF37AC59FD1}"/>
              </a:ext>
            </a:extLst>
          </p:cNvPr>
          <p:cNvPicPr>
            <a:picLocks noChangeAspect="1"/>
          </p:cNvPicPr>
          <p:nvPr userDrawn="1"/>
        </p:nvPicPr>
        <p:blipFill rotWithShape="1">
          <a:blip r:embed="rId2"/>
          <a:srcRect l="3821" t="5580" r="5236"/>
          <a:stretch/>
        </p:blipFill>
        <p:spPr>
          <a:xfrm>
            <a:off x="-1" y="884145"/>
            <a:ext cx="9144001" cy="5127238"/>
          </a:xfrm>
          <a:prstGeom prst="rect">
            <a:avLst/>
          </a:prstGeom>
        </p:spPr>
      </p:pic>
      <p:grpSp>
        <p:nvGrpSpPr>
          <p:cNvPr id="20" name="Group 19">
            <a:extLst>
              <a:ext uri="{FF2B5EF4-FFF2-40B4-BE49-F238E27FC236}">
                <a16:creationId xmlns:a16="http://schemas.microsoft.com/office/drawing/2014/main" id="{7AE0117D-9480-BE45-9BEE-06ABF05BFA2A}"/>
              </a:ext>
            </a:extLst>
          </p:cNvPr>
          <p:cNvGrpSpPr/>
          <p:nvPr userDrawn="1"/>
        </p:nvGrpSpPr>
        <p:grpSpPr>
          <a:xfrm>
            <a:off x="439494" y="229574"/>
            <a:ext cx="8236310" cy="483548"/>
            <a:chOff x="486558" y="1063292"/>
            <a:chExt cx="8236310" cy="483548"/>
          </a:xfrm>
        </p:grpSpPr>
        <p:pic>
          <p:nvPicPr>
            <p:cNvPr id="21" name="Picture 20">
              <a:extLst>
                <a:ext uri="{FF2B5EF4-FFF2-40B4-BE49-F238E27FC236}">
                  <a16:creationId xmlns:a16="http://schemas.microsoft.com/office/drawing/2014/main" id="{AB1D4960-A6A3-BF4F-BB3F-6D51B3547AB3}"/>
                </a:ext>
              </a:extLst>
            </p:cNvPr>
            <p:cNvPicPr>
              <a:picLocks noChangeAspect="1"/>
            </p:cNvPicPr>
            <p:nvPr/>
          </p:nvPicPr>
          <p:blipFill>
            <a:blip r:embed="rId3"/>
            <a:stretch>
              <a:fillRect/>
            </a:stretch>
          </p:blipFill>
          <p:spPr>
            <a:xfrm>
              <a:off x="486558" y="1074447"/>
              <a:ext cx="347321" cy="463095"/>
            </a:xfrm>
            <a:prstGeom prst="rect">
              <a:avLst/>
            </a:prstGeom>
          </p:spPr>
        </p:pic>
        <p:pic>
          <p:nvPicPr>
            <p:cNvPr id="22" name="Picture 21">
              <a:extLst>
                <a:ext uri="{FF2B5EF4-FFF2-40B4-BE49-F238E27FC236}">
                  <a16:creationId xmlns:a16="http://schemas.microsoft.com/office/drawing/2014/main" id="{3BE1FB70-519F-2744-9A8B-F840F86A64A8}"/>
                </a:ext>
              </a:extLst>
            </p:cNvPr>
            <p:cNvPicPr>
              <a:picLocks noChangeAspect="1"/>
            </p:cNvPicPr>
            <p:nvPr/>
          </p:nvPicPr>
          <p:blipFill>
            <a:blip r:embed="rId4"/>
            <a:stretch>
              <a:fillRect/>
            </a:stretch>
          </p:blipFill>
          <p:spPr>
            <a:xfrm>
              <a:off x="1138667" y="1077667"/>
              <a:ext cx="529660" cy="463095"/>
            </a:xfrm>
            <a:prstGeom prst="rect">
              <a:avLst/>
            </a:prstGeom>
          </p:spPr>
        </p:pic>
        <p:pic>
          <p:nvPicPr>
            <p:cNvPr id="23" name="Picture 22">
              <a:extLst>
                <a:ext uri="{FF2B5EF4-FFF2-40B4-BE49-F238E27FC236}">
                  <a16:creationId xmlns:a16="http://schemas.microsoft.com/office/drawing/2014/main" id="{2C6E2DF0-A2F2-7842-AA4A-89D70B3A270F}"/>
                </a:ext>
              </a:extLst>
            </p:cNvPr>
            <p:cNvPicPr>
              <a:picLocks noChangeAspect="1"/>
            </p:cNvPicPr>
            <p:nvPr/>
          </p:nvPicPr>
          <p:blipFill>
            <a:blip r:embed="rId5"/>
            <a:stretch>
              <a:fillRect/>
            </a:stretch>
          </p:blipFill>
          <p:spPr>
            <a:xfrm>
              <a:off x="1973115" y="1077667"/>
              <a:ext cx="462469" cy="463095"/>
            </a:xfrm>
            <a:prstGeom prst="rect">
              <a:avLst/>
            </a:prstGeom>
          </p:spPr>
        </p:pic>
        <p:pic>
          <p:nvPicPr>
            <p:cNvPr id="24" name="Picture 23">
              <a:extLst>
                <a:ext uri="{FF2B5EF4-FFF2-40B4-BE49-F238E27FC236}">
                  <a16:creationId xmlns:a16="http://schemas.microsoft.com/office/drawing/2014/main" id="{095070FF-A7CA-ED42-8787-3626514811D5}"/>
                </a:ext>
              </a:extLst>
            </p:cNvPr>
            <p:cNvPicPr>
              <a:picLocks noChangeAspect="1"/>
            </p:cNvPicPr>
            <p:nvPr/>
          </p:nvPicPr>
          <p:blipFill>
            <a:blip r:embed="rId6"/>
            <a:stretch>
              <a:fillRect/>
            </a:stretch>
          </p:blipFill>
          <p:spPr>
            <a:xfrm>
              <a:off x="2740372" y="1079785"/>
              <a:ext cx="376108" cy="463095"/>
            </a:xfrm>
            <a:prstGeom prst="rect">
              <a:avLst/>
            </a:prstGeom>
          </p:spPr>
        </p:pic>
        <p:pic>
          <p:nvPicPr>
            <p:cNvPr id="25" name="Picture 24">
              <a:extLst>
                <a:ext uri="{FF2B5EF4-FFF2-40B4-BE49-F238E27FC236}">
                  <a16:creationId xmlns:a16="http://schemas.microsoft.com/office/drawing/2014/main" id="{B6C22542-508D-D644-A80F-B427BD910B0C}"/>
                </a:ext>
              </a:extLst>
            </p:cNvPr>
            <p:cNvPicPr>
              <a:picLocks noChangeAspect="1"/>
            </p:cNvPicPr>
            <p:nvPr/>
          </p:nvPicPr>
          <p:blipFill>
            <a:blip r:embed="rId7"/>
            <a:stretch>
              <a:fillRect/>
            </a:stretch>
          </p:blipFill>
          <p:spPr>
            <a:xfrm>
              <a:off x="3421268" y="1083745"/>
              <a:ext cx="569429" cy="463095"/>
            </a:xfrm>
            <a:prstGeom prst="rect">
              <a:avLst/>
            </a:prstGeom>
          </p:spPr>
        </p:pic>
        <p:pic>
          <p:nvPicPr>
            <p:cNvPr id="26" name="Picture 25">
              <a:extLst>
                <a:ext uri="{FF2B5EF4-FFF2-40B4-BE49-F238E27FC236}">
                  <a16:creationId xmlns:a16="http://schemas.microsoft.com/office/drawing/2014/main" id="{724EC756-0060-124B-B17C-E16C4832728E}"/>
                </a:ext>
              </a:extLst>
            </p:cNvPr>
            <p:cNvPicPr>
              <a:picLocks noChangeAspect="1"/>
            </p:cNvPicPr>
            <p:nvPr/>
          </p:nvPicPr>
          <p:blipFill>
            <a:blip r:embed="rId8"/>
            <a:stretch>
              <a:fillRect/>
            </a:stretch>
          </p:blipFill>
          <p:spPr>
            <a:xfrm>
              <a:off x="4295485" y="1079785"/>
              <a:ext cx="493834" cy="463095"/>
            </a:xfrm>
            <a:prstGeom prst="rect">
              <a:avLst/>
            </a:prstGeom>
          </p:spPr>
        </p:pic>
        <p:pic>
          <p:nvPicPr>
            <p:cNvPr id="27" name="Picture 26">
              <a:extLst>
                <a:ext uri="{FF2B5EF4-FFF2-40B4-BE49-F238E27FC236}">
                  <a16:creationId xmlns:a16="http://schemas.microsoft.com/office/drawing/2014/main" id="{5C6A9ABF-5BAF-C54E-9D36-A03D0BDA6B4E}"/>
                </a:ext>
              </a:extLst>
            </p:cNvPr>
            <p:cNvPicPr>
              <a:picLocks noChangeAspect="1"/>
            </p:cNvPicPr>
            <p:nvPr/>
          </p:nvPicPr>
          <p:blipFill>
            <a:blip r:embed="rId9"/>
            <a:stretch>
              <a:fillRect/>
            </a:stretch>
          </p:blipFill>
          <p:spPr>
            <a:xfrm>
              <a:off x="7476187" y="1070761"/>
              <a:ext cx="493834" cy="463095"/>
            </a:xfrm>
            <a:prstGeom prst="rect">
              <a:avLst/>
            </a:prstGeom>
          </p:spPr>
        </p:pic>
        <p:pic>
          <p:nvPicPr>
            <p:cNvPr id="28" name="Picture 27">
              <a:extLst>
                <a:ext uri="{FF2B5EF4-FFF2-40B4-BE49-F238E27FC236}">
                  <a16:creationId xmlns:a16="http://schemas.microsoft.com/office/drawing/2014/main" id="{D1BC184F-4616-6843-BAF4-04C693396B9D}"/>
                </a:ext>
              </a:extLst>
            </p:cNvPr>
            <p:cNvPicPr>
              <a:picLocks noChangeAspect="1"/>
            </p:cNvPicPr>
            <p:nvPr/>
          </p:nvPicPr>
          <p:blipFill>
            <a:blip r:embed="rId10"/>
            <a:stretch>
              <a:fillRect/>
            </a:stretch>
          </p:blipFill>
          <p:spPr>
            <a:xfrm>
              <a:off x="8274813" y="1072329"/>
              <a:ext cx="448055" cy="463095"/>
            </a:xfrm>
            <a:prstGeom prst="rect">
              <a:avLst/>
            </a:prstGeom>
          </p:spPr>
        </p:pic>
        <p:pic>
          <p:nvPicPr>
            <p:cNvPr id="29" name="Picture 28">
              <a:extLst>
                <a:ext uri="{FF2B5EF4-FFF2-40B4-BE49-F238E27FC236}">
                  <a16:creationId xmlns:a16="http://schemas.microsoft.com/office/drawing/2014/main" id="{D63010BB-5A54-A247-A5BB-2979D2D2CA1E}"/>
                </a:ext>
              </a:extLst>
            </p:cNvPr>
            <p:cNvPicPr>
              <a:picLocks noChangeAspect="1"/>
            </p:cNvPicPr>
            <p:nvPr/>
          </p:nvPicPr>
          <p:blipFill>
            <a:blip r:embed="rId11"/>
            <a:stretch>
              <a:fillRect/>
            </a:stretch>
          </p:blipFill>
          <p:spPr>
            <a:xfrm>
              <a:off x="5094107" y="1070761"/>
              <a:ext cx="493834" cy="463095"/>
            </a:xfrm>
            <a:prstGeom prst="rect">
              <a:avLst/>
            </a:prstGeom>
          </p:spPr>
        </p:pic>
        <p:pic>
          <p:nvPicPr>
            <p:cNvPr id="30" name="Picture 29">
              <a:extLst>
                <a:ext uri="{FF2B5EF4-FFF2-40B4-BE49-F238E27FC236}">
                  <a16:creationId xmlns:a16="http://schemas.microsoft.com/office/drawing/2014/main" id="{FD78B768-0348-2A40-AAC4-3B1D1445D846}"/>
                </a:ext>
              </a:extLst>
            </p:cNvPr>
            <p:cNvPicPr>
              <a:picLocks noChangeAspect="1"/>
            </p:cNvPicPr>
            <p:nvPr/>
          </p:nvPicPr>
          <p:blipFill>
            <a:blip r:embed="rId12"/>
            <a:stretch>
              <a:fillRect/>
            </a:stretch>
          </p:blipFill>
          <p:spPr>
            <a:xfrm>
              <a:off x="6660612" y="1070761"/>
              <a:ext cx="510787" cy="463095"/>
            </a:xfrm>
            <a:prstGeom prst="rect">
              <a:avLst/>
            </a:prstGeom>
          </p:spPr>
        </p:pic>
        <p:pic>
          <p:nvPicPr>
            <p:cNvPr id="31" name="Picture 30">
              <a:extLst>
                <a:ext uri="{FF2B5EF4-FFF2-40B4-BE49-F238E27FC236}">
                  <a16:creationId xmlns:a16="http://schemas.microsoft.com/office/drawing/2014/main" id="{F14C2EA3-6D4D-F84B-837C-B74F470B79A1}"/>
                </a:ext>
              </a:extLst>
            </p:cNvPr>
            <p:cNvPicPr>
              <a:picLocks noChangeAspect="1"/>
            </p:cNvPicPr>
            <p:nvPr/>
          </p:nvPicPr>
          <p:blipFill>
            <a:blip r:embed="rId13"/>
            <a:stretch>
              <a:fillRect/>
            </a:stretch>
          </p:blipFill>
          <p:spPr>
            <a:xfrm>
              <a:off x="5892729" y="1063292"/>
              <a:ext cx="463095" cy="463095"/>
            </a:xfrm>
            <a:prstGeom prst="rect">
              <a:avLst/>
            </a:prstGeom>
          </p:spPr>
        </p:pic>
      </p:grpSp>
      <p:sp>
        <p:nvSpPr>
          <p:cNvPr id="32" name="Rectangle 31">
            <a:extLst>
              <a:ext uri="{FF2B5EF4-FFF2-40B4-BE49-F238E27FC236}">
                <a16:creationId xmlns:a16="http://schemas.microsoft.com/office/drawing/2014/main" id="{F4F4EFED-35D8-5E42-B1C6-462339B14EFD}"/>
              </a:ext>
            </a:extLst>
          </p:cNvPr>
          <p:cNvSpPr/>
          <p:nvPr userDrawn="1"/>
        </p:nvSpPr>
        <p:spPr>
          <a:xfrm>
            <a:off x="0" y="0"/>
            <a:ext cx="9144000" cy="970241"/>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0210307C-A8A3-814F-812B-71298DE27665}"/>
              </a:ext>
            </a:extLst>
          </p:cNvPr>
          <p:cNvPicPr>
            <a:picLocks noChangeAspect="1"/>
          </p:cNvPicPr>
          <p:nvPr userDrawn="1"/>
        </p:nvPicPr>
        <p:blipFill rotWithShape="1">
          <a:blip r:embed="rId14"/>
          <a:srcRect l="7231" t="6323" r="5881" b="4855"/>
          <a:stretch/>
        </p:blipFill>
        <p:spPr>
          <a:xfrm>
            <a:off x="6736142" y="2771353"/>
            <a:ext cx="2368102" cy="2377003"/>
          </a:xfrm>
          <a:prstGeom prst="ellipse">
            <a:avLst/>
          </a:prstGeom>
          <a:ln w="82550">
            <a:solidFill>
              <a:schemeClr val="bg1"/>
            </a:solidFill>
          </a:ln>
        </p:spPr>
      </p:pic>
      <p:pic>
        <p:nvPicPr>
          <p:cNvPr id="34" name="Picture 33">
            <a:extLst>
              <a:ext uri="{FF2B5EF4-FFF2-40B4-BE49-F238E27FC236}">
                <a16:creationId xmlns:a16="http://schemas.microsoft.com/office/drawing/2014/main" id="{F0446C24-BD26-D84F-8C40-0E058D432188}"/>
              </a:ext>
            </a:extLst>
          </p:cNvPr>
          <p:cNvPicPr>
            <a:picLocks noChangeAspect="1"/>
          </p:cNvPicPr>
          <p:nvPr userDrawn="1"/>
        </p:nvPicPr>
        <p:blipFill rotWithShape="1">
          <a:blip r:embed="rId15"/>
          <a:srcRect l="10064" t="1861" r="7006" b="4365"/>
          <a:stretch/>
        </p:blipFill>
        <p:spPr>
          <a:xfrm>
            <a:off x="5196734" y="1182757"/>
            <a:ext cx="2169958" cy="2161740"/>
          </a:xfrm>
          <a:prstGeom prst="ellipse">
            <a:avLst/>
          </a:prstGeom>
          <a:ln w="82550">
            <a:solidFill>
              <a:schemeClr val="bg1"/>
            </a:solidFill>
          </a:ln>
        </p:spPr>
      </p:pic>
      <p:pic>
        <p:nvPicPr>
          <p:cNvPr id="35" name="Picture 34">
            <a:extLst>
              <a:ext uri="{FF2B5EF4-FFF2-40B4-BE49-F238E27FC236}">
                <a16:creationId xmlns:a16="http://schemas.microsoft.com/office/drawing/2014/main" id="{96CBB3BB-D1D0-CD4A-B561-BC9E6E044EBE}"/>
              </a:ext>
            </a:extLst>
          </p:cNvPr>
          <p:cNvPicPr>
            <a:picLocks noChangeAspect="1"/>
          </p:cNvPicPr>
          <p:nvPr userDrawn="1"/>
        </p:nvPicPr>
        <p:blipFill rotWithShape="1">
          <a:blip r:embed="rId16"/>
          <a:srcRect l="7834" t="5400" r="6626" b="5024"/>
          <a:stretch/>
        </p:blipFill>
        <p:spPr>
          <a:xfrm>
            <a:off x="3809509" y="3184589"/>
            <a:ext cx="2680744" cy="2651285"/>
          </a:xfrm>
          <a:prstGeom prst="ellipse">
            <a:avLst/>
          </a:prstGeom>
          <a:ln w="82550">
            <a:solidFill>
              <a:schemeClr val="bg1"/>
            </a:solidFill>
          </a:ln>
        </p:spPr>
      </p:pic>
      <p:pic>
        <p:nvPicPr>
          <p:cNvPr id="36" name="Picture 35" descr="2017JJ_President_logo_Yellow.eps">
            <a:extLst>
              <a:ext uri="{FF2B5EF4-FFF2-40B4-BE49-F238E27FC236}">
                <a16:creationId xmlns:a16="http://schemas.microsoft.com/office/drawing/2014/main" id="{F2DCCA53-E7C9-DE4A-8D02-113CCAE29E42}"/>
              </a:ext>
            </a:extLst>
          </p:cNvPr>
          <p:cNvPicPr>
            <a:picLocks noChangeAspect="1"/>
          </p:cNvPicPr>
          <p:nvPr userDrawn="1"/>
        </p:nvPicPr>
        <p:blipFill rotWithShape="1">
          <a:blip r:embed="rId17" cstate="screen">
            <a:extLst>
              <a:ext uri="{28A0092B-C50C-407E-A947-70E740481C1C}">
                <a14:useLocalDpi xmlns:a14="http://schemas.microsoft.com/office/drawing/2010/main"/>
              </a:ext>
            </a:extLst>
          </a:blip>
          <a:srcRect t="50854"/>
          <a:stretch/>
        </p:blipFill>
        <p:spPr>
          <a:xfrm>
            <a:off x="7915852" y="6121824"/>
            <a:ext cx="864082" cy="494342"/>
          </a:xfrm>
          <a:prstGeom prst="rect">
            <a:avLst/>
          </a:prstGeom>
        </p:spPr>
      </p:pic>
      <p:pic>
        <p:nvPicPr>
          <p:cNvPr id="37" name="Picture 36">
            <a:extLst>
              <a:ext uri="{FF2B5EF4-FFF2-40B4-BE49-F238E27FC236}">
                <a16:creationId xmlns:a16="http://schemas.microsoft.com/office/drawing/2014/main" id="{AE95EB80-416F-5946-821C-2C6B7BF1DBF8}"/>
              </a:ext>
            </a:extLst>
          </p:cNvPr>
          <p:cNvPicPr>
            <a:picLocks noChangeAspect="1"/>
          </p:cNvPicPr>
          <p:nvPr userDrawn="1"/>
        </p:nvPicPr>
        <p:blipFill>
          <a:blip r:embed="rId18"/>
          <a:srcRect/>
          <a:stretch/>
        </p:blipFill>
        <p:spPr>
          <a:xfrm>
            <a:off x="482360" y="5991921"/>
            <a:ext cx="2128846" cy="695969"/>
          </a:xfrm>
          <a:prstGeom prst="rect">
            <a:avLst/>
          </a:prstGeom>
        </p:spPr>
      </p:pic>
      <p:sp>
        <p:nvSpPr>
          <p:cNvPr id="14" name="Title 13">
            <a:extLst>
              <a:ext uri="{FF2B5EF4-FFF2-40B4-BE49-F238E27FC236}">
                <a16:creationId xmlns:a16="http://schemas.microsoft.com/office/drawing/2014/main" id="{263933CA-4E17-054C-9FD7-2174C96B0AA9}"/>
              </a:ext>
            </a:extLst>
          </p:cNvPr>
          <p:cNvSpPr>
            <a:spLocks noGrp="1"/>
          </p:cNvSpPr>
          <p:nvPr>
            <p:ph type="title" hasCustomPrompt="1"/>
          </p:nvPr>
        </p:nvSpPr>
        <p:spPr>
          <a:xfrm>
            <a:off x="228600" y="2652518"/>
            <a:ext cx="7663071" cy="679519"/>
          </a:xfrm>
        </p:spPr>
        <p:txBody>
          <a:bodyPr>
            <a:noAutofit/>
          </a:bodyPr>
          <a:lstStyle>
            <a:lvl1pPr algn="l">
              <a:defRPr sz="5500" b="0">
                <a:solidFill>
                  <a:schemeClr val="accent1"/>
                </a:solidFill>
                <a:latin typeface="Calibri" panose="020F0502020204030204" pitchFamily="34" charset="0"/>
                <a:cs typeface="Calibri" panose="020F0502020204030204" pitchFamily="34" charset="0"/>
              </a:defRPr>
            </a:lvl1pPr>
          </a:lstStyle>
          <a:p>
            <a:r>
              <a:rPr lang="en-US" dirty="0"/>
              <a:t>Master Title</a:t>
            </a:r>
          </a:p>
        </p:txBody>
      </p:sp>
    </p:spTree>
    <p:extLst>
      <p:ext uri="{BB962C8B-B14F-4D97-AF65-F5344CB8AC3E}">
        <p14:creationId xmlns:p14="http://schemas.microsoft.com/office/powerpoint/2010/main" val="632764480"/>
      </p:ext>
    </p:extLst>
  </p:cSld>
  <p:clrMapOvr>
    <a:masterClrMapping/>
  </p:clrMapOvr>
  <p:extLst>
    <p:ext uri="{DCECCB84-F9BA-43D5-87BE-67443E8EF086}">
      <p15:sldGuideLst xmlns:p15="http://schemas.microsoft.com/office/powerpoint/2012/main">
        <p15:guide id="1" orient="horz" pos="624">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content icons - banner">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27414B5-EDDB-D841-9612-E420FB80055A}"/>
              </a:ext>
            </a:extLst>
          </p:cNvPr>
          <p:cNvPicPr>
            <a:picLocks noChangeAspect="1"/>
          </p:cNvPicPr>
          <p:nvPr userDrawn="1"/>
        </p:nvPicPr>
        <p:blipFill rotWithShape="1">
          <a:blip r:embed="rId2"/>
          <a:srcRect l="3821" t="74836" r="5236"/>
          <a:stretch/>
        </p:blipFill>
        <p:spPr>
          <a:xfrm>
            <a:off x="-1" y="0"/>
            <a:ext cx="9144001" cy="1242391"/>
          </a:xfrm>
          <a:prstGeom prst="rect">
            <a:avLst/>
          </a:prstGeom>
        </p:spPr>
      </p:pic>
      <p:sp>
        <p:nvSpPr>
          <p:cNvPr id="3" name="Content Placeholder 2"/>
          <p:cNvSpPr>
            <a:spLocks noGrp="1"/>
          </p:cNvSpPr>
          <p:nvPr>
            <p:ph idx="1"/>
          </p:nvPr>
        </p:nvSpPr>
        <p:spPr>
          <a:xfrm>
            <a:off x="457200" y="1665330"/>
            <a:ext cx="8229600" cy="3900583"/>
          </a:xfrm>
        </p:spPr>
        <p:txBody>
          <a:bodyPr lIns="0" tIns="0" rIns="0" bIns="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Title 13"/>
          <p:cNvSpPr>
            <a:spLocks noGrp="1"/>
          </p:cNvSpPr>
          <p:nvPr>
            <p:ph type="title"/>
          </p:nvPr>
        </p:nvSpPr>
        <p:spPr>
          <a:xfrm>
            <a:off x="453119" y="112952"/>
            <a:ext cx="8259701" cy="667554"/>
          </a:xfrm>
        </p:spPr>
        <p:txBody>
          <a:bodyPr wrap="none" lIns="0" tIns="0" rIns="0" bIns="0">
            <a:normAutofit/>
          </a:bodyPr>
          <a:lstStyle>
            <a:lvl1pPr algn="l">
              <a:lnSpc>
                <a:spcPct val="80000"/>
              </a:lnSpc>
              <a:defRPr sz="3400" b="1">
                <a:solidFill>
                  <a:schemeClr val="accent1"/>
                </a:solidFill>
              </a:defRPr>
            </a:lvl1pPr>
          </a:lstStyle>
          <a:p>
            <a:r>
              <a:rPr lang="en-US"/>
              <a:t>Click to edit Master title style</a:t>
            </a:r>
            <a:endParaRPr lang="en-US" dirty="0"/>
          </a:p>
        </p:txBody>
      </p:sp>
      <p:pic>
        <p:nvPicPr>
          <p:cNvPr id="15" name="Picture 14" descr="2017JJ_President_logo_Yellow.eps">
            <a:extLst>
              <a:ext uri="{FF2B5EF4-FFF2-40B4-BE49-F238E27FC236}">
                <a16:creationId xmlns:a16="http://schemas.microsoft.com/office/drawing/2014/main" id="{23C896B6-9907-8243-82EF-3FD21E304C8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0854"/>
          <a:stretch/>
        </p:blipFill>
        <p:spPr>
          <a:xfrm>
            <a:off x="8047587" y="6121824"/>
            <a:ext cx="864082" cy="494342"/>
          </a:xfrm>
          <a:prstGeom prst="rect">
            <a:avLst/>
          </a:prstGeom>
        </p:spPr>
      </p:pic>
      <p:sp>
        <p:nvSpPr>
          <p:cNvPr id="17" name="Rectangle 16">
            <a:extLst>
              <a:ext uri="{FF2B5EF4-FFF2-40B4-BE49-F238E27FC236}">
                <a16:creationId xmlns:a16="http://schemas.microsoft.com/office/drawing/2014/main" id="{1E164D32-57EB-CA49-AA25-C79FDA56124E}"/>
              </a:ext>
            </a:extLst>
          </p:cNvPr>
          <p:cNvSpPr/>
          <p:nvPr userDrawn="1"/>
        </p:nvSpPr>
        <p:spPr>
          <a:xfrm>
            <a:off x="-2" y="6744860"/>
            <a:ext cx="9144001" cy="123028"/>
          </a:xfrm>
          <a:prstGeom prst="rect">
            <a:avLst/>
          </a:prstGeom>
          <a:solidFill>
            <a:srgbClr val="FEC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pic>
        <p:nvPicPr>
          <p:cNvPr id="18" name="Picture 17">
            <a:extLst>
              <a:ext uri="{FF2B5EF4-FFF2-40B4-BE49-F238E27FC236}">
                <a16:creationId xmlns:a16="http://schemas.microsoft.com/office/drawing/2014/main" id="{CA5D2717-BD9B-3C49-AD79-81F23BB000B1}"/>
              </a:ext>
            </a:extLst>
          </p:cNvPr>
          <p:cNvPicPr>
            <a:picLocks noChangeAspect="1"/>
          </p:cNvPicPr>
          <p:nvPr userDrawn="1"/>
        </p:nvPicPr>
        <p:blipFill>
          <a:blip r:embed="rId4"/>
          <a:srcRect/>
          <a:stretch/>
        </p:blipFill>
        <p:spPr>
          <a:xfrm>
            <a:off x="482360" y="5939882"/>
            <a:ext cx="2128846" cy="695969"/>
          </a:xfrm>
          <a:prstGeom prst="rect">
            <a:avLst/>
          </a:prstGeom>
        </p:spPr>
      </p:pic>
      <p:grpSp>
        <p:nvGrpSpPr>
          <p:cNvPr id="8" name="Group 7">
            <a:extLst>
              <a:ext uri="{FF2B5EF4-FFF2-40B4-BE49-F238E27FC236}">
                <a16:creationId xmlns:a16="http://schemas.microsoft.com/office/drawing/2014/main" id="{6B4A1B00-07F4-3C40-A3DD-8CF575CFC4A7}"/>
              </a:ext>
            </a:extLst>
          </p:cNvPr>
          <p:cNvGrpSpPr/>
          <p:nvPr userDrawn="1"/>
        </p:nvGrpSpPr>
        <p:grpSpPr>
          <a:xfrm>
            <a:off x="486558" y="853891"/>
            <a:ext cx="8236310" cy="483548"/>
            <a:chOff x="486558" y="1063292"/>
            <a:chExt cx="8236310" cy="483548"/>
          </a:xfrm>
        </p:grpSpPr>
        <p:pic>
          <p:nvPicPr>
            <p:cNvPr id="9" name="Picture 8">
              <a:extLst>
                <a:ext uri="{FF2B5EF4-FFF2-40B4-BE49-F238E27FC236}">
                  <a16:creationId xmlns:a16="http://schemas.microsoft.com/office/drawing/2014/main" id="{4FC00F3A-CD31-694B-A312-D6F0DBC7C85F}"/>
                </a:ext>
              </a:extLst>
            </p:cNvPr>
            <p:cNvPicPr>
              <a:picLocks noChangeAspect="1"/>
            </p:cNvPicPr>
            <p:nvPr/>
          </p:nvPicPr>
          <p:blipFill>
            <a:blip r:embed="rId5"/>
            <a:stretch>
              <a:fillRect/>
            </a:stretch>
          </p:blipFill>
          <p:spPr>
            <a:xfrm>
              <a:off x="486558" y="1074447"/>
              <a:ext cx="347321" cy="463095"/>
            </a:xfrm>
            <a:prstGeom prst="rect">
              <a:avLst/>
            </a:prstGeom>
          </p:spPr>
        </p:pic>
        <p:pic>
          <p:nvPicPr>
            <p:cNvPr id="10" name="Picture 9">
              <a:extLst>
                <a:ext uri="{FF2B5EF4-FFF2-40B4-BE49-F238E27FC236}">
                  <a16:creationId xmlns:a16="http://schemas.microsoft.com/office/drawing/2014/main" id="{A294FF32-F5E0-0944-9ADA-F22F8C9EE3FB}"/>
                </a:ext>
              </a:extLst>
            </p:cNvPr>
            <p:cNvPicPr>
              <a:picLocks noChangeAspect="1"/>
            </p:cNvPicPr>
            <p:nvPr/>
          </p:nvPicPr>
          <p:blipFill>
            <a:blip r:embed="rId6"/>
            <a:stretch>
              <a:fillRect/>
            </a:stretch>
          </p:blipFill>
          <p:spPr>
            <a:xfrm>
              <a:off x="1138667" y="1077667"/>
              <a:ext cx="529660" cy="463095"/>
            </a:xfrm>
            <a:prstGeom prst="rect">
              <a:avLst/>
            </a:prstGeom>
          </p:spPr>
        </p:pic>
        <p:pic>
          <p:nvPicPr>
            <p:cNvPr id="11" name="Picture 10">
              <a:extLst>
                <a:ext uri="{FF2B5EF4-FFF2-40B4-BE49-F238E27FC236}">
                  <a16:creationId xmlns:a16="http://schemas.microsoft.com/office/drawing/2014/main" id="{127C1103-64A3-CD41-A8EB-886799815E16}"/>
                </a:ext>
              </a:extLst>
            </p:cNvPr>
            <p:cNvPicPr>
              <a:picLocks noChangeAspect="1"/>
            </p:cNvPicPr>
            <p:nvPr/>
          </p:nvPicPr>
          <p:blipFill>
            <a:blip r:embed="rId7"/>
            <a:stretch>
              <a:fillRect/>
            </a:stretch>
          </p:blipFill>
          <p:spPr>
            <a:xfrm>
              <a:off x="1973115" y="1077667"/>
              <a:ext cx="462469" cy="463095"/>
            </a:xfrm>
            <a:prstGeom prst="rect">
              <a:avLst/>
            </a:prstGeom>
          </p:spPr>
        </p:pic>
        <p:pic>
          <p:nvPicPr>
            <p:cNvPr id="12" name="Picture 11">
              <a:extLst>
                <a:ext uri="{FF2B5EF4-FFF2-40B4-BE49-F238E27FC236}">
                  <a16:creationId xmlns:a16="http://schemas.microsoft.com/office/drawing/2014/main" id="{6F6DF7CB-1CA6-8D43-A0D9-65B9D29DDDD0}"/>
                </a:ext>
              </a:extLst>
            </p:cNvPr>
            <p:cNvPicPr>
              <a:picLocks noChangeAspect="1"/>
            </p:cNvPicPr>
            <p:nvPr/>
          </p:nvPicPr>
          <p:blipFill>
            <a:blip r:embed="rId8"/>
            <a:stretch>
              <a:fillRect/>
            </a:stretch>
          </p:blipFill>
          <p:spPr>
            <a:xfrm>
              <a:off x="2740372" y="1079785"/>
              <a:ext cx="376108" cy="463095"/>
            </a:xfrm>
            <a:prstGeom prst="rect">
              <a:avLst/>
            </a:prstGeom>
          </p:spPr>
        </p:pic>
        <p:pic>
          <p:nvPicPr>
            <p:cNvPr id="13" name="Picture 12">
              <a:extLst>
                <a:ext uri="{FF2B5EF4-FFF2-40B4-BE49-F238E27FC236}">
                  <a16:creationId xmlns:a16="http://schemas.microsoft.com/office/drawing/2014/main" id="{0480D3D0-73B2-7B42-8A97-FC4E639C4905}"/>
                </a:ext>
              </a:extLst>
            </p:cNvPr>
            <p:cNvPicPr>
              <a:picLocks noChangeAspect="1"/>
            </p:cNvPicPr>
            <p:nvPr/>
          </p:nvPicPr>
          <p:blipFill>
            <a:blip r:embed="rId9"/>
            <a:stretch>
              <a:fillRect/>
            </a:stretch>
          </p:blipFill>
          <p:spPr>
            <a:xfrm>
              <a:off x="3421268" y="1083745"/>
              <a:ext cx="569429" cy="463095"/>
            </a:xfrm>
            <a:prstGeom prst="rect">
              <a:avLst/>
            </a:prstGeom>
          </p:spPr>
        </p:pic>
        <p:pic>
          <p:nvPicPr>
            <p:cNvPr id="16" name="Picture 15">
              <a:extLst>
                <a:ext uri="{FF2B5EF4-FFF2-40B4-BE49-F238E27FC236}">
                  <a16:creationId xmlns:a16="http://schemas.microsoft.com/office/drawing/2014/main" id="{F256402F-B859-0945-B8BC-1F620BDBD16F}"/>
                </a:ext>
              </a:extLst>
            </p:cNvPr>
            <p:cNvPicPr>
              <a:picLocks noChangeAspect="1"/>
            </p:cNvPicPr>
            <p:nvPr/>
          </p:nvPicPr>
          <p:blipFill>
            <a:blip r:embed="rId10"/>
            <a:stretch>
              <a:fillRect/>
            </a:stretch>
          </p:blipFill>
          <p:spPr>
            <a:xfrm>
              <a:off x="4295485" y="1079785"/>
              <a:ext cx="493834" cy="463095"/>
            </a:xfrm>
            <a:prstGeom prst="rect">
              <a:avLst/>
            </a:prstGeom>
          </p:spPr>
        </p:pic>
        <p:pic>
          <p:nvPicPr>
            <p:cNvPr id="20" name="Picture 19">
              <a:extLst>
                <a:ext uri="{FF2B5EF4-FFF2-40B4-BE49-F238E27FC236}">
                  <a16:creationId xmlns:a16="http://schemas.microsoft.com/office/drawing/2014/main" id="{2CD35708-464A-C749-BB32-CDF33968582C}"/>
                </a:ext>
              </a:extLst>
            </p:cNvPr>
            <p:cNvPicPr>
              <a:picLocks noChangeAspect="1"/>
            </p:cNvPicPr>
            <p:nvPr/>
          </p:nvPicPr>
          <p:blipFill>
            <a:blip r:embed="rId11"/>
            <a:stretch>
              <a:fillRect/>
            </a:stretch>
          </p:blipFill>
          <p:spPr>
            <a:xfrm>
              <a:off x="7476187" y="1070761"/>
              <a:ext cx="493834" cy="463095"/>
            </a:xfrm>
            <a:prstGeom prst="rect">
              <a:avLst/>
            </a:prstGeom>
          </p:spPr>
        </p:pic>
        <p:pic>
          <p:nvPicPr>
            <p:cNvPr id="21" name="Picture 20">
              <a:extLst>
                <a:ext uri="{FF2B5EF4-FFF2-40B4-BE49-F238E27FC236}">
                  <a16:creationId xmlns:a16="http://schemas.microsoft.com/office/drawing/2014/main" id="{64157023-3F37-D347-8FDD-7107C3EF3D58}"/>
                </a:ext>
              </a:extLst>
            </p:cNvPr>
            <p:cNvPicPr>
              <a:picLocks noChangeAspect="1"/>
            </p:cNvPicPr>
            <p:nvPr/>
          </p:nvPicPr>
          <p:blipFill>
            <a:blip r:embed="rId12"/>
            <a:stretch>
              <a:fillRect/>
            </a:stretch>
          </p:blipFill>
          <p:spPr>
            <a:xfrm>
              <a:off x="8274813" y="1072329"/>
              <a:ext cx="448055" cy="463095"/>
            </a:xfrm>
            <a:prstGeom prst="rect">
              <a:avLst/>
            </a:prstGeom>
          </p:spPr>
        </p:pic>
        <p:pic>
          <p:nvPicPr>
            <p:cNvPr id="22" name="Picture 21">
              <a:extLst>
                <a:ext uri="{FF2B5EF4-FFF2-40B4-BE49-F238E27FC236}">
                  <a16:creationId xmlns:a16="http://schemas.microsoft.com/office/drawing/2014/main" id="{9DFFF52A-9ED6-004B-A1F5-6A242DAE1813}"/>
                </a:ext>
              </a:extLst>
            </p:cNvPr>
            <p:cNvPicPr>
              <a:picLocks noChangeAspect="1"/>
            </p:cNvPicPr>
            <p:nvPr/>
          </p:nvPicPr>
          <p:blipFill>
            <a:blip r:embed="rId13"/>
            <a:stretch>
              <a:fillRect/>
            </a:stretch>
          </p:blipFill>
          <p:spPr>
            <a:xfrm>
              <a:off x="5094107" y="1070761"/>
              <a:ext cx="493834" cy="463095"/>
            </a:xfrm>
            <a:prstGeom prst="rect">
              <a:avLst/>
            </a:prstGeom>
          </p:spPr>
        </p:pic>
        <p:pic>
          <p:nvPicPr>
            <p:cNvPr id="23" name="Picture 22">
              <a:extLst>
                <a:ext uri="{FF2B5EF4-FFF2-40B4-BE49-F238E27FC236}">
                  <a16:creationId xmlns:a16="http://schemas.microsoft.com/office/drawing/2014/main" id="{66CB873B-2A91-8640-8534-7A5A7AA0A323}"/>
                </a:ext>
              </a:extLst>
            </p:cNvPr>
            <p:cNvPicPr>
              <a:picLocks noChangeAspect="1"/>
            </p:cNvPicPr>
            <p:nvPr/>
          </p:nvPicPr>
          <p:blipFill>
            <a:blip r:embed="rId14"/>
            <a:stretch>
              <a:fillRect/>
            </a:stretch>
          </p:blipFill>
          <p:spPr>
            <a:xfrm>
              <a:off x="6660612" y="1070761"/>
              <a:ext cx="510787" cy="463095"/>
            </a:xfrm>
            <a:prstGeom prst="rect">
              <a:avLst/>
            </a:prstGeom>
          </p:spPr>
        </p:pic>
        <p:pic>
          <p:nvPicPr>
            <p:cNvPr id="24" name="Picture 23">
              <a:extLst>
                <a:ext uri="{FF2B5EF4-FFF2-40B4-BE49-F238E27FC236}">
                  <a16:creationId xmlns:a16="http://schemas.microsoft.com/office/drawing/2014/main" id="{728ED23B-DB0F-9A4F-B1A5-66E121BCBBAC}"/>
                </a:ext>
              </a:extLst>
            </p:cNvPr>
            <p:cNvPicPr>
              <a:picLocks noChangeAspect="1"/>
            </p:cNvPicPr>
            <p:nvPr/>
          </p:nvPicPr>
          <p:blipFill>
            <a:blip r:embed="rId15"/>
            <a:stretch>
              <a:fillRect/>
            </a:stretch>
          </p:blipFill>
          <p:spPr>
            <a:xfrm>
              <a:off x="5892729" y="1063292"/>
              <a:ext cx="463095" cy="463095"/>
            </a:xfrm>
            <a:prstGeom prst="rect">
              <a:avLst/>
            </a:prstGeom>
          </p:spPr>
        </p:pic>
      </p:grpSp>
    </p:spTree>
    <p:extLst>
      <p:ext uri="{BB962C8B-B14F-4D97-AF65-F5344CB8AC3E}">
        <p14:creationId xmlns:p14="http://schemas.microsoft.com/office/powerpoint/2010/main" val="3773623870"/>
      </p:ext>
    </p:extLst>
  </p:cSld>
  <p:clrMapOvr>
    <a:masterClrMapping/>
  </p:clrMapOvr>
  <p:extLst>
    <p:ext uri="{DCECCB84-F9BA-43D5-87BE-67443E8EF086}">
      <p15:sldGuideLst xmlns:p15="http://schemas.microsoft.com/office/powerpoint/2012/main">
        <p15:guide id="1" orient="horz" pos="2160">
          <p15:clr>
            <a:srgbClr val="FBAE40"/>
          </p15:clr>
        </p15:guide>
        <p15:guide id="2" pos="281">
          <p15:clr>
            <a:srgbClr val="FBAE40"/>
          </p15:clr>
        </p15:guide>
        <p15:guide id="3" orient="horz" pos="3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content blue header">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27414B5-EDDB-D841-9612-E420FB80055A}"/>
              </a:ext>
            </a:extLst>
          </p:cNvPr>
          <p:cNvPicPr>
            <a:picLocks noChangeAspect="1"/>
          </p:cNvPicPr>
          <p:nvPr userDrawn="1"/>
        </p:nvPicPr>
        <p:blipFill rotWithShape="1">
          <a:blip r:embed="rId2"/>
          <a:srcRect l="3821" t="74836" r="5236"/>
          <a:stretch/>
        </p:blipFill>
        <p:spPr>
          <a:xfrm>
            <a:off x="-1" y="0"/>
            <a:ext cx="9144001" cy="1242391"/>
          </a:xfrm>
          <a:prstGeom prst="rect">
            <a:avLst/>
          </a:prstGeom>
        </p:spPr>
      </p:pic>
      <p:sp>
        <p:nvSpPr>
          <p:cNvPr id="14" name="Title 13"/>
          <p:cNvSpPr>
            <a:spLocks noGrp="1"/>
          </p:cNvSpPr>
          <p:nvPr>
            <p:ph type="title"/>
          </p:nvPr>
        </p:nvSpPr>
        <p:spPr>
          <a:xfrm>
            <a:off x="453119" y="112952"/>
            <a:ext cx="8259701" cy="667554"/>
          </a:xfrm>
        </p:spPr>
        <p:txBody>
          <a:bodyPr wrap="none" lIns="0" tIns="0" rIns="0" bIns="0">
            <a:normAutofit/>
          </a:bodyPr>
          <a:lstStyle>
            <a:lvl1pPr algn="l">
              <a:lnSpc>
                <a:spcPct val="80000"/>
              </a:lnSpc>
              <a:defRPr sz="3400" b="1">
                <a:solidFill>
                  <a:schemeClr val="accent1"/>
                </a:solidFill>
              </a:defRPr>
            </a:lvl1pPr>
          </a:lstStyle>
          <a:p>
            <a:r>
              <a:rPr lang="en-US"/>
              <a:t>Click to edit Master title style</a:t>
            </a:r>
            <a:endParaRPr lang="en-US" dirty="0"/>
          </a:p>
        </p:txBody>
      </p:sp>
      <p:pic>
        <p:nvPicPr>
          <p:cNvPr id="15" name="Picture 14" descr="2017JJ_President_logo_Yellow.eps">
            <a:extLst>
              <a:ext uri="{FF2B5EF4-FFF2-40B4-BE49-F238E27FC236}">
                <a16:creationId xmlns:a16="http://schemas.microsoft.com/office/drawing/2014/main" id="{23C896B6-9907-8243-82EF-3FD21E304C8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0854"/>
          <a:stretch/>
        </p:blipFill>
        <p:spPr>
          <a:xfrm>
            <a:off x="8047587" y="6121824"/>
            <a:ext cx="864082" cy="494342"/>
          </a:xfrm>
          <a:prstGeom prst="rect">
            <a:avLst/>
          </a:prstGeom>
        </p:spPr>
      </p:pic>
      <p:sp>
        <p:nvSpPr>
          <p:cNvPr id="17" name="Rectangle 16">
            <a:extLst>
              <a:ext uri="{FF2B5EF4-FFF2-40B4-BE49-F238E27FC236}">
                <a16:creationId xmlns:a16="http://schemas.microsoft.com/office/drawing/2014/main" id="{1E164D32-57EB-CA49-AA25-C79FDA56124E}"/>
              </a:ext>
            </a:extLst>
          </p:cNvPr>
          <p:cNvSpPr/>
          <p:nvPr userDrawn="1"/>
        </p:nvSpPr>
        <p:spPr>
          <a:xfrm>
            <a:off x="-2" y="6744860"/>
            <a:ext cx="9144001" cy="123028"/>
          </a:xfrm>
          <a:prstGeom prst="rect">
            <a:avLst/>
          </a:prstGeom>
          <a:solidFill>
            <a:srgbClr val="FEC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pic>
        <p:nvPicPr>
          <p:cNvPr id="18" name="Picture 17">
            <a:extLst>
              <a:ext uri="{FF2B5EF4-FFF2-40B4-BE49-F238E27FC236}">
                <a16:creationId xmlns:a16="http://schemas.microsoft.com/office/drawing/2014/main" id="{CA5D2717-BD9B-3C49-AD79-81F23BB000B1}"/>
              </a:ext>
            </a:extLst>
          </p:cNvPr>
          <p:cNvPicPr>
            <a:picLocks noChangeAspect="1"/>
          </p:cNvPicPr>
          <p:nvPr userDrawn="1"/>
        </p:nvPicPr>
        <p:blipFill>
          <a:blip r:embed="rId4"/>
          <a:srcRect/>
          <a:stretch/>
        </p:blipFill>
        <p:spPr>
          <a:xfrm>
            <a:off x="482360" y="5939882"/>
            <a:ext cx="2128846" cy="695969"/>
          </a:xfrm>
          <a:prstGeom prst="rect">
            <a:avLst/>
          </a:prstGeom>
        </p:spPr>
      </p:pic>
      <p:sp>
        <p:nvSpPr>
          <p:cNvPr id="4" name="Text Placeholder 3">
            <a:extLst>
              <a:ext uri="{FF2B5EF4-FFF2-40B4-BE49-F238E27FC236}">
                <a16:creationId xmlns:a16="http://schemas.microsoft.com/office/drawing/2014/main" id="{C58E3089-0AD5-3144-BA5F-B16E1E22548E}"/>
              </a:ext>
            </a:extLst>
          </p:cNvPr>
          <p:cNvSpPr>
            <a:spLocks noGrp="1"/>
          </p:cNvSpPr>
          <p:nvPr>
            <p:ph type="body" sz="quarter" idx="10" hasCustomPrompt="1"/>
          </p:nvPr>
        </p:nvSpPr>
        <p:spPr>
          <a:xfrm>
            <a:off x="447040" y="1432878"/>
            <a:ext cx="8280400" cy="3982402"/>
          </a:xfrm>
        </p:spPr>
        <p:txBody>
          <a:bodyPr lIns="0" tIns="0" rIns="0" bIns="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Tree>
    <p:extLst>
      <p:ext uri="{BB962C8B-B14F-4D97-AF65-F5344CB8AC3E}">
        <p14:creationId xmlns:p14="http://schemas.microsoft.com/office/powerpoint/2010/main" val="27151456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1" userDrawn="1">
          <p15:clr>
            <a:srgbClr val="FBAE40"/>
          </p15:clr>
        </p15:guide>
        <p15:guide id="3" orient="horz" pos="3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5FA6E6D5-D829-6F45-A009-C3EBBF94D35D}"/>
              </a:ext>
            </a:extLst>
          </p:cNvPr>
          <p:cNvPicPr>
            <a:picLocks noChangeAspect="1"/>
          </p:cNvPicPr>
          <p:nvPr userDrawn="1"/>
        </p:nvPicPr>
        <p:blipFill>
          <a:blip r:embed="rId2"/>
          <a:srcRect/>
          <a:stretch/>
        </p:blipFill>
        <p:spPr>
          <a:xfrm>
            <a:off x="0" y="866272"/>
            <a:ext cx="9144000" cy="5085349"/>
          </a:xfrm>
          <a:prstGeom prst="rect">
            <a:avLst/>
          </a:prstGeom>
        </p:spPr>
      </p:pic>
      <p:sp>
        <p:nvSpPr>
          <p:cNvPr id="3" name="Content Placeholder 2"/>
          <p:cNvSpPr>
            <a:spLocks noGrp="1"/>
          </p:cNvSpPr>
          <p:nvPr>
            <p:ph idx="1"/>
          </p:nvPr>
        </p:nvSpPr>
        <p:spPr>
          <a:xfrm>
            <a:off x="457200" y="1665330"/>
            <a:ext cx="8229600" cy="3900583"/>
          </a:xfrm>
        </p:spPr>
        <p:txBody>
          <a:bodyPr lIns="0" tIns="0" rIns="0" bIns="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Title 13"/>
          <p:cNvSpPr>
            <a:spLocks noGrp="1"/>
          </p:cNvSpPr>
          <p:nvPr>
            <p:ph type="title"/>
          </p:nvPr>
        </p:nvSpPr>
        <p:spPr>
          <a:xfrm>
            <a:off x="453119" y="112952"/>
            <a:ext cx="8259701" cy="667554"/>
          </a:xfrm>
        </p:spPr>
        <p:txBody>
          <a:bodyPr wrap="none" lIns="0" tIns="0" rIns="0" bIns="0">
            <a:normAutofit/>
          </a:bodyPr>
          <a:lstStyle>
            <a:lvl1pPr algn="l">
              <a:lnSpc>
                <a:spcPct val="80000"/>
              </a:lnSpc>
              <a:defRPr sz="3400" b="1">
                <a:solidFill>
                  <a:schemeClr val="accent1"/>
                </a:solidFill>
              </a:defRPr>
            </a:lvl1pPr>
          </a:lstStyle>
          <a:p>
            <a:r>
              <a:rPr lang="en-US"/>
              <a:t>Click to edit Master title style</a:t>
            </a:r>
            <a:endParaRPr lang="en-US" dirty="0"/>
          </a:p>
        </p:txBody>
      </p:sp>
      <p:pic>
        <p:nvPicPr>
          <p:cNvPr id="15" name="Picture 14" descr="2017JJ_President_logo_Yellow.eps">
            <a:extLst>
              <a:ext uri="{FF2B5EF4-FFF2-40B4-BE49-F238E27FC236}">
                <a16:creationId xmlns:a16="http://schemas.microsoft.com/office/drawing/2014/main" id="{23C896B6-9907-8243-82EF-3FD21E304C8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0854"/>
          <a:stretch/>
        </p:blipFill>
        <p:spPr>
          <a:xfrm>
            <a:off x="8047587" y="6121824"/>
            <a:ext cx="864082" cy="494342"/>
          </a:xfrm>
          <a:prstGeom prst="rect">
            <a:avLst/>
          </a:prstGeom>
        </p:spPr>
      </p:pic>
      <p:sp>
        <p:nvSpPr>
          <p:cNvPr id="17" name="Rectangle 16">
            <a:extLst>
              <a:ext uri="{FF2B5EF4-FFF2-40B4-BE49-F238E27FC236}">
                <a16:creationId xmlns:a16="http://schemas.microsoft.com/office/drawing/2014/main" id="{1E164D32-57EB-CA49-AA25-C79FDA56124E}"/>
              </a:ext>
            </a:extLst>
          </p:cNvPr>
          <p:cNvSpPr/>
          <p:nvPr userDrawn="1"/>
        </p:nvSpPr>
        <p:spPr>
          <a:xfrm>
            <a:off x="-2" y="6744860"/>
            <a:ext cx="9144001" cy="123028"/>
          </a:xfrm>
          <a:prstGeom prst="rect">
            <a:avLst/>
          </a:prstGeom>
          <a:solidFill>
            <a:srgbClr val="FEC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pic>
        <p:nvPicPr>
          <p:cNvPr id="18" name="Picture 17">
            <a:extLst>
              <a:ext uri="{FF2B5EF4-FFF2-40B4-BE49-F238E27FC236}">
                <a16:creationId xmlns:a16="http://schemas.microsoft.com/office/drawing/2014/main" id="{CA5D2717-BD9B-3C49-AD79-81F23BB000B1}"/>
              </a:ext>
            </a:extLst>
          </p:cNvPr>
          <p:cNvPicPr>
            <a:picLocks noChangeAspect="1"/>
          </p:cNvPicPr>
          <p:nvPr userDrawn="1"/>
        </p:nvPicPr>
        <p:blipFill>
          <a:blip r:embed="rId4"/>
          <a:srcRect/>
          <a:stretch/>
        </p:blipFill>
        <p:spPr>
          <a:xfrm>
            <a:off x="482360" y="5939882"/>
            <a:ext cx="2128846" cy="695969"/>
          </a:xfrm>
          <a:prstGeom prst="rect">
            <a:avLst/>
          </a:prstGeom>
        </p:spPr>
      </p:pic>
      <p:pic>
        <p:nvPicPr>
          <p:cNvPr id="26" name="Picture 25">
            <a:extLst>
              <a:ext uri="{FF2B5EF4-FFF2-40B4-BE49-F238E27FC236}">
                <a16:creationId xmlns:a16="http://schemas.microsoft.com/office/drawing/2014/main" id="{DD7CAC71-0D53-D444-8264-A12B0E90EBDC}"/>
              </a:ext>
            </a:extLst>
          </p:cNvPr>
          <p:cNvPicPr>
            <a:picLocks noChangeAspect="1"/>
          </p:cNvPicPr>
          <p:nvPr userDrawn="1"/>
        </p:nvPicPr>
        <p:blipFill rotWithShape="1">
          <a:blip r:embed="rId2">
            <a:alphaModFix amt="43000"/>
          </a:blip>
          <a:srcRect t="75981"/>
          <a:stretch/>
        </p:blipFill>
        <p:spPr>
          <a:xfrm flipV="1">
            <a:off x="0" y="1295398"/>
            <a:ext cx="9144000" cy="4247149"/>
          </a:xfrm>
          <a:prstGeom prst="rect">
            <a:avLst/>
          </a:prstGeom>
        </p:spPr>
      </p:pic>
    </p:spTree>
    <p:extLst>
      <p:ext uri="{BB962C8B-B14F-4D97-AF65-F5344CB8AC3E}">
        <p14:creationId xmlns:p14="http://schemas.microsoft.com/office/powerpoint/2010/main" val="1172857649"/>
      </p:ext>
    </p:extLst>
  </p:cSld>
  <p:clrMapOvr>
    <a:masterClrMapping/>
  </p:clrMapOvr>
  <p:extLst>
    <p:ext uri="{DCECCB84-F9BA-43D5-87BE-67443E8EF086}">
      <p15:sldGuideLst xmlns:p15="http://schemas.microsoft.com/office/powerpoint/2012/main">
        <p15:guide id="1" orient="horz" pos="2160">
          <p15:clr>
            <a:srgbClr val="FBAE40"/>
          </p15:clr>
        </p15:guide>
        <p15:guide id="2" pos="281">
          <p15:clr>
            <a:srgbClr val="FBAE40"/>
          </p15:clr>
        </p15:guide>
        <p15:guide id="3" orient="horz" pos="3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nner main- icons 2 rosw">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27414B5-EDDB-D841-9612-E420FB80055A}"/>
              </a:ext>
            </a:extLst>
          </p:cNvPr>
          <p:cNvPicPr>
            <a:picLocks noChangeAspect="1"/>
          </p:cNvPicPr>
          <p:nvPr userDrawn="1"/>
        </p:nvPicPr>
        <p:blipFill rotWithShape="1">
          <a:blip r:embed="rId2"/>
          <a:srcRect l="3821" t="74836" r="5236"/>
          <a:stretch/>
        </p:blipFill>
        <p:spPr>
          <a:xfrm>
            <a:off x="-1" y="0"/>
            <a:ext cx="9144001" cy="1242391"/>
          </a:xfrm>
          <a:prstGeom prst="rect">
            <a:avLst/>
          </a:prstGeom>
        </p:spPr>
      </p:pic>
      <p:sp>
        <p:nvSpPr>
          <p:cNvPr id="3" name="Content Placeholder 2"/>
          <p:cNvSpPr>
            <a:spLocks noGrp="1"/>
          </p:cNvSpPr>
          <p:nvPr>
            <p:ph idx="1"/>
          </p:nvPr>
        </p:nvSpPr>
        <p:spPr>
          <a:xfrm>
            <a:off x="457200" y="3166138"/>
            <a:ext cx="8229600" cy="610731"/>
          </a:xfrm>
        </p:spPr>
        <p:txBody>
          <a:bodyPr lIns="0" tIns="0" rIns="0" bIns="0">
            <a:normAutofit/>
          </a:bodyPr>
          <a:lstStyle>
            <a:lvl1pPr marL="0" indent="0" algn="ctr">
              <a:buFont typeface="Arial" panose="020B0604020202020204" pitchFamily="34" charset="0"/>
              <a:buNone/>
              <a:defRPr sz="3400"/>
            </a:lvl1pPr>
            <a:lvl2pPr marL="457200" indent="0" algn="ctr">
              <a:buFont typeface="Arial" panose="020B0604020202020204" pitchFamily="34" charset="0"/>
              <a:buNone/>
              <a:defRPr sz="3400"/>
            </a:lvl2pPr>
            <a:lvl3pPr marL="914400" indent="0" algn="ctr">
              <a:buFont typeface="Arial" panose="020B0604020202020204" pitchFamily="34" charset="0"/>
              <a:buNone/>
              <a:defRPr sz="3400"/>
            </a:lvl3pPr>
            <a:lvl4pPr marL="1371600" indent="0" algn="ctr">
              <a:buFont typeface="Arial" panose="020B0604020202020204" pitchFamily="34" charset="0"/>
              <a:buNone/>
              <a:defRPr sz="3400"/>
            </a:lvl4pPr>
            <a:lvl5pPr marL="1828800" indent="0" algn="ctr">
              <a:buFont typeface="Arial" panose="020B0604020202020204" pitchFamily="34" charset="0"/>
              <a:buNone/>
              <a:defRPr sz="3400"/>
            </a:lvl5pPr>
          </a:lstStyle>
          <a:p>
            <a:pPr lvl="0"/>
            <a:r>
              <a:rPr lang="en-US"/>
              <a:t>Click to edit Master text styles</a:t>
            </a:r>
          </a:p>
        </p:txBody>
      </p:sp>
      <p:sp>
        <p:nvSpPr>
          <p:cNvPr id="14" name="Title 13"/>
          <p:cNvSpPr>
            <a:spLocks noGrp="1"/>
          </p:cNvSpPr>
          <p:nvPr>
            <p:ph type="title"/>
          </p:nvPr>
        </p:nvSpPr>
        <p:spPr>
          <a:xfrm>
            <a:off x="453119" y="112952"/>
            <a:ext cx="8259701" cy="667554"/>
          </a:xfrm>
        </p:spPr>
        <p:txBody>
          <a:bodyPr wrap="none" lIns="0" tIns="0" rIns="0" bIns="0">
            <a:normAutofit/>
          </a:bodyPr>
          <a:lstStyle>
            <a:lvl1pPr algn="l">
              <a:lnSpc>
                <a:spcPct val="80000"/>
              </a:lnSpc>
              <a:defRPr sz="3400" b="1">
                <a:solidFill>
                  <a:schemeClr val="accent1"/>
                </a:solidFill>
              </a:defRPr>
            </a:lvl1pPr>
          </a:lstStyle>
          <a:p>
            <a:r>
              <a:rPr lang="en-US"/>
              <a:t>Click to edit Master title style</a:t>
            </a:r>
            <a:endParaRPr lang="en-US" dirty="0"/>
          </a:p>
        </p:txBody>
      </p:sp>
      <p:pic>
        <p:nvPicPr>
          <p:cNvPr id="15" name="Picture 14" descr="2017JJ_President_logo_Yellow.eps">
            <a:extLst>
              <a:ext uri="{FF2B5EF4-FFF2-40B4-BE49-F238E27FC236}">
                <a16:creationId xmlns:a16="http://schemas.microsoft.com/office/drawing/2014/main" id="{23C896B6-9907-8243-82EF-3FD21E304C8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0854"/>
          <a:stretch/>
        </p:blipFill>
        <p:spPr>
          <a:xfrm>
            <a:off x="8047587" y="6121824"/>
            <a:ext cx="864082" cy="494342"/>
          </a:xfrm>
          <a:prstGeom prst="rect">
            <a:avLst/>
          </a:prstGeom>
        </p:spPr>
      </p:pic>
      <p:sp>
        <p:nvSpPr>
          <p:cNvPr id="17" name="Rectangle 16">
            <a:extLst>
              <a:ext uri="{FF2B5EF4-FFF2-40B4-BE49-F238E27FC236}">
                <a16:creationId xmlns:a16="http://schemas.microsoft.com/office/drawing/2014/main" id="{1E164D32-57EB-CA49-AA25-C79FDA56124E}"/>
              </a:ext>
            </a:extLst>
          </p:cNvPr>
          <p:cNvSpPr/>
          <p:nvPr userDrawn="1"/>
        </p:nvSpPr>
        <p:spPr>
          <a:xfrm>
            <a:off x="-2" y="6744860"/>
            <a:ext cx="9144001" cy="123028"/>
          </a:xfrm>
          <a:prstGeom prst="rect">
            <a:avLst/>
          </a:prstGeom>
          <a:solidFill>
            <a:srgbClr val="FEC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pic>
        <p:nvPicPr>
          <p:cNvPr id="18" name="Picture 17">
            <a:extLst>
              <a:ext uri="{FF2B5EF4-FFF2-40B4-BE49-F238E27FC236}">
                <a16:creationId xmlns:a16="http://schemas.microsoft.com/office/drawing/2014/main" id="{CA5D2717-BD9B-3C49-AD79-81F23BB000B1}"/>
              </a:ext>
            </a:extLst>
          </p:cNvPr>
          <p:cNvPicPr>
            <a:picLocks noChangeAspect="1"/>
          </p:cNvPicPr>
          <p:nvPr userDrawn="1"/>
        </p:nvPicPr>
        <p:blipFill>
          <a:blip r:embed="rId4"/>
          <a:srcRect/>
          <a:stretch/>
        </p:blipFill>
        <p:spPr>
          <a:xfrm>
            <a:off x="482360" y="5939882"/>
            <a:ext cx="2128846" cy="695969"/>
          </a:xfrm>
          <a:prstGeom prst="rect">
            <a:avLst/>
          </a:prstGeom>
        </p:spPr>
      </p:pic>
      <p:grpSp>
        <p:nvGrpSpPr>
          <p:cNvPr id="8" name="Group 7">
            <a:extLst>
              <a:ext uri="{FF2B5EF4-FFF2-40B4-BE49-F238E27FC236}">
                <a16:creationId xmlns:a16="http://schemas.microsoft.com/office/drawing/2014/main" id="{4697F89C-AF6B-AA47-976E-010990F0E390}"/>
              </a:ext>
            </a:extLst>
          </p:cNvPr>
          <p:cNvGrpSpPr/>
          <p:nvPr userDrawn="1"/>
        </p:nvGrpSpPr>
        <p:grpSpPr>
          <a:xfrm>
            <a:off x="1645262" y="1765723"/>
            <a:ext cx="5991024" cy="807200"/>
            <a:chOff x="1385887" y="1435672"/>
            <a:chExt cx="6666874" cy="898261"/>
          </a:xfrm>
        </p:grpSpPr>
        <p:pic>
          <p:nvPicPr>
            <p:cNvPr id="9" name="Picture 8">
              <a:extLst>
                <a:ext uri="{FF2B5EF4-FFF2-40B4-BE49-F238E27FC236}">
                  <a16:creationId xmlns:a16="http://schemas.microsoft.com/office/drawing/2014/main" id="{849E4B02-EEC7-A540-AEB2-BBA77A9B0954}"/>
                </a:ext>
              </a:extLst>
            </p:cNvPr>
            <p:cNvPicPr>
              <a:picLocks noChangeAspect="1"/>
            </p:cNvPicPr>
            <p:nvPr/>
          </p:nvPicPr>
          <p:blipFill>
            <a:blip r:embed="rId5"/>
            <a:stretch>
              <a:fillRect/>
            </a:stretch>
          </p:blipFill>
          <p:spPr>
            <a:xfrm>
              <a:off x="1385887" y="1435672"/>
              <a:ext cx="660435" cy="880580"/>
            </a:xfrm>
            <a:prstGeom prst="rect">
              <a:avLst/>
            </a:prstGeom>
          </p:spPr>
        </p:pic>
        <p:pic>
          <p:nvPicPr>
            <p:cNvPr id="10" name="Picture 9">
              <a:extLst>
                <a:ext uri="{FF2B5EF4-FFF2-40B4-BE49-F238E27FC236}">
                  <a16:creationId xmlns:a16="http://schemas.microsoft.com/office/drawing/2014/main" id="{54CD6421-8B38-DA4F-9743-04DAA6CFCD3B}"/>
                </a:ext>
              </a:extLst>
            </p:cNvPr>
            <p:cNvPicPr>
              <a:picLocks noChangeAspect="1"/>
            </p:cNvPicPr>
            <p:nvPr/>
          </p:nvPicPr>
          <p:blipFill>
            <a:blip r:embed="rId6"/>
            <a:stretch>
              <a:fillRect/>
            </a:stretch>
          </p:blipFill>
          <p:spPr>
            <a:xfrm>
              <a:off x="2446442" y="1441795"/>
              <a:ext cx="1007156" cy="880580"/>
            </a:xfrm>
            <a:prstGeom prst="rect">
              <a:avLst/>
            </a:prstGeom>
          </p:spPr>
        </p:pic>
        <p:pic>
          <p:nvPicPr>
            <p:cNvPr id="11" name="Picture 10">
              <a:extLst>
                <a:ext uri="{FF2B5EF4-FFF2-40B4-BE49-F238E27FC236}">
                  <a16:creationId xmlns:a16="http://schemas.microsoft.com/office/drawing/2014/main" id="{9F4FE356-61CF-6343-83CA-A2347AB159B6}"/>
                </a:ext>
              </a:extLst>
            </p:cNvPr>
            <p:cNvPicPr>
              <a:picLocks noChangeAspect="1"/>
            </p:cNvPicPr>
            <p:nvPr/>
          </p:nvPicPr>
          <p:blipFill>
            <a:blip r:embed="rId7"/>
            <a:stretch>
              <a:fillRect/>
            </a:stretch>
          </p:blipFill>
          <p:spPr>
            <a:xfrm>
              <a:off x="3723927" y="1441794"/>
              <a:ext cx="879390" cy="880580"/>
            </a:xfrm>
            <a:prstGeom prst="rect">
              <a:avLst/>
            </a:prstGeom>
          </p:spPr>
        </p:pic>
        <p:pic>
          <p:nvPicPr>
            <p:cNvPr id="12" name="Picture 11">
              <a:extLst>
                <a:ext uri="{FF2B5EF4-FFF2-40B4-BE49-F238E27FC236}">
                  <a16:creationId xmlns:a16="http://schemas.microsoft.com/office/drawing/2014/main" id="{A517C01A-9F99-BD42-B735-EB2ED24CF084}"/>
                </a:ext>
              </a:extLst>
            </p:cNvPr>
            <p:cNvPicPr>
              <a:picLocks noChangeAspect="1"/>
            </p:cNvPicPr>
            <p:nvPr/>
          </p:nvPicPr>
          <p:blipFill>
            <a:blip r:embed="rId8"/>
            <a:stretch>
              <a:fillRect/>
            </a:stretch>
          </p:blipFill>
          <p:spPr>
            <a:xfrm>
              <a:off x="4758596" y="1445823"/>
              <a:ext cx="715174" cy="880580"/>
            </a:xfrm>
            <a:prstGeom prst="rect">
              <a:avLst/>
            </a:prstGeom>
          </p:spPr>
        </p:pic>
        <p:pic>
          <p:nvPicPr>
            <p:cNvPr id="13" name="Picture 12">
              <a:extLst>
                <a:ext uri="{FF2B5EF4-FFF2-40B4-BE49-F238E27FC236}">
                  <a16:creationId xmlns:a16="http://schemas.microsoft.com/office/drawing/2014/main" id="{CBD132D3-EBDA-164C-8134-EB98BFBC5757}"/>
                </a:ext>
              </a:extLst>
            </p:cNvPr>
            <p:cNvPicPr>
              <a:picLocks noChangeAspect="1"/>
            </p:cNvPicPr>
            <p:nvPr/>
          </p:nvPicPr>
          <p:blipFill>
            <a:blip r:embed="rId9"/>
            <a:stretch>
              <a:fillRect/>
            </a:stretch>
          </p:blipFill>
          <p:spPr>
            <a:xfrm>
              <a:off x="5841385" y="1453353"/>
              <a:ext cx="1082777" cy="880580"/>
            </a:xfrm>
            <a:prstGeom prst="rect">
              <a:avLst/>
            </a:prstGeom>
          </p:spPr>
        </p:pic>
        <p:pic>
          <p:nvPicPr>
            <p:cNvPr id="16" name="Picture 15">
              <a:extLst>
                <a:ext uri="{FF2B5EF4-FFF2-40B4-BE49-F238E27FC236}">
                  <a16:creationId xmlns:a16="http://schemas.microsoft.com/office/drawing/2014/main" id="{19A52851-60A6-2B44-AC74-9DE278660C3A}"/>
                </a:ext>
              </a:extLst>
            </p:cNvPr>
            <p:cNvPicPr>
              <a:picLocks noChangeAspect="1"/>
            </p:cNvPicPr>
            <p:nvPr/>
          </p:nvPicPr>
          <p:blipFill>
            <a:blip r:embed="rId10"/>
            <a:stretch>
              <a:fillRect/>
            </a:stretch>
          </p:blipFill>
          <p:spPr>
            <a:xfrm>
              <a:off x="7113729" y="1445823"/>
              <a:ext cx="939032" cy="880580"/>
            </a:xfrm>
            <a:prstGeom prst="rect">
              <a:avLst/>
            </a:prstGeom>
          </p:spPr>
        </p:pic>
      </p:grpSp>
      <p:grpSp>
        <p:nvGrpSpPr>
          <p:cNvPr id="20" name="Group 19">
            <a:extLst>
              <a:ext uri="{FF2B5EF4-FFF2-40B4-BE49-F238E27FC236}">
                <a16:creationId xmlns:a16="http://schemas.microsoft.com/office/drawing/2014/main" id="{DCE73713-8EB3-FA4F-93E9-8441B4E8BF79}"/>
              </a:ext>
            </a:extLst>
          </p:cNvPr>
          <p:cNvGrpSpPr/>
          <p:nvPr userDrawn="1"/>
        </p:nvGrpSpPr>
        <p:grpSpPr>
          <a:xfrm>
            <a:off x="1588788" y="4553794"/>
            <a:ext cx="5845006" cy="806754"/>
            <a:chOff x="1323543" y="4358875"/>
            <a:chExt cx="6504384" cy="897764"/>
          </a:xfrm>
        </p:grpSpPr>
        <p:pic>
          <p:nvPicPr>
            <p:cNvPr id="21" name="Picture 20">
              <a:extLst>
                <a:ext uri="{FF2B5EF4-FFF2-40B4-BE49-F238E27FC236}">
                  <a16:creationId xmlns:a16="http://schemas.microsoft.com/office/drawing/2014/main" id="{5A511929-F9FE-6442-ACFB-A3B1C687643F}"/>
                </a:ext>
              </a:extLst>
            </p:cNvPr>
            <p:cNvPicPr>
              <a:picLocks noChangeAspect="1"/>
            </p:cNvPicPr>
            <p:nvPr/>
          </p:nvPicPr>
          <p:blipFill>
            <a:blip r:embed="rId11"/>
            <a:stretch>
              <a:fillRect/>
            </a:stretch>
          </p:blipFill>
          <p:spPr>
            <a:xfrm>
              <a:off x="5546762" y="4373077"/>
              <a:ext cx="939032" cy="880580"/>
            </a:xfrm>
            <a:prstGeom prst="rect">
              <a:avLst/>
            </a:prstGeom>
          </p:spPr>
        </p:pic>
        <p:pic>
          <p:nvPicPr>
            <p:cNvPr id="22" name="Picture 21">
              <a:extLst>
                <a:ext uri="{FF2B5EF4-FFF2-40B4-BE49-F238E27FC236}">
                  <a16:creationId xmlns:a16="http://schemas.microsoft.com/office/drawing/2014/main" id="{DE6FC19E-22DA-484A-A7DD-349FF408E071}"/>
                </a:ext>
              </a:extLst>
            </p:cNvPr>
            <p:cNvPicPr>
              <a:picLocks noChangeAspect="1"/>
            </p:cNvPicPr>
            <p:nvPr/>
          </p:nvPicPr>
          <p:blipFill>
            <a:blip r:embed="rId12"/>
            <a:stretch>
              <a:fillRect/>
            </a:stretch>
          </p:blipFill>
          <p:spPr>
            <a:xfrm>
              <a:off x="6975944" y="4376059"/>
              <a:ext cx="851983" cy="880580"/>
            </a:xfrm>
            <a:prstGeom prst="rect">
              <a:avLst/>
            </a:prstGeom>
          </p:spPr>
        </p:pic>
        <p:pic>
          <p:nvPicPr>
            <p:cNvPr id="23" name="Picture 22">
              <a:extLst>
                <a:ext uri="{FF2B5EF4-FFF2-40B4-BE49-F238E27FC236}">
                  <a16:creationId xmlns:a16="http://schemas.microsoft.com/office/drawing/2014/main" id="{3F0F22AD-E3E6-934F-99AC-85742C8D926F}"/>
                </a:ext>
              </a:extLst>
            </p:cNvPr>
            <p:cNvPicPr>
              <a:picLocks noChangeAspect="1"/>
            </p:cNvPicPr>
            <p:nvPr/>
          </p:nvPicPr>
          <p:blipFill>
            <a:blip r:embed="rId13"/>
            <a:stretch>
              <a:fillRect/>
            </a:stretch>
          </p:blipFill>
          <p:spPr>
            <a:xfrm>
              <a:off x="1323543" y="4373077"/>
              <a:ext cx="939032" cy="880580"/>
            </a:xfrm>
            <a:prstGeom prst="rect">
              <a:avLst/>
            </a:prstGeom>
          </p:spPr>
        </p:pic>
        <p:pic>
          <p:nvPicPr>
            <p:cNvPr id="24" name="Picture 23">
              <a:extLst>
                <a:ext uri="{FF2B5EF4-FFF2-40B4-BE49-F238E27FC236}">
                  <a16:creationId xmlns:a16="http://schemas.microsoft.com/office/drawing/2014/main" id="{7015635D-8CEB-434C-8D0A-D1EF15CB37D7}"/>
                </a:ext>
              </a:extLst>
            </p:cNvPr>
            <p:cNvPicPr>
              <a:picLocks noChangeAspect="1"/>
            </p:cNvPicPr>
            <p:nvPr/>
          </p:nvPicPr>
          <p:blipFill>
            <a:blip r:embed="rId14"/>
            <a:stretch>
              <a:fillRect/>
            </a:stretch>
          </p:blipFill>
          <p:spPr>
            <a:xfrm>
              <a:off x="4122907" y="4373077"/>
              <a:ext cx="971267" cy="880580"/>
            </a:xfrm>
            <a:prstGeom prst="rect">
              <a:avLst/>
            </a:prstGeom>
          </p:spPr>
        </p:pic>
        <p:pic>
          <p:nvPicPr>
            <p:cNvPr id="25" name="Picture 24">
              <a:extLst>
                <a:ext uri="{FF2B5EF4-FFF2-40B4-BE49-F238E27FC236}">
                  <a16:creationId xmlns:a16="http://schemas.microsoft.com/office/drawing/2014/main" id="{B6A9584D-E7BE-D146-809D-B5F4BC65C646}"/>
                </a:ext>
              </a:extLst>
            </p:cNvPr>
            <p:cNvPicPr>
              <a:picLocks noChangeAspect="1"/>
            </p:cNvPicPr>
            <p:nvPr/>
          </p:nvPicPr>
          <p:blipFill>
            <a:blip r:embed="rId15"/>
            <a:stretch>
              <a:fillRect/>
            </a:stretch>
          </p:blipFill>
          <p:spPr>
            <a:xfrm>
              <a:off x="2742083" y="4358875"/>
              <a:ext cx="880580" cy="880580"/>
            </a:xfrm>
            <a:prstGeom prst="rect">
              <a:avLst/>
            </a:prstGeom>
          </p:spPr>
        </p:pic>
      </p:grpSp>
    </p:spTree>
    <p:extLst>
      <p:ext uri="{BB962C8B-B14F-4D97-AF65-F5344CB8AC3E}">
        <p14:creationId xmlns:p14="http://schemas.microsoft.com/office/powerpoint/2010/main" val="512721190"/>
      </p:ext>
    </p:extLst>
  </p:cSld>
  <p:clrMapOvr>
    <a:masterClrMapping/>
  </p:clrMapOvr>
  <p:extLst>
    <p:ext uri="{DCECCB84-F9BA-43D5-87BE-67443E8EF086}">
      <p15:sldGuideLst xmlns:p15="http://schemas.microsoft.com/office/powerpoint/2012/main">
        <p15:guide id="1" orient="horz" pos="2160">
          <p15:clr>
            <a:srgbClr val="FBAE40"/>
          </p15:clr>
        </p15:guide>
        <p15:guide id="2" pos="281">
          <p15:clr>
            <a:srgbClr val="FBAE40"/>
          </p15:clr>
        </p15:guide>
        <p15:guide id="3" orient="horz" pos="3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blue ground fla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131807-1775-1449-B102-474F81437DAC}"/>
              </a:ext>
            </a:extLst>
          </p:cNvPr>
          <p:cNvPicPr>
            <a:picLocks noChangeAspect="1"/>
          </p:cNvPicPr>
          <p:nvPr userDrawn="1"/>
        </p:nvPicPr>
        <p:blipFill rotWithShape="1">
          <a:blip r:embed="rId2"/>
          <a:srcRect t="30483"/>
          <a:stretch/>
        </p:blipFill>
        <p:spPr>
          <a:xfrm>
            <a:off x="0" y="823657"/>
            <a:ext cx="9144000" cy="5249075"/>
          </a:xfrm>
          <a:prstGeom prst="rect">
            <a:avLst/>
          </a:prstGeom>
        </p:spPr>
      </p:pic>
      <p:sp>
        <p:nvSpPr>
          <p:cNvPr id="3" name="Content Placeholder 2"/>
          <p:cNvSpPr>
            <a:spLocks noGrp="1"/>
          </p:cNvSpPr>
          <p:nvPr>
            <p:ph idx="1"/>
          </p:nvPr>
        </p:nvSpPr>
        <p:spPr>
          <a:xfrm>
            <a:off x="457200" y="1406912"/>
            <a:ext cx="8229600" cy="3930401"/>
          </a:xfrm>
        </p:spPr>
        <p:txBody>
          <a:bodyPr lIns="0" tIns="0" rIns="0" bIns="0">
            <a:normAutofit/>
          </a:bodyPr>
          <a:lstStyle>
            <a:lvl1pPr marL="0" indent="0">
              <a:buFont typeface="Arial" panose="020B0604020202020204" pitchFamily="34" charset="0"/>
              <a:buNone/>
              <a:defRPr sz="2000"/>
            </a:lvl1pPr>
            <a:lvl2pPr marL="457200" indent="0">
              <a:buFont typeface="Arial" panose="020B0604020202020204" pitchFamily="34" charset="0"/>
              <a:buNone/>
              <a:defRPr sz="2000"/>
            </a:lvl2pPr>
            <a:lvl3pPr marL="914400" indent="0">
              <a:buFont typeface="Arial" panose="020B0604020202020204" pitchFamily="34" charset="0"/>
              <a:buNone/>
              <a:defRPr sz="2000"/>
            </a:lvl3pPr>
            <a:lvl4pPr marL="1371600" indent="0">
              <a:buFont typeface="Arial" panose="020B0604020202020204" pitchFamily="34" charse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14" name="Title 13"/>
          <p:cNvSpPr>
            <a:spLocks noGrp="1"/>
          </p:cNvSpPr>
          <p:nvPr>
            <p:ph type="title"/>
          </p:nvPr>
        </p:nvSpPr>
        <p:spPr>
          <a:xfrm>
            <a:off x="453119" y="112952"/>
            <a:ext cx="8259701" cy="667554"/>
          </a:xfrm>
        </p:spPr>
        <p:txBody>
          <a:bodyPr wrap="none" lIns="0" tIns="0" rIns="0" bIns="0">
            <a:normAutofit/>
          </a:bodyPr>
          <a:lstStyle>
            <a:lvl1pPr algn="l">
              <a:lnSpc>
                <a:spcPct val="80000"/>
              </a:lnSpc>
              <a:defRPr sz="3400" b="1">
                <a:solidFill>
                  <a:schemeClr val="accent1"/>
                </a:solidFill>
              </a:defRPr>
            </a:lvl1pPr>
          </a:lstStyle>
          <a:p>
            <a:r>
              <a:rPr lang="en-US"/>
              <a:t>Click to edit Master title style</a:t>
            </a:r>
            <a:endParaRPr lang="en-US" dirty="0"/>
          </a:p>
        </p:txBody>
      </p:sp>
      <p:pic>
        <p:nvPicPr>
          <p:cNvPr id="15" name="Picture 14" descr="2017JJ_President_logo_Yellow.eps">
            <a:extLst>
              <a:ext uri="{FF2B5EF4-FFF2-40B4-BE49-F238E27FC236}">
                <a16:creationId xmlns:a16="http://schemas.microsoft.com/office/drawing/2014/main" id="{23C896B6-9907-8243-82EF-3FD21E304C8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0854"/>
          <a:stretch/>
        </p:blipFill>
        <p:spPr>
          <a:xfrm>
            <a:off x="8047587" y="6121824"/>
            <a:ext cx="864082" cy="494342"/>
          </a:xfrm>
          <a:prstGeom prst="rect">
            <a:avLst/>
          </a:prstGeom>
        </p:spPr>
      </p:pic>
      <p:sp>
        <p:nvSpPr>
          <p:cNvPr id="17" name="Rectangle 16">
            <a:extLst>
              <a:ext uri="{FF2B5EF4-FFF2-40B4-BE49-F238E27FC236}">
                <a16:creationId xmlns:a16="http://schemas.microsoft.com/office/drawing/2014/main" id="{1E164D32-57EB-CA49-AA25-C79FDA56124E}"/>
              </a:ext>
            </a:extLst>
          </p:cNvPr>
          <p:cNvSpPr/>
          <p:nvPr userDrawn="1"/>
        </p:nvSpPr>
        <p:spPr>
          <a:xfrm>
            <a:off x="-2" y="6744860"/>
            <a:ext cx="9144001" cy="123028"/>
          </a:xfrm>
          <a:prstGeom prst="rect">
            <a:avLst/>
          </a:prstGeom>
          <a:solidFill>
            <a:srgbClr val="FEC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pic>
        <p:nvPicPr>
          <p:cNvPr id="18" name="Picture 17">
            <a:extLst>
              <a:ext uri="{FF2B5EF4-FFF2-40B4-BE49-F238E27FC236}">
                <a16:creationId xmlns:a16="http://schemas.microsoft.com/office/drawing/2014/main" id="{CA5D2717-BD9B-3C49-AD79-81F23BB000B1}"/>
              </a:ext>
            </a:extLst>
          </p:cNvPr>
          <p:cNvPicPr>
            <a:picLocks noChangeAspect="1"/>
          </p:cNvPicPr>
          <p:nvPr userDrawn="1"/>
        </p:nvPicPr>
        <p:blipFill>
          <a:blip r:embed="rId4"/>
          <a:srcRect/>
          <a:stretch/>
        </p:blipFill>
        <p:spPr>
          <a:xfrm>
            <a:off x="482360" y="5939882"/>
            <a:ext cx="2128846" cy="695969"/>
          </a:xfrm>
          <a:prstGeom prst="rect">
            <a:avLst/>
          </a:prstGeom>
        </p:spPr>
      </p:pic>
    </p:spTree>
    <p:extLst>
      <p:ext uri="{BB962C8B-B14F-4D97-AF65-F5344CB8AC3E}">
        <p14:creationId xmlns:p14="http://schemas.microsoft.com/office/powerpoint/2010/main" val="2118542253"/>
      </p:ext>
    </p:extLst>
  </p:cSld>
  <p:clrMapOvr>
    <a:masterClrMapping/>
  </p:clrMapOvr>
  <p:extLst>
    <p:ext uri="{DCECCB84-F9BA-43D5-87BE-67443E8EF086}">
      <p15:sldGuideLst xmlns:p15="http://schemas.microsoft.com/office/powerpoint/2012/main">
        <p15:guide id="1" orient="horz" pos="2160">
          <p15:clr>
            <a:srgbClr val="FBAE40"/>
          </p15:clr>
        </p15:guide>
        <p15:guide id="2" pos="281">
          <p15:clr>
            <a:srgbClr val="FBAE40"/>
          </p15:clr>
        </p15:guide>
        <p15:guide id="3" orient="horz" pos="3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15" name="Picture 14" descr="2017JJ_President_logo_Yellow.eps">
            <a:extLst>
              <a:ext uri="{FF2B5EF4-FFF2-40B4-BE49-F238E27FC236}">
                <a16:creationId xmlns:a16="http://schemas.microsoft.com/office/drawing/2014/main" id="{23C896B6-9907-8243-82EF-3FD21E304C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0854"/>
          <a:stretch/>
        </p:blipFill>
        <p:spPr>
          <a:xfrm>
            <a:off x="8047587" y="6121824"/>
            <a:ext cx="864082" cy="494342"/>
          </a:xfrm>
          <a:prstGeom prst="rect">
            <a:avLst/>
          </a:prstGeom>
        </p:spPr>
      </p:pic>
      <p:sp>
        <p:nvSpPr>
          <p:cNvPr id="17" name="Rectangle 16">
            <a:extLst>
              <a:ext uri="{FF2B5EF4-FFF2-40B4-BE49-F238E27FC236}">
                <a16:creationId xmlns:a16="http://schemas.microsoft.com/office/drawing/2014/main" id="{1E164D32-57EB-CA49-AA25-C79FDA56124E}"/>
              </a:ext>
            </a:extLst>
          </p:cNvPr>
          <p:cNvSpPr/>
          <p:nvPr userDrawn="1"/>
        </p:nvSpPr>
        <p:spPr>
          <a:xfrm>
            <a:off x="-2" y="6744860"/>
            <a:ext cx="9144001" cy="123028"/>
          </a:xfrm>
          <a:prstGeom prst="rect">
            <a:avLst/>
          </a:prstGeom>
          <a:solidFill>
            <a:srgbClr val="FEC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pic>
        <p:nvPicPr>
          <p:cNvPr id="18" name="Picture 17">
            <a:extLst>
              <a:ext uri="{FF2B5EF4-FFF2-40B4-BE49-F238E27FC236}">
                <a16:creationId xmlns:a16="http://schemas.microsoft.com/office/drawing/2014/main" id="{CA5D2717-BD9B-3C49-AD79-81F23BB000B1}"/>
              </a:ext>
            </a:extLst>
          </p:cNvPr>
          <p:cNvPicPr>
            <a:picLocks noChangeAspect="1"/>
          </p:cNvPicPr>
          <p:nvPr userDrawn="1"/>
        </p:nvPicPr>
        <p:blipFill>
          <a:blip r:embed="rId3"/>
          <a:srcRect/>
          <a:stretch/>
        </p:blipFill>
        <p:spPr>
          <a:xfrm>
            <a:off x="482360" y="5939882"/>
            <a:ext cx="2128846" cy="695969"/>
          </a:xfrm>
          <a:prstGeom prst="rect">
            <a:avLst/>
          </a:prstGeom>
        </p:spPr>
      </p:pic>
      <p:pic>
        <p:nvPicPr>
          <p:cNvPr id="9" name="Picture 8">
            <a:extLst>
              <a:ext uri="{FF2B5EF4-FFF2-40B4-BE49-F238E27FC236}">
                <a16:creationId xmlns:a16="http://schemas.microsoft.com/office/drawing/2014/main" id="{27B10FD5-D492-EA4F-B413-A977D015ADD9}"/>
              </a:ext>
            </a:extLst>
          </p:cNvPr>
          <p:cNvPicPr>
            <a:picLocks noChangeAspect="1"/>
          </p:cNvPicPr>
          <p:nvPr userDrawn="1"/>
        </p:nvPicPr>
        <p:blipFill rotWithShape="1">
          <a:blip r:embed="rId4"/>
          <a:srcRect l="3821" t="5580" r="5236"/>
          <a:stretch/>
        </p:blipFill>
        <p:spPr>
          <a:xfrm>
            <a:off x="-1" y="884145"/>
            <a:ext cx="9144001" cy="5127238"/>
          </a:xfrm>
          <a:prstGeom prst="rect">
            <a:avLst/>
          </a:prstGeom>
        </p:spPr>
      </p:pic>
      <p:grpSp>
        <p:nvGrpSpPr>
          <p:cNvPr id="16" name="Group 15">
            <a:extLst>
              <a:ext uri="{FF2B5EF4-FFF2-40B4-BE49-F238E27FC236}">
                <a16:creationId xmlns:a16="http://schemas.microsoft.com/office/drawing/2014/main" id="{247812FE-E9D7-4B4F-836C-3AB175024799}"/>
              </a:ext>
            </a:extLst>
          </p:cNvPr>
          <p:cNvGrpSpPr/>
          <p:nvPr userDrawn="1"/>
        </p:nvGrpSpPr>
        <p:grpSpPr>
          <a:xfrm>
            <a:off x="439494" y="229574"/>
            <a:ext cx="8236310" cy="483548"/>
            <a:chOff x="486558" y="1063292"/>
            <a:chExt cx="8236310" cy="483548"/>
          </a:xfrm>
        </p:grpSpPr>
        <p:pic>
          <p:nvPicPr>
            <p:cNvPr id="19" name="Picture 18">
              <a:extLst>
                <a:ext uri="{FF2B5EF4-FFF2-40B4-BE49-F238E27FC236}">
                  <a16:creationId xmlns:a16="http://schemas.microsoft.com/office/drawing/2014/main" id="{ACCEC7EB-1779-A54D-AEEF-C8355CFC049F}"/>
                </a:ext>
              </a:extLst>
            </p:cNvPr>
            <p:cNvPicPr>
              <a:picLocks noChangeAspect="1"/>
            </p:cNvPicPr>
            <p:nvPr/>
          </p:nvPicPr>
          <p:blipFill>
            <a:blip r:embed="rId5"/>
            <a:stretch>
              <a:fillRect/>
            </a:stretch>
          </p:blipFill>
          <p:spPr>
            <a:xfrm>
              <a:off x="486558" y="1074447"/>
              <a:ext cx="347321" cy="463095"/>
            </a:xfrm>
            <a:prstGeom prst="rect">
              <a:avLst/>
            </a:prstGeom>
          </p:spPr>
        </p:pic>
        <p:pic>
          <p:nvPicPr>
            <p:cNvPr id="20" name="Picture 19">
              <a:extLst>
                <a:ext uri="{FF2B5EF4-FFF2-40B4-BE49-F238E27FC236}">
                  <a16:creationId xmlns:a16="http://schemas.microsoft.com/office/drawing/2014/main" id="{79B09A09-EE02-2444-8E20-B802153445BD}"/>
                </a:ext>
              </a:extLst>
            </p:cNvPr>
            <p:cNvPicPr>
              <a:picLocks noChangeAspect="1"/>
            </p:cNvPicPr>
            <p:nvPr/>
          </p:nvPicPr>
          <p:blipFill>
            <a:blip r:embed="rId6"/>
            <a:stretch>
              <a:fillRect/>
            </a:stretch>
          </p:blipFill>
          <p:spPr>
            <a:xfrm>
              <a:off x="1138667" y="1077667"/>
              <a:ext cx="529660" cy="463095"/>
            </a:xfrm>
            <a:prstGeom prst="rect">
              <a:avLst/>
            </a:prstGeom>
          </p:spPr>
        </p:pic>
        <p:pic>
          <p:nvPicPr>
            <p:cNvPr id="21" name="Picture 20">
              <a:extLst>
                <a:ext uri="{FF2B5EF4-FFF2-40B4-BE49-F238E27FC236}">
                  <a16:creationId xmlns:a16="http://schemas.microsoft.com/office/drawing/2014/main" id="{B422DE58-7A17-904A-9304-F447A89A3ED8}"/>
                </a:ext>
              </a:extLst>
            </p:cNvPr>
            <p:cNvPicPr>
              <a:picLocks noChangeAspect="1"/>
            </p:cNvPicPr>
            <p:nvPr/>
          </p:nvPicPr>
          <p:blipFill>
            <a:blip r:embed="rId7"/>
            <a:stretch>
              <a:fillRect/>
            </a:stretch>
          </p:blipFill>
          <p:spPr>
            <a:xfrm>
              <a:off x="1973115" y="1077667"/>
              <a:ext cx="462469" cy="463095"/>
            </a:xfrm>
            <a:prstGeom prst="rect">
              <a:avLst/>
            </a:prstGeom>
          </p:spPr>
        </p:pic>
        <p:pic>
          <p:nvPicPr>
            <p:cNvPr id="22" name="Picture 21">
              <a:extLst>
                <a:ext uri="{FF2B5EF4-FFF2-40B4-BE49-F238E27FC236}">
                  <a16:creationId xmlns:a16="http://schemas.microsoft.com/office/drawing/2014/main" id="{4571B6F9-B94C-A440-B93D-864E5CF3DEFE}"/>
                </a:ext>
              </a:extLst>
            </p:cNvPr>
            <p:cNvPicPr>
              <a:picLocks noChangeAspect="1"/>
            </p:cNvPicPr>
            <p:nvPr/>
          </p:nvPicPr>
          <p:blipFill>
            <a:blip r:embed="rId8"/>
            <a:stretch>
              <a:fillRect/>
            </a:stretch>
          </p:blipFill>
          <p:spPr>
            <a:xfrm>
              <a:off x="2740372" y="1079785"/>
              <a:ext cx="376108" cy="463095"/>
            </a:xfrm>
            <a:prstGeom prst="rect">
              <a:avLst/>
            </a:prstGeom>
          </p:spPr>
        </p:pic>
        <p:pic>
          <p:nvPicPr>
            <p:cNvPr id="23" name="Picture 22">
              <a:extLst>
                <a:ext uri="{FF2B5EF4-FFF2-40B4-BE49-F238E27FC236}">
                  <a16:creationId xmlns:a16="http://schemas.microsoft.com/office/drawing/2014/main" id="{BD6AC209-0EEA-DB4D-BB42-D1B707D73CDD}"/>
                </a:ext>
              </a:extLst>
            </p:cNvPr>
            <p:cNvPicPr>
              <a:picLocks noChangeAspect="1"/>
            </p:cNvPicPr>
            <p:nvPr/>
          </p:nvPicPr>
          <p:blipFill>
            <a:blip r:embed="rId9"/>
            <a:stretch>
              <a:fillRect/>
            </a:stretch>
          </p:blipFill>
          <p:spPr>
            <a:xfrm>
              <a:off x="3421268" y="1083745"/>
              <a:ext cx="569429" cy="463095"/>
            </a:xfrm>
            <a:prstGeom prst="rect">
              <a:avLst/>
            </a:prstGeom>
          </p:spPr>
        </p:pic>
        <p:pic>
          <p:nvPicPr>
            <p:cNvPr id="24" name="Picture 23">
              <a:extLst>
                <a:ext uri="{FF2B5EF4-FFF2-40B4-BE49-F238E27FC236}">
                  <a16:creationId xmlns:a16="http://schemas.microsoft.com/office/drawing/2014/main" id="{EA668665-B49E-544A-A19C-3524E92E4B0D}"/>
                </a:ext>
              </a:extLst>
            </p:cNvPr>
            <p:cNvPicPr>
              <a:picLocks noChangeAspect="1"/>
            </p:cNvPicPr>
            <p:nvPr/>
          </p:nvPicPr>
          <p:blipFill>
            <a:blip r:embed="rId10"/>
            <a:stretch>
              <a:fillRect/>
            </a:stretch>
          </p:blipFill>
          <p:spPr>
            <a:xfrm>
              <a:off x="4295485" y="1079785"/>
              <a:ext cx="493834" cy="463095"/>
            </a:xfrm>
            <a:prstGeom prst="rect">
              <a:avLst/>
            </a:prstGeom>
          </p:spPr>
        </p:pic>
        <p:pic>
          <p:nvPicPr>
            <p:cNvPr id="25" name="Picture 24">
              <a:extLst>
                <a:ext uri="{FF2B5EF4-FFF2-40B4-BE49-F238E27FC236}">
                  <a16:creationId xmlns:a16="http://schemas.microsoft.com/office/drawing/2014/main" id="{5EEB093B-2048-BF49-AA3E-540CC6C3589A}"/>
                </a:ext>
              </a:extLst>
            </p:cNvPr>
            <p:cNvPicPr>
              <a:picLocks noChangeAspect="1"/>
            </p:cNvPicPr>
            <p:nvPr/>
          </p:nvPicPr>
          <p:blipFill>
            <a:blip r:embed="rId11"/>
            <a:stretch>
              <a:fillRect/>
            </a:stretch>
          </p:blipFill>
          <p:spPr>
            <a:xfrm>
              <a:off x="7476187" y="1070761"/>
              <a:ext cx="493834" cy="463095"/>
            </a:xfrm>
            <a:prstGeom prst="rect">
              <a:avLst/>
            </a:prstGeom>
          </p:spPr>
        </p:pic>
        <p:pic>
          <p:nvPicPr>
            <p:cNvPr id="26" name="Picture 25">
              <a:extLst>
                <a:ext uri="{FF2B5EF4-FFF2-40B4-BE49-F238E27FC236}">
                  <a16:creationId xmlns:a16="http://schemas.microsoft.com/office/drawing/2014/main" id="{B05F983D-4010-FB47-8463-C25E550A89CD}"/>
                </a:ext>
              </a:extLst>
            </p:cNvPr>
            <p:cNvPicPr>
              <a:picLocks noChangeAspect="1"/>
            </p:cNvPicPr>
            <p:nvPr/>
          </p:nvPicPr>
          <p:blipFill>
            <a:blip r:embed="rId12"/>
            <a:stretch>
              <a:fillRect/>
            </a:stretch>
          </p:blipFill>
          <p:spPr>
            <a:xfrm>
              <a:off x="8274813" y="1072329"/>
              <a:ext cx="448055" cy="463095"/>
            </a:xfrm>
            <a:prstGeom prst="rect">
              <a:avLst/>
            </a:prstGeom>
          </p:spPr>
        </p:pic>
        <p:pic>
          <p:nvPicPr>
            <p:cNvPr id="27" name="Picture 26">
              <a:extLst>
                <a:ext uri="{FF2B5EF4-FFF2-40B4-BE49-F238E27FC236}">
                  <a16:creationId xmlns:a16="http://schemas.microsoft.com/office/drawing/2014/main" id="{237C3E0B-CFA1-C446-9BF0-EF82F4E2F603}"/>
                </a:ext>
              </a:extLst>
            </p:cNvPr>
            <p:cNvPicPr>
              <a:picLocks noChangeAspect="1"/>
            </p:cNvPicPr>
            <p:nvPr/>
          </p:nvPicPr>
          <p:blipFill>
            <a:blip r:embed="rId13"/>
            <a:stretch>
              <a:fillRect/>
            </a:stretch>
          </p:blipFill>
          <p:spPr>
            <a:xfrm>
              <a:off x="5094107" y="1070761"/>
              <a:ext cx="493834" cy="463095"/>
            </a:xfrm>
            <a:prstGeom prst="rect">
              <a:avLst/>
            </a:prstGeom>
          </p:spPr>
        </p:pic>
        <p:pic>
          <p:nvPicPr>
            <p:cNvPr id="28" name="Picture 27">
              <a:extLst>
                <a:ext uri="{FF2B5EF4-FFF2-40B4-BE49-F238E27FC236}">
                  <a16:creationId xmlns:a16="http://schemas.microsoft.com/office/drawing/2014/main" id="{41FF8480-1859-1545-8C23-A238952F256D}"/>
                </a:ext>
              </a:extLst>
            </p:cNvPr>
            <p:cNvPicPr>
              <a:picLocks noChangeAspect="1"/>
            </p:cNvPicPr>
            <p:nvPr/>
          </p:nvPicPr>
          <p:blipFill>
            <a:blip r:embed="rId14"/>
            <a:stretch>
              <a:fillRect/>
            </a:stretch>
          </p:blipFill>
          <p:spPr>
            <a:xfrm>
              <a:off x="6660612" y="1070761"/>
              <a:ext cx="510787" cy="463095"/>
            </a:xfrm>
            <a:prstGeom prst="rect">
              <a:avLst/>
            </a:prstGeom>
          </p:spPr>
        </p:pic>
        <p:pic>
          <p:nvPicPr>
            <p:cNvPr id="29" name="Picture 28">
              <a:extLst>
                <a:ext uri="{FF2B5EF4-FFF2-40B4-BE49-F238E27FC236}">
                  <a16:creationId xmlns:a16="http://schemas.microsoft.com/office/drawing/2014/main" id="{845C9BE3-E2A5-834F-81D7-0053EEE508BC}"/>
                </a:ext>
              </a:extLst>
            </p:cNvPr>
            <p:cNvPicPr>
              <a:picLocks noChangeAspect="1"/>
            </p:cNvPicPr>
            <p:nvPr/>
          </p:nvPicPr>
          <p:blipFill>
            <a:blip r:embed="rId15"/>
            <a:stretch>
              <a:fillRect/>
            </a:stretch>
          </p:blipFill>
          <p:spPr>
            <a:xfrm>
              <a:off x="5892729" y="1063292"/>
              <a:ext cx="463095" cy="463095"/>
            </a:xfrm>
            <a:prstGeom prst="rect">
              <a:avLst/>
            </a:prstGeom>
          </p:spPr>
        </p:pic>
      </p:grpSp>
      <p:sp>
        <p:nvSpPr>
          <p:cNvPr id="30" name="Rectangle 29">
            <a:extLst>
              <a:ext uri="{FF2B5EF4-FFF2-40B4-BE49-F238E27FC236}">
                <a16:creationId xmlns:a16="http://schemas.microsoft.com/office/drawing/2014/main" id="{111DC612-5039-9947-8749-9963CB71E8DC}"/>
              </a:ext>
            </a:extLst>
          </p:cNvPr>
          <p:cNvSpPr/>
          <p:nvPr userDrawn="1"/>
        </p:nvSpPr>
        <p:spPr>
          <a:xfrm>
            <a:off x="0" y="0"/>
            <a:ext cx="9144000" cy="970241"/>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2B2100-8AA4-F842-8020-700B45654493}"/>
              </a:ext>
            </a:extLst>
          </p:cNvPr>
          <p:cNvSpPr>
            <a:spLocks noGrp="1"/>
          </p:cNvSpPr>
          <p:nvPr>
            <p:ph type="title" hasCustomPrompt="1"/>
          </p:nvPr>
        </p:nvSpPr>
        <p:spPr>
          <a:xfrm>
            <a:off x="335280" y="2692718"/>
            <a:ext cx="8229600" cy="1143000"/>
          </a:xfrm>
        </p:spPr>
        <p:txBody>
          <a:bodyPr>
            <a:noAutofit/>
          </a:bodyPr>
          <a:lstStyle>
            <a:lvl1pPr algn="l">
              <a:defRPr sz="5500">
                <a:solidFill>
                  <a:schemeClr val="bg1"/>
                </a:solidFill>
              </a:defRPr>
            </a:lvl1pPr>
          </a:lstStyle>
          <a:p>
            <a:r>
              <a:rPr lang="en-US" dirty="0"/>
              <a:t>Section Slide</a:t>
            </a:r>
          </a:p>
        </p:txBody>
      </p:sp>
    </p:spTree>
    <p:extLst>
      <p:ext uri="{BB962C8B-B14F-4D97-AF65-F5344CB8AC3E}">
        <p14:creationId xmlns:p14="http://schemas.microsoft.com/office/powerpoint/2010/main" val="4267359224"/>
      </p:ext>
    </p:extLst>
  </p:cSld>
  <p:clrMapOvr>
    <a:masterClrMapping/>
  </p:clrMapOvr>
  <p:extLst>
    <p:ext uri="{DCECCB84-F9BA-43D5-87BE-67443E8EF086}">
      <p15:sldGuideLst xmlns:p15="http://schemas.microsoft.com/office/powerpoint/2012/main">
        <p15:guide id="1" orient="horz" pos="2160">
          <p15:clr>
            <a:srgbClr val="FBAE40"/>
          </p15:clr>
        </p15:guide>
        <p15:guide id="2" pos="281">
          <p15:clr>
            <a:srgbClr val="FBAE40"/>
          </p15:clr>
        </p15:guide>
        <p15:guide id="3" orient="horz" pos="3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in-Wavy blue groun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E551449-1747-2F48-9725-D53E2F4FA3AC}"/>
              </a:ext>
            </a:extLst>
          </p:cNvPr>
          <p:cNvPicPr>
            <a:picLocks noChangeAspect="1"/>
          </p:cNvPicPr>
          <p:nvPr userDrawn="1"/>
        </p:nvPicPr>
        <p:blipFill>
          <a:blip r:embed="rId2"/>
          <a:srcRect/>
          <a:stretch/>
        </p:blipFill>
        <p:spPr>
          <a:xfrm>
            <a:off x="0" y="778591"/>
            <a:ext cx="9144000" cy="5198624"/>
          </a:xfrm>
          <a:prstGeom prst="rect">
            <a:avLst/>
          </a:prstGeom>
        </p:spPr>
      </p:pic>
      <p:sp>
        <p:nvSpPr>
          <p:cNvPr id="3" name="Content Placeholder 2"/>
          <p:cNvSpPr>
            <a:spLocks noGrp="1"/>
          </p:cNvSpPr>
          <p:nvPr>
            <p:ph idx="1"/>
          </p:nvPr>
        </p:nvSpPr>
        <p:spPr>
          <a:xfrm>
            <a:off x="457200" y="1864112"/>
            <a:ext cx="8229600" cy="3429248"/>
          </a:xfrm>
        </p:spPr>
        <p:txBody>
          <a:bodyPr lIns="0" tIns="0" rIns="0" bIns="0">
            <a:normAutofit/>
          </a:bodyPr>
          <a:lstStyle>
            <a:lvl1pPr marL="0" indent="0">
              <a:buFont typeface="Arial" panose="020B0604020202020204" pitchFamily="34" charset="0"/>
              <a:buNone/>
              <a:defRPr sz="2000"/>
            </a:lvl1pPr>
            <a:lvl2pPr marL="457200" indent="0">
              <a:buFont typeface="Arial" panose="020B0604020202020204" pitchFamily="34" charset="0"/>
              <a:buNone/>
              <a:defRPr sz="2000"/>
            </a:lvl2pPr>
            <a:lvl3pPr marL="914400" indent="0">
              <a:buFont typeface="Arial" panose="020B0604020202020204" pitchFamily="34" charset="0"/>
              <a:buNone/>
              <a:defRPr sz="2000"/>
            </a:lvl3pPr>
            <a:lvl4pPr marL="1371600" indent="0">
              <a:buFont typeface="Arial" panose="020B0604020202020204" pitchFamily="34" charse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14" name="Title 13"/>
          <p:cNvSpPr>
            <a:spLocks noGrp="1"/>
          </p:cNvSpPr>
          <p:nvPr>
            <p:ph type="title"/>
          </p:nvPr>
        </p:nvSpPr>
        <p:spPr>
          <a:xfrm>
            <a:off x="453119" y="112952"/>
            <a:ext cx="8259701" cy="667554"/>
          </a:xfrm>
        </p:spPr>
        <p:txBody>
          <a:bodyPr wrap="none" lIns="0" tIns="0" rIns="0" bIns="0">
            <a:normAutofit/>
          </a:bodyPr>
          <a:lstStyle>
            <a:lvl1pPr algn="l">
              <a:lnSpc>
                <a:spcPct val="80000"/>
              </a:lnSpc>
              <a:defRPr sz="3400" b="1">
                <a:solidFill>
                  <a:schemeClr val="accent1"/>
                </a:solidFill>
              </a:defRPr>
            </a:lvl1pPr>
          </a:lstStyle>
          <a:p>
            <a:r>
              <a:rPr lang="en-US"/>
              <a:t>Click to edit Master title style</a:t>
            </a:r>
            <a:endParaRPr lang="en-US" dirty="0"/>
          </a:p>
        </p:txBody>
      </p:sp>
      <p:pic>
        <p:nvPicPr>
          <p:cNvPr id="15" name="Picture 14" descr="2017JJ_President_logo_Yellow.eps">
            <a:extLst>
              <a:ext uri="{FF2B5EF4-FFF2-40B4-BE49-F238E27FC236}">
                <a16:creationId xmlns:a16="http://schemas.microsoft.com/office/drawing/2014/main" id="{23C896B6-9907-8243-82EF-3FD21E304C8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0854"/>
          <a:stretch/>
        </p:blipFill>
        <p:spPr>
          <a:xfrm>
            <a:off x="8047587" y="6121824"/>
            <a:ext cx="864082" cy="494342"/>
          </a:xfrm>
          <a:prstGeom prst="rect">
            <a:avLst/>
          </a:prstGeom>
        </p:spPr>
      </p:pic>
      <p:sp>
        <p:nvSpPr>
          <p:cNvPr id="17" name="Rectangle 16">
            <a:extLst>
              <a:ext uri="{FF2B5EF4-FFF2-40B4-BE49-F238E27FC236}">
                <a16:creationId xmlns:a16="http://schemas.microsoft.com/office/drawing/2014/main" id="{1E164D32-57EB-CA49-AA25-C79FDA56124E}"/>
              </a:ext>
            </a:extLst>
          </p:cNvPr>
          <p:cNvSpPr/>
          <p:nvPr userDrawn="1"/>
        </p:nvSpPr>
        <p:spPr>
          <a:xfrm>
            <a:off x="-2" y="6744860"/>
            <a:ext cx="9144001" cy="123028"/>
          </a:xfrm>
          <a:prstGeom prst="rect">
            <a:avLst/>
          </a:prstGeom>
          <a:solidFill>
            <a:srgbClr val="FEC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pic>
        <p:nvPicPr>
          <p:cNvPr id="18" name="Picture 17">
            <a:extLst>
              <a:ext uri="{FF2B5EF4-FFF2-40B4-BE49-F238E27FC236}">
                <a16:creationId xmlns:a16="http://schemas.microsoft.com/office/drawing/2014/main" id="{CA5D2717-BD9B-3C49-AD79-81F23BB000B1}"/>
              </a:ext>
            </a:extLst>
          </p:cNvPr>
          <p:cNvPicPr>
            <a:picLocks noChangeAspect="1"/>
          </p:cNvPicPr>
          <p:nvPr userDrawn="1"/>
        </p:nvPicPr>
        <p:blipFill>
          <a:blip r:embed="rId4"/>
          <a:srcRect/>
          <a:stretch/>
        </p:blipFill>
        <p:spPr>
          <a:xfrm>
            <a:off x="482360" y="5939882"/>
            <a:ext cx="2128846" cy="695969"/>
          </a:xfrm>
          <a:prstGeom prst="rect">
            <a:avLst/>
          </a:prstGeom>
        </p:spPr>
      </p:pic>
    </p:spTree>
    <p:extLst>
      <p:ext uri="{BB962C8B-B14F-4D97-AF65-F5344CB8AC3E}">
        <p14:creationId xmlns:p14="http://schemas.microsoft.com/office/powerpoint/2010/main" val="1548456815"/>
      </p:ext>
    </p:extLst>
  </p:cSld>
  <p:clrMapOvr>
    <a:masterClrMapping/>
  </p:clrMapOvr>
  <p:extLst>
    <p:ext uri="{DCECCB84-F9BA-43D5-87BE-67443E8EF086}">
      <p15:sldGuideLst xmlns:p15="http://schemas.microsoft.com/office/powerpoint/2012/main">
        <p15:guide id="1" orient="horz" pos="2160">
          <p15:clr>
            <a:srgbClr val="FBAE40"/>
          </p15:clr>
        </p15:guide>
        <p15:guide id="2" pos="281">
          <p15:clr>
            <a:srgbClr val="FBAE40"/>
          </p15:clr>
        </p15:guide>
        <p15:guide id="3" orient="horz" pos="3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63B3D8-4822-0E46-B634-3B33AFCE27DF}" type="datetimeFigureOut">
              <a:rPr lang="en-US" smtClean="0"/>
              <a:t>4/16/2021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B3BD36-C645-8E46-85E4-914B4F8A7B2B}" type="slidenum">
              <a:rPr lang="en-US" smtClean="0"/>
              <a:t>‹#›</a:t>
            </a:fld>
            <a:endParaRPr lang="en-US"/>
          </a:p>
        </p:txBody>
      </p:sp>
    </p:spTree>
    <p:extLst>
      <p:ext uri="{BB962C8B-B14F-4D97-AF65-F5344CB8AC3E}">
        <p14:creationId xmlns:p14="http://schemas.microsoft.com/office/powerpoint/2010/main" val="4099008532"/>
      </p:ext>
    </p:extLst>
  </p:cSld>
  <p:clrMap bg1="lt1" tx1="dk1" bg2="lt2" tx2="dk2" accent1="accent1" accent2="accent2" accent3="accent3" accent4="accent4" accent5="accent5" accent6="accent6" hlink="hlink" folHlink="folHlink"/>
  <p:sldLayoutIdLst>
    <p:sldLayoutId id="2147483655" r:id="rId1"/>
    <p:sldLayoutId id="2147483668" r:id="rId2"/>
    <p:sldLayoutId id="2147483669" r:id="rId3"/>
    <p:sldLayoutId id="2147483650" r:id="rId4"/>
    <p:sldLayoutId id="2147483673" r:id="rId5"/>
    <p:sldLayoutId id="2147483671" r:id="rId6"/>
    <p:sldLayoutId id="2147483667" r:id="rId7"/>
    <p:sldLayoutId id="2147483674" r:id="rId8"/>
    <p:sldLayoutId id="2147483670" r:id="rId9"/>
    <p:sldLayoutId id="2147483672" r:id="rId10"/>
    <p:sldLayoutId id="214748368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50000"/>
        <a:buFont typeface="Wingdings" charset="2"/>
        <a:buChar char="u"/>
        <a:defRPr sz="1800" kern="1200">
          <a:solidFill>
            <a:schemeClr val="tx1"/>
          </a:solidFill>
          <a:latin typeface="+mn-lt"/>
          <a:ea typeface="+mn-ea"/>
          <a:cs typeface="+mn-cs"/>
        </a:defRPr>
      </a:lvl3pPr>
      <a:lvl4pPr marL="1600200" indent="-228600" algn="l" defTabSz="457200" rtl="0" eaLnBrk="1" latinLnBrk="0" hangingPunct="1">
        <a:spcBef>
          <a:spcPct val="20000"/>
        </a:spcBef>
        <a:buSzPct val="50000"/>
        <a:buFont typeface="Wingdings" charset="2"/>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hyperlink" Target="http://www.energy4me.org/"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www.energy4me.org/"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2.gif"/><Relationship Id="rId4" Type="http://schemas.openxmlformats.org/officeDocument/2006/relationships/image" Target="../media/image31.emf"/></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5.sv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4410-1885-4643-BF8F-48F64668B7A3}"/>
              </a:ext>
            </a:extLst>
          </p:cNvPr>
          <p:cNvSpPr>
            <a:spLocks noGrp="1"/>
          </p:cNvSpPr>
          <p:nvPr>
            <p:ph type="title"/>
          </p:nvPr>
        </p:nvSpPr>
        <p:spPr>
          <a:xfrm>
            <a:off x="186613" y="230191"/>
            <a:ext cx="6419460" cy="1079064"/>
          </a:xfrm>
        </p:spPr>
        <p:txBody>
          <a:bodyPr>
            <a:noAutofit/>
          </a:bodyPr>
          <a:lstStyle/>
          <a:p>
            <a:r>
              <a:rPr lang="en-US" dirty="0">
                <a:cs typeface="Calibri"/>
              </a:rPr>
              <a:t>Energy4me Virtual</a:t>
            </a:r>
            <a:br>
              <a:rPr lang="en-US" dirty="0">
                <a:cs typeface="Calibri"/>
              </a:rPr>
            </a:br>
            <a:r>
              <a:rPr lang="en-US" dirty="0">
                <a:cs typeface="Calibri"/>
              </a:rPr>
              <a:t>Member Training for Section</a:t>
            </a:r>
          </a:p>
        </p:txBody>
      </p:sp>
    </p:spTree>
    <p:extLst>
      <p:ext uri="{BB962C8B-B14F-4D97-AF65-F5344CB8AC3E}">
        <p14:creationId xmlns:p14="http://schemas.microsoft.com/office/powerpoint/2010/main" val="2255095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410B42-4FA2-41F2-A207-64628CF18688}"/>
              </a:ext>
            </a:extLst>
          </p:cNvPr>
          <p:cNvSpPr>
            <a:spLocks noGrp="1"/>
          </p:cNvSpPr>
          <p:nvPr>
            <p:ph idx="1"/>
          </p:nvPr>
        </p:nvSpPr>
        <p:spPr/>
        <p:txBody>
          <a:bodyPr/>
          <a:lstStyle/>
          <a:p>
            <a:r>
              <a:rPr lang="en-US" b="1" dirty="0"/>
              <a:t>Energy transition today</a:t>
            </a:r>
          </a:p>
          <a:p>
            <a:r>
              <a:rPr lang="en-US" dirty="0"/>
              <a:t>The current transition to renewable energy, and perhaps other types of sustainable energy, differs as it is largely driven by a recognition that global carbon emissions must be brought to zero, and fossil fuels are non-renewable.</a:t>
            </a:r>
          </a:p>
          <a:p>
            <a:endParaRPr lang="en-US" dirty="0"/>
          </a:p>
          <a:p>
            <a:r>
              <a:rPr lang="en-US" dirty="0"/>
              <a:t>Does this mean we shut down oil and gas and rely 100% on renewable energy?</a:t>
            </a:r>
          </a:p>
          <a:p>
            <a:endParaRPr lang="en-US" dirty="0"/>
          </a:p>
        </p:txBody>
      </p:sp>
      <p:sp>
        <p:nvSpPr>
          <p:cNvPr id="3" name="Title 2">
            <a:extLst>
              <a:ext uri="{FF2B5EF4-FFF2-40B4-BE49-F238E27FC236}">
                <a16:creationId xmlns:a16="http://schemas.microsoft.com/office/drawing/2014/main" id="{4C2231B8-B2B5-40EC-B183-411FED600077}"/>
              </a:ext>
            </a:extLst>
          </p:cNvPr>
          <p:cNvSpPr>
            <a:spLocks noGrp="1"/>
          </p:cNvSpPr>
          <p:nvPr>
            <p:ph type="title"/>
          </p:nvPr>
        </p:nvSpPr>
        <p:spPr/>
        <p:txBody>
          <a:bodyPr/>
          <a:lstStyle/>
          <a:p>
            <a:r>
              <a:rPr lang="en-US" dirty="0"/>
              <a:t>Current Transition</a:t>
            </a:r>
          </a:p>
        </p:txBody>
      </p:sp>
    </p:spTree>
    <p:extLst>
      <p:ext uri="{BB962C8B-B14F-4D97-AF65-F5344CB8AC3E}">
        <p14:creationId xmlns:p14="http://schemas.microsoft.com/office/powerpoint/2010/main" val="9278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C5C40-5FA9-554A-A917-ABE0C0D5AA0C}"/>
              </a:ext>
            </a:extLst>
          </p:cNvPr>
          <p:cNvSpPr>
            <a:spLocks noGrp="1"/>
          </p:cNvSpPr>
          <p:nvPr>
            <p:ph type="title"/>
          </p:nvPr>
        </p:nvSpPr>
        <p:spPr/>
        <p:txBody>
          <a:bodyPr/>
          <a:lstStyle/>
          <a:p>
            <a:r>
              <a:rPr lang="en-US" dirty="0"/>
              <a:t>Energy Mix 2040</a:t>
            </a:r>
          </a:p>
        </p:txBody>
      </p:sp>
      <p:grpSp>
        <p:nvGrpSpPr>
          <p:cNvPr id="12" name="Group 11">
            <a:extLst>
              <a:ext uri="{FF2B5EF4-FFF2-40B4-BE49-F238E27FC236}">
                <a16:creationId xmlns:a16="http://schemas.microsoft.com/office/drawing/2014/main" id="{A04B64E2-EC23-D94F-9342-8259AEEA65AB}"/>
              </a:ext>
            </a:extLst>
          </p:cNvPr>
          <p:cNvGrpSpPr/>
          <p:nvPr/>
        </p:nvGrpSpPr>
        <p:grpSpPr>
          <a:xfrm>
            <a:off x="617013" y="1195756"/>
            <a:ext cx="8149074" cy="5243891"/>
            <a:chOff x="2533620" y="1010503"/>
            <a:chExt cx="7603405" cy="5524419"/>
          </a:xfrm>
        </p:grpSpPr>
        <p:graphicFrame>
          <p:nvGraphicFramePr>
            <p:cNvPr id="13" name="Chart 12">
              <a:extLst>
                <a:ext uri="{FF2B5EF4-FFF2-40B4-BE49-F238E27FC236}">
                  <a16:creationId xmlns:a16="http://schemas.microsoft.com/office/drawing/2014/main" id="{E6E45815-34AA-5D4F-A54E-9AE9A9706E75}"/>
                </a:ext>
              </a:extLst>
            </p:cNvPr>
            <p:cNvGraphicFramePr/>
            <p:nvPr/>
          </p:nvGraphicFramePr>
          <p:xfrm>
            <a:off x="2533620" y="1010503"/>
            <a:ext cx="7603405" cy="4968396"/>
          </p:xfrm>
          <a:graphic>
            <a:graphicData uri="http://schemas.openxmlformats.org/drawingml/2006/chart">
              <c:chart xmlns:c="http://schemas.openxmlformats.org/drawingml/2006/chart" xmlns:r="http://schemas.openxmlformats.org/officeDocument/2006/relationships" r:id="rId3"/>
            </a:graphicData>
          </a:graphic>
        </p:graphicFrame>
        <p:sp>
          <p:nvSpPr>
            <p:cNvPr id="14" name="Content Placeholder 10">
              <a:extLst>
                <a:ext uri="{FF2B5EF4-FFF2-40B4-BE49-F238E27FC236}">
                  <a16:creationId xmlns:a16="http://schemas.microsoft.com/office/drawing/2014/main" id="{C13A770D-771B-784C-B623-3288CCD0FA77}"/>
                </a:ext>
              </a:extLst>
            </p:cNvPr>
            <p:cNvSpPr txBox="1">
              <a:spLocks/>
            </p:cNvSpPr>
            <p:nvPr/>
          </p:nvSpPr>
          <p:spPr>
            <a:xfrm>
              <a:off x="4670773" y="6215371"/>
              <a:ext cx="3791713" cy="319551"/>
            </a:xfrm>
            <a:prstGeom prst="rect">
              <a:avLst/>
            </a:prstGeom>
          </p:spPr>
          <p:txBody>
            <a:bodyPr vert="horz" wrap="square" lIns="0" tIns="0" rIns="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a:t>International Energy Agency (IEA) World Energy Outlook</a:t>
              </a:r>
            </a:p>
          </p:txBody>
        </p:sp>
      </p:grpSp>
    </p:spTree>
    <p:extLst>
      <p:ext uri="{BB962C8B-B14F-4D97-AF65-F5344CB8AC3E}">
        <p14:creationId xmlns:p14="http://schemas.microsoft.com/office/powerpoint/2010/main" val="255832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410B42-4FA2-41F2-A207-64628CF18688}"/>
              </a:ext>
            </a:extLst>
          </p:cNvPr>
          <p:cNvSpPr>
            <a:spLocks noGrp="1"/>
          </p:cNvSpPr>
          <p:nvPr>
            <p:ph idx="1"/>
          </p:nvPr>
        </p:nvSpPr>
        <p:spPr>
          <a:xfrm>
            <a:off x="276447" y="2009002"/>
            <a:ext cx="8436373" cy="3335158"/>
          </a:xfrm>
        </p:spPr>
        <p:txBody>
          <a:bodyPr>
            <a:noAutofit/>
          </a:bodyPr>
          <a:lstStyle/>
          <a:p>
            <a:pPr marL="0"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Provide energy cleaner and affordable to bring people out of poverty</a:t>
            </a:r>
          </a:p>
          <a:p>
            <a:pPr marL="0" marR="0">
              <a:lnSpc>
                <a:spcPct val="107000"/>
              </a:lnSpc>
              <a:spcBef>
                <a:spcPts val="0"/>
              </a:spcBef>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Net Zero 2050</a:t>
            </a:r>
          </a:p>
          <a:p>
            <a:pPr marL="0"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	Reduce emissions operations customers using product- methane (25% ) and 	carbon</a:t>
            </a:r>
          </a:p>
          <a:p>
            <a:pPr marL="0"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	Focus on efficiency; use what we have</a:t>
            </a:r>
          </a:p>
          <a:p>
            <a:pPr marL="0"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	Use capital for technology to serve a low carbon society </a:t>
            </a:r>
          </a:p>
          <a:p>
            <a:pPr marL="0" marR="0" indent="45720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Nature based solutions for emissions that can not be stopped- reforestations </a:t>
            </a:r>
          </a:p>
          <a:p>
            <a:pPr marL="0" marR="0">
              <a:lnSpc>
                <a:spcPct val="107000"/>
              </a:lnSpc>
              <a:spcBef>
                <a:spcPts val="0"/>
              </a:spcBef>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4C2231B8-B2B5-40EC-B183-411FED600077}"/>
              </a:ext>
            </a:extLst>
          </p:cNvPr>
          <p:cNvSpPr>
            <a:spLocks noGrp="1"/>
          </p:cNvSpPr>
          <p:nvPr>
            <p:ph type="title"/>
          </p:nvPr>
        </p:nvSpPr>
        <p:spPr/>
        <p:txBody>
          <a:bodyPr/>
          <a:lstStyle/>
          <a:p>
            <a:r>
              <a:rPr lang="en-US" dirty="0"/>
              <a:t>How do We Get There?</a:t>
            </a:r>
          </a:p>
        </p:txBody>
      </p:sp>
    </p:spTree>
    <p:extLst>
      <p:ext uri="{BB962C8B-B14F-4D97-AF65-F5344CB8AC3E}">
        <p14:creationId xmlns:p14="http://schemas.microsoft.com/office/powerpoint/2010/main" val="174390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C5C40-5FA9-554A-A917-ABE0C0D5AA0C}"/>
              </a:ext>
            </a:extLst>
          </p:cNvPr>
          <p:cNvSpPr>
            <a:spLocks noGrp="1"/>
          </p:cNvSpPr>
          <p:nvPr>
            <p:ph type="title"/>
          </p:nvPr>
        </p:nvSpPr>
        <p:spPr/>
        <p:txBody>
          <a:bodyPr/>
          <a:lstStyle/>
          <a:p>
            <a:r>
              <a:rPr lang="en-US" dirty="0"/>
              <a:t>Energy Mix 2040</a:t>
            </a:r>
          </a:p>
        </p:txBody>
      </p:sp>
      <p:pic>
        <p:nvPicPr>
          <p:cNvPr id="4" name="Picture 3" descr="Graphical user interface, website&#10;&#10;Description automatically generated">
            <a:extLst>
              <a:ext uri="{FF2B5EF4-FFF2-40B4-BE49-F238E27FC236}">
                <a16:creationId xmlns:a16="http://schemas.microsoft.com/office/drawing/2014/main" id="{59834AAF-1E86-41D3-9BD8-4323E18C21AA}"/>
              </a:ext>
            </a:extLst>
          </p:cNvPr>
          <p:cNvPicPr>
            <a:picLocks noChangeAspect="1"/>
          </p:cNvPicPr>
          <p:nvPr/>
        </p:nvPicPr>
        <p:blipFill rotWithShape="1">
          <a:blip r:embed="rId3"/>
          <a:srcRect b="5964"/>
          <a:stretch/>
        </p:blipFill>
        <p:spPr>
          <a:xfrm>
            <a:off x="620373" y="780506"/>
            <a:ext cx="7925034" cy="5269359"/>
          </a:xfrm>
          <a:prstGeom prst="rect">
            <a:avLst/>
          </a:prstGeom>
        </p:spPr>
      </p:pic>
    </p:spTree>
    <p:extLst>
      <p:ext uri="{BB962C8B-B14F-4D97-AF65-F5344CB8AC3E}">
        <p14:creationId xmlns:p14="http://schemas.microsoft.com/office/powerpoint/2010/main" val="272070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3ED82-4641-47F7-A33D-DB272884B8A1}"/>
              </a:ext>
            </a:extLst>
          </p:cNvPr>
          <p:cNvSpPr>
            <a:spLocks noGrp="1"/>
          </p:cNvSpPr>
          <p:nvPr>
            <p:ph type="title"/>
          </p:nvPr>
        </p:nvSpPr>
        <p:spPr/>
        <p:txBody>
          <a:bodyPr/>
          <a:lstStyle/>
          <a:p>
            <a:r>
              <a:rPr lang="en-US" dirty="0"/>
              <a:t>Content</a:t>
            </a:r>
          </a:p>
        </p:txBody>
      </p:sp>
      <p:sp>
        <p:nvSpPr>
          <p:cNvPr id="3" name="Text Placeholder 2">
            <a:extLst>
              <a:ext uri="{FF2B5EF4-FFF2-40B4-BE49-F238E27FC236}">
                <a16:creationId xmlns:a16="http://schemas.microsoft.com/office/drawing/2014/main" id="{140DCC82-460E-40F9-902A-7FE0B7EC9145}"/>
              </a:ext>
            </a:extLst>
          </p:cNvPr>
          <p:cNvSpPr>
            <a:spLocks noGrp="1"/>
          </p:cNvSpPr>
          <p:nvPr>
            <p:ph type="body" sz="quarter" idx="10"/>
          </p:nvPr>
        </p:nvSpPr>
        <p:spPr/>
        <p:txBody>
          <a:bodyPr/>
          <a:lstStyle/>
          <a:p>
            <a:r>
              <a:rPr lang="en-US" dirty="0"/>
              <a:t>Local energy stats</a:t>
            </a:r>
          </a:p>
          <a:p>
            <a:r>
              <a:rPr lang="en-US" dirty="0"/>
              <a:t>Overview of the industry</a:t>
            </a:r>
          </a:p>
          <a:p>
            <a:r>
              <a:rPr lang="en-US" dirty="0"/>
              <a:t>Introduction </a:t>
            </a:r>
            <a:r>
              <a:rPr lang="en-US"/>
              <a:t>to activities</a:t>
            </a:r>
            <a:endParaRPr lang="en-US" dirty="0"/>
          </a:p>
        </p:txBody>
      </p:sp>
    </p:spTree>
    <p:extLst>
      <p:ext uri="{BB962C8B-B14F-4D97-AF65-F5344CB8AC3E}">
        <p14:creationId xmlns:p14="http://schemas.microsoft.com/office/powerpoint/2010/main" val="1616311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0">
            <a:extLst>
              <a:ext uri="{FF2B5EF4-FFF2-40B4-BE49-F238E27FC236}">
                <a16:creationId xmlns:a16="http://schemas.microsoft.com/office/drawing/2014/main" id="{AD7A2109-0668-8B4D-A087-0E8E0114C0AC}"/>
              </a:ext>
            </a:extLst>
          </p:cNvPr>
          <p:cNvSpPr txBox="1">
            <a:spLocks/>
          </p:cNvSpPr>
          <p:nvPr/>
        </p:nvSpPr>
        <p:spPr>
          <a:xfrm>
            <a:off x="835169" y="3071907"/>
            <a:ext cx="7606145" cy="1427356"/>
          </a:xfrm>
          <a:prstGeom prst="rect">
            <a:avLst/>
          </a:prstGeom>
        </p:spPr>
        <p:txBody>
          <a:bodyPr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400"/>
              </a:spcAft>
              <a:buFont typeface="Arial" pitchFamily="34" charset="0"/>
              <a:buNone/>
            </a:pPr>
            <a:r>
              <a:rPr lang="en-US" sz="3400" b="1" dirty="0">
                <a:solidFill>
                  <a:schemeClr val="accent1"/>
                </a:solidFill>
                <a:latin typeface="Calibri Light" panose="020F0302020204030204" pitchFamily="34" charset="0"/>
                <a:cs typeface="Calibri Light" panose="020F0302020204030204" pitchFamily="34" charset="0"/>
              </a:rPr>
              <a:t>Objective: </a:t>
            </a:r>
            <a:r>
              <a:rPr lang="en-US" sz="3400" dirty="0">
                <a:solidFill>
                  <a:schemeClr val="accent1"/>
                </a:solidFill>
                <a:latin typeface="Calibri Light" panose="020F0302020204030204" pitchFamily="34" charset="0"/>
                <a:cs typeface="Calibri Light" panose="020F0302020204030204" pitchFamily="34" charset="0"/>
              </a:rPr>
              <a:t>Model the formation </a:t>
            </a:r>
            <a:br>
              <a:rPr lang="en-US" sz="3400" dirty="0">
                <a:solidFill>
                  <a:schemeClr val="accent1"/>
                </a:solidFill>
                <a:latin typeface="Calibri Light" panose="020F0302020204030204" pitchFamily="34" charset="0"/>
                <a:cs typeface="Calibri Light" panose="020F0302020204030204" pitchFamily="34" charset="0"/>
              </a:rPr>
            </a:br>
            <a:r>
              <a:rPr lang="en-US" sz="3400" dirty="0">
                <a:solidFill>
                  <a:schemeClr val="accent1"/>
                </a:solidFill>
                <a:latin typeface="Calibri Light" panose="020F0302020204030204" pitchFamily="34" charset="0"/>
                <a:cs typeface="Calibri Light" panose="020F0302020204030204" pitchFamily="34" charset="0"/>
              </a:rPr>
              <a:t>and process of natural oil seeps</a:t>
            </a:r>
            <a:endParaRPr lang="en-US" sz="3400" dirty="0">
              <a:solidFill>
                <a:schemeClr val="accent1"/>
              </a:solidFill>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15360E25-4FE5-9849-9CAA-194D76693499}"/>
              </a:ext>
            </a:extLst>
          </p:cNvPr>
          <p:cNvGrpSpPr/>
          <p:nvPr/>
        </p:nvGrpSpPr>
        <p:grpSpPr>
          <a:xfrm>
            <a:off x="1645262" y="1765723"/>
            <a:ext cx="5991024" cy="807200"/>
            <a:chOff x="1385887" y="1435672"/>
            <a:chExt cx="6666874" cy="898261"/>
          </a:xfrm>
        </p:grpSpPr>
        <p:pic>
          <p:nvPicPr>
            <p:cNvPr id="21" name="Picture 20">
              <a:extLst>
                <a:ext uri="{FF2B5EF4-FFF2-40B4-BE49-F238E27FC236}">
                  <a16:creationId xmlns:a16="http://schemas.microsoft.com/office/drawing/2014/main" id="{F45624E7-2D62-DE44-A62D-4A95CA8E335E}"/>
                </a:ext>
              </a:extLst>
            </p:cNvPr>
            <p:cNvPicPr>
              <a:picLocks noChangeAspect="1"/>
            </p:cNvPicPr>
            <p:nvPr/>
          </p:nvPicPr>
          <p:blipFill>
            <a:blip r:embed="rId2"/>
            <a:stretch>
              <a:fillRect/>
            </a:stretch>
          </p:blipFill>
          <p:spPr>
            <a:xfrm>
              <a:off x="1385887" y="1435672"/>
              <a:ext cx="660435" cy="880580"/>
            </a:xfrm>
            <a:prstGeom prst="rect">
              <a:avLst/>
            </a:prstGeom>
          </p:spPr>
        </p:pic>
        <p:pic>
          <p:nvPicPr>
            <p:cNvPr id="23" name="Picture 22">
              <a:extLst>
                <a:ext uri="{FF2B5EF4-FFF2-40B4-BE49-F238E27FC236}">
                  <a16:creationId xmlns:a16="http://schemas.microsoft.com/office/drawing/2014/main" id="{044934EE-C18B-3E4A-B867-5F2EB7BDDA98}"/>
                </a:ext>
              </a:extLst>
            </p:cNvPr>
            <p:cNvPicPr>
              <a:picLocks noChangeAspect="1"/>
            </p:cNvPicPr>
            <p:nvPr/>
          </p:nvPicPr>
          <p:blipFill>
            <a:blip r:embed="rId3"/>
            <a:stretch>
              <a:fillRect/>
            </a:stretch>
          </p:blipFill>
          <p:spPr>
            <a:xfrm>
              <a:off x="2446442" y="1441795"/>
              <a:ext cx="1007156" cy="880580"/>
            </a:xfrm>
            <a:prstGeom prst="rect">
              <a:avLst/>
            </a:prstGeom>
          </p:spPr>
        </p:pic>
        <p:pic>
          <p:nvPicPr>
            <p:cNvPr id="24" name="Picture 23">
              <a:extLst>
                <a:ext uri="{FF2B5EF4-FFF2-40B4-BE49-F238E27FC236}">
                  <a16:creationId xmlns:a16="http://schemas.microsoft.com/office/drawing/2014/main" id="{034364FE-47E1-1940-97A6-A8E2F3BE8327}"/>
                </a:ext>
              </a:extLst>
            </p:cNvPr>
            <p:cNvPicPr>
              <a:picLocks noChangeAspect="1"/>
            </p:cNvPicPr>
            <p:nvPr/>
          </p:nvPicPr>
          <p:blipFill>
            <a:blip r:embed="rId4"/>
            <a:stretch>
              <a:fillRect/>
            </a:stretch>
          </p:blipFill>
          <p:spPr>
            <a:xfrm>
              <a:off x="3723927" y="1441794"/>
              <a:ext cx="879390" cy="880580"/>
            </a:xfrm>
            <a:prstGeom prst="rect">
              <a:avLst/>
            </a:prstGeom>
          </p:spPr>
        </p:pic>
        <p:pic>
          <p:nvPicPr>
            <p:cNvPr id="27" name="Picture 26">
              <a:extLst>
                <a:ext uri="{FF2B5EF4-FFF2-40B4-BE49-F238E27FC236}">
                  <a16:creationId xmlns:a16="http://schemas.microsoft.com/office/drawing/2014/main" id="{14B38190-AC50-4D4F-8393-31AC86FFF2BB}"/>
                </a:ext>
              </a:extLst>
            </p:cNvPr>
            <p:cNvPicPr>
              <a:picLocks noChangeAspect="1"/>
            </p:cNvPicPr>
            <p:nvPr/>
          </p:nvPicPr>
          <p:blipFill>
            <a:blip r:embed="rId5"/>
            <a:stretch>
              <a:fillRect/>
            </a:stretch>
          </p:blipFill>
          <p:spPr>
            <a:xfrm>
              <a:off x="4758596" y="1445823"/>
              <a:ext cx="715174" cy="880580"/>
            </a:xfrm>
            <a:prstGeom prst="rect">
              <a:avLst/>
            </a:prstGeom>
          </p:spPr>
        </p:pic>
        <p:pic>
          <p:nvPicPr>
            <p:cNvPr id="29" name="Picture 28">
              <a:extLst>
                <a:ext uri="{FF2B5EF4-FFF2-40B4-BE49-F238E27FC236}">
                  <a16:creationId xmlns:a16="http://schemas.microsoft.com/office/drawing/2014/main" id="{784AB8A7-A8F3-4D4E-BDBD-4FA0C0D2EE89}"/>
                </a:ext>
              </a:extLst>
            </p:cNvPr>
            <p:cNvPicPr>
              <a:picLocks noChangeAspect="1"/>
            </p:cNvPicPr>
            <p:nvPr/>
          </p:nvPicPr>
          <p:blipFill>
            <a:blip r:embed="rId6"/>
            <a:stretch>
              <a:fillRect/>
            </a:stretch>
          </p:blipFill>
          <p:spPr>
            <a:xfrm>
              <a:off x="5841385" y="1453353"/>
              <a:ext cx="1082777" cy="880580"/>
            </a:xfrm>
            <a:prstGeom prst="rect">
              <a:avLst/>
            </a:prstGeom>
          </p:spPr>
        </p:pic>
        <p:pic>
          <p:nvPicPr>
            <p:cNvPr id="31" name="Picture 30">
              <a:extLst>
                <a:ext uri="{FF2B5EF4-FFF2-40B4-BE49-F238E27FC236}">
                  <a16:creationId xmlns:a16="http://schemas.microsoft.com/office/drawing/2014/main" id="{4AA26B23-85B7-6A48-82DD-2586AE5F09D4}"/>
                </a:ext>
              </a:extLst>
            </p:cNvPr>
            <p:cNvPicPr>
              <a:picLocks noChangeAspect="1"/>
            </p:cNvPicPr>
            <p:nvPr/>
          </p:nvPicPr>
          <p:blipFill>
            <a:blip r:embed="rId7"/>
            <a:stretch>
              <a:fillRect/>
            </a:stretch>
          </p:blipFill>
          <p:spPr>
            <a:xfrm>
              <a:off x="7113729" y="1445823"/>
              <a:ext cx="939032" cy="880580"/>
            </a:xfrm>
            <a:prstGeom prst="rect">
              <a:avLst/>
            </a:prstGeom>
          </p:spPr>
        </p:pic>
      </p:grpSp>
      <p:grpSp>
        <p:nvGrpSpPr>
          <p:cNvPr id="4" name="Group 3">
            <a:extLst>
              <a:ext uri="{FF2B5EF4-FFF2-40B4-BE49-F238E27FC236}">
                <a16:creationId xmlns:a16="http://schemas.microsoft.com/office/drawing/2014/main" id="{BFC9C6F4-96CC-3745-9537-208F60BF4DFF}"/>
              </a:ext>
            </a:extLst>
          </p:cNvPr>
          <p:cNvGrpSpPr/>
          <p:nvPr/>
        </p:nvGrpSpPr>
        <p:grpSpPr>
          <a:xfrm>
            <a:off x="1588788" y="4553794"/>
            <a:ext cx="5845006" cy="806754"/>
            <a:chOff x="1323543" y="4358875"/>
            <a:chExt cx="6504384" cy="897764"/>
          </a:xfrm>
        </p:grpSpPr>
        <p:pic>
          <p:nvPicPr>
            <p:cNvPr id="25" name="Picture 24">
              <a:extLst>
                <a:ext uri="{FF2B5EF4-FFF2-40B4-BE49-F238E27FC236}">
                  <a16:creationId xmlns:a16="http://schemas.microsoft.com/office/drawing/2014/main" id="{FF7AF489-8FD3-9D40-B6EE-63944205E641}"/>
                </a:ext>
              </a:extLst>
            </p:cNvPr>
            <p:cNvPicPr>
              <a:picLocks noChangeAspect="1"/>
            </p:cNvPicPr>
            <p:nvPr/>
          </p:nvPicPr>
          <p:blipFill>
            <a:blip r:embed="rId8"/>
            <a:stretch>
              <a:fillRect/>
            </a:stretch>
          </p:blipFill>
          <p:spPr>
            <a:xfrm>
              <a:off x="5546762" y="4373077"/>
              <a:ext cx="939032" cy="880580"/>
            </a:xfrm>
            <a:prstGeom prst="rect">
              <a:avLst/>
            </a:prstGeom>
          </p:spPr>
        </p:pic>
        <p:pic>
          <p:nvPicPr>
            <p:cNvPr id="33" name="Picture 32">
              <a:extLst>
                <a:ext uri="{FF2B5EF4-FFF2-40B4-BE49-F238E27FC236}">
                  <a16:creationId xmlns:a16="http://schemas.microsoft.com/office/drawing/2014/main" id="{9923EB34-073F-E54A-AFBA-FB26310A126D}"/>
                </a:ext>
              </a:extLst>
            </p:cNvPr>
            <p:cNvPicPr>
              <a:picLocks noChangeAspect="1"/>
            </p:cNvPicPr>
            <p:nvPr/>
          </p:nvPicPr>
          <p:blipFill>
            <a:blip r:embed="rId9"/>
            <a:stretch>
              <a:fillRect/>
            </a:stretch>
          </p:blipFill>
          <p:spPr>
            <a:xfrm>
              <a:off x="6975944" y="4376059"/>
              <a:ext cx="851983" cy="880580"/>
            </a:xfrm>
            <a:prstGeom prst="rect">
              <a:avLst/>
            </a:prstGeom>
          </p:spPr>
        </p:pic>
        <p:pic>
          <p:nvPicPr>
            <p:cNvPr id="35" name="Picture 34">
              <a:extLst>
                <a:ext uri="{FF2B5EF4-FFF2-40B4-BE49-F238E27FC236}">
                  <a16:creationId xmlns:a16="http://schemas.microsoft.com/office/drawing/2014/main" id="{804598E2-5674-DA41-98DD-59D9708A63EE}"/>
                </a:ext>
              </a:extLst>
            </p:cNvPr>
            <p:cNvPicPr>
              <a:picLocks noChangeAspect="1"/>
            </p:cNvPicPr>
            <p:nvPr/>
          </p:nvPicPr>
          <p:blipFill>
            <a:blip r:embed="rId10"/>
            <a:stretch>
              <a:fillRect/>
            </a:stretch>
          </p:blipFill>
          <p:spPr>
            <a:xfrm>
              <a:off x="1323543" y="4373077"/>
              <a:ext cx="939032" cy="880580"/>
            </a:xfrm>
            <a:prstGeom prst="rect">
              <a:avLst/>
            </a:prstGeom>
          </p:spPr>
        </p:pic>
        <p:pic>
          <p:nvPicPr>
            <p:cNvPr id="37" name="Picture 36">
              <a:extLst>
                <a:ext uri="{FF2B5EF4-FFF2-40B4-BE49-F238E27FC236}">
                  <a16:creationId xmlns:a16="http://schemas.microsoft.com/office/drawing/2014/main" id="{57547321-9C47-D847-A982-2C51B27A6AE2}"/>
                </a:ext>
              </a:extLst>
            </p:cNvPr>
            <p:cNvPicPr>
              <a:picLocks noChangeAspect="1"/>
            </p:cNvPicPr>
            <p:nvPr/>
          </p:nvPicPr>
          <p:blipFill>
            <a:blip r:embed="rId11"/>
            <a:stretch>
              <a:fillRect/>
            </a:stretch>
          </p:blipFill>
          <p:spPr>
            <a:xfrm>
              <a:off x="4122907" y="4373077"/>
              <a:ext cx="971267" cy="880580"/>
            </a:xfrm>
            <a:prstGeom prst="rect">
              <a:avLst/>
            </a:prstGeom>
          </p:spPr>
        </p:pic>
        <p:pic>
          <p:nvPicPr>
            <p:cNvPr id="38" name="Picture 37">
              <a:extLst>
                <a:ext uri="{FF2B5EF4-FFF2-40B4-BE49-F238E27FC236}">
                  <a16:creationId xmlns:a16="http://schemas.microsoft.com/office/drawing/2014/main" id="{A17F2EA2-9ED3-F74D-9CDA-7E587A6E3076}"/>
                </a:ext>
              </a:extLst>
            </p:cNvPr>
            <p:cNvPicPr>
              <a:picLocks noChangeAspect="1"/>
            </p:cNvPicPr>
            <p:nvPr/>
          </p:nvPicPr>
          <p:blipFill>
            <a:blip r:embed="rId12"/>
            <a:stretch>
              <a:fillRect/>
            </a:stretch>
          </p:blipFill>
          <p:spPr>
            <a:xfrm>
              <a:off x="2742083" y="4358875"/>
              <a:ext cx="880580" cy="880580"/>
            </a:xfrm>
            <a:prstGeom prst="rect">
              <a:avLst/>
            </a:prstGeom>
          </p:spPr>
        </p:pic>
      </p:grpSp>
      <p:sp>
        <p:nvSpPr>
          <p:cNvPr id="6" name="Title 5">
            <a:extLst>
              <a:ext uri="{FF2B5EF4-FFF2-40B4-BE49-F238E27FC236}">
                <a16:creationId xmlns:a16="http://schemas.microsoft.com/office/drawing/2014/main" id="{BF95B6C7-FB69-E846-9F2C-749B64EEC0C1}"/>
              </a:ext>
            </a:extLst>
          </p:cNvPr>
          <p:cNvSpPr>
            <a:spLocks noGrp="1"/>
          </p:cNvSpPr>
          <p:nvPr>
            <p:ph type="title"/>
          </p:nvPr>
        </p:nvSpPr>
        <p:spPr/>
        <p:txBody>
          <a:bodyPr/>
          <a:lstStyle/>
          <a:p>
            <a:r>
              <a:rPr lang="en-US" dirty="0"/>
              <a:t>Activity: Oil Seeps</a:t>
            </a:r>
          </a:p>
        </p:txBody>
      </p:sp>
    </p:spTree>
    <p:extLst>
      <p:ext uri="{BB962C8B-B14F-4D97-AF65-F5344CB8AC3E}">
        <p14:creationId xmlns:p14="http://schemas.microsoft.com/office/powerpoint/2010/main" val="430730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922348F-7A9E-4D9C-BD13-08C04FEC1AB6}"/>
              </a:ext>
            </a:extLst>
          </p:cNvPr>
          <p:cNvPicPr>
            <a:picLocks noChangeAspect="1"/>
          </p:cNvPicPr>
          <p:nvPr/>
        </p:nvPicPr>
        <p:blipFill rotWithShape="1">
          <a:blip r:embed="rId3"/>
          <a:srcRect l="6927" t="19100" r="7783" b="12076"/>
          <a:stretch/>
        </p:blipFill>
        <p:spPr>
          <a:xfrm>
            <a:off x="2021986" y="3669060"/>
            <a:ext cx="2195172" cy="2200880"/>
          </a:xfrm>
          <a:prstGeom prst="ellipse">
            <a:avLst/>
          </a:prstGeom>
          <a:ln>
            <a:noFill/>
          </a:ln>
          <a:effectLst/>
        </p:spPr>
      </p:pic>
      <p:pic>
        <p:nvPicPr>
          <p:cNvPr id="19" name="Picture 18">
            <a:extLst>
              <a:ext uri="{FF2B5EF4-FFF2-40B4-BE49-F238E27FC236}">
                <a16:creationId xmlns:a16="http://schemas.microsoft.com/office/drawing/2014/main" id="{B1862434-706F-4905-8DE9-AB9501AC1264}"/>
              </a:ext>
            </a:extLst>
          </p:cNvPr>
          <p:cNvPicPr>
            <a:picLocks noChangeAspect="1"/>
          </p:cNvPicPr>
          <p:nvPr/>
        </p:nvPicPr>
        <p:blipFill rotWithShape="1">
          <a:blip r:embed="rId4"/>
          <a:srcRect b="15979"/>
          <a:stretch/>
        </p:blipFill>
        <p:spPr>
          <a:xfrm>
            <a:off x="4926843" y="3602691"/>
            <a:ext cx="2549344" cy="2582536"/>
          </a:xfrm>
          <a:prstGeom prst="teardrop">
            <a:avLst>
              <a:gd name="adj" fmla="val 89242"/>
            </a:avLst>
          </a:prstGeom>
          <a:ln>
            <a:noFill/>
          </a:ln>
          <a:effectLst/>
        </p:spPr>
      </p:pic>
      <p:sp>
        <p:nvSpPr>
          <p:cNvPr id="6" name="Title 5">
            <a:extLst>
              <a:ext uri="{FF2B5EF4-FFF2-40B4-BE49-F238E27FC236}">
                <a16:creationId xmlns:a16="http://schemas.microsoft.com/office/drawing/2014/main" id="{BF95B6C7-FB69-E846-9F2C-749B64EEC0C1}"/>
              </a:ext>
            </a:extLst>
          </p:cNvPr>
          <p:cNvSpPr>
            <a:spLocks noGrp="1"/>
          </p:cNvSpPr>
          <p:nvPr>
            <p:ph type="title"/>
          </p:nvPr>
        </p:nvSpPr>
        <p:spPr/>
        <p:txBody>
          <a:bodyPr/>
          <a:lstStyle/>
          <a:p>
            <a:r>
              <a:rPr lang="en-US" dirty="0"/>
              <a:t>Activity: Oil Seeps</a:t>
            </a:r>
          </a:p>
        </p:txBody>
      </p:sp>
      <p:sp>
        <p:nvSpPr>
          <p:cNvPr id="7" name="Content Placeholder 10">
            <a:extLst>
              <a:ext uri="{FF2B5EF4-FFF2-40B4-BE49-F238E27FC236}">
                <a16:creationId xmlns:a16="http://schemas.microsoft.com/office/drawing/2014/main" id="{FE6BD02E-A8A1-4791-A5FE-31CFDFE8AC05}"/>
              </a:ext>
            </a:extLst>
          </p:cNvPr>
          <p:cNvSpPr txBox="1">
            <a:spLocks noGrp="1"/>
          </p:cNvSpPr>
          <p:nvPr>
            <p:ph type="body" sz="quarter" idx="10"/>
          </p:nvPr>
        </p:nvSpPr>
        <p:spPr>
          <a:xfrm>
            <a:off x="447040" y="1334022"/>
            <a:ext cx="8280400" cy="3982402"/>
          </a:xfr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00" dirty="0">
                <a:solidFill>
                  <a:schemeClr val="accent1"/>
                </a:solidFill>
                <a:latin typeface="Calibri Light" panose="020F0302020204030204" pitchFamily="34" charset="0"/>
                <a:cs typeface="Calibri Light" panose="020F0302020204030204" pitchFamily="34" charset="0"/>
              </a:rPr>
              <a:t>An oil seep is a natural leak of crude oil and gas that migrates up through the seafloor and ocean depths</a:t>
            </a:r>
          </a:p>
          <a:p>
            <a:pPr marL="0" indent="0">
              <a:buNone/>
            </a:pPr>
            <a:r>
              <a:rPr lang="en-US" sz="2600" dirty="0">
                <a:solidFill>
                  <a:schemeClr val="accent1"/>
                </a:solidFill>
                <a:latin typeface="Calibri Light" panose="020F0302020204030204" pitchFamily="34" charset="0"/>
                <a:cs typeface="Calibri Light" panose="020F0302020204030204" pitchFamily="34" charset="0"/>
              </a:rPr>
              <a:t>Seeps occur when crude oil leaks from fractures in the seafloor or rises through seafloor sediments, in much the same way that a freshwater spring brings water to the surface</a:t>
            </a:r>
          </a:p>
        </p:txBody>
      </p:sp>
    </p:spTree>
    <p:extLst>
      <p:ext uri="{BB962C8B-B14F-4D97-AF65-F5344CB8AC3E}">
        <p14:creationId xmlns:p14="http://schemas.microsoft.com/office/powerpoint/2010/main" val="2571817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14CB82-6FE4-4567-8A46-F35CD67148E0}"/>
              </a:ext>
            </a:extLst>
          </p:cNvPr>
          <p:cNvSpPr>
            <a:spLocks noGrp="1"/>
          </p:cNvSpPr>
          <p:nvPr>
            <p:ph idx="1"/>
          </p:nvPr>
        </p:nvSpPr>
        <p:spPr>
          <a:xfrm>
            <a:off x="468169" y="2979526"/>
            <a:ext cx="8229600" cy="610731"/>
          </a:xfrm>
        </p:spPr>
        <p:txBody>
          <a:bodyPr>
            <a:noAutofit/>
          </a:bodyPr>
          <a:lstStyle/>
          <a:p>
            <a:pPr marL="0" indent="0" algn="l">
              <a:lnSpc>
                <a:spcPct val="90000"/>
              </a:lnSpc>
              <a:spcBef>
                <a:spcPts val="750"/>
              </a:spcBef>
              <a:buNone/>
            </a:pPr>
            <a:r>
              <a:rPr lang="en-US" b="1" dirty="0">
                <a:solidFill>
                  <a:schemeClr val="accent1"/>
                </a:solidFill>
                <a:latin typeface="Calibri Light" panose="020F0302020204030204" pitchFamily="34" charset="0"/>
                <a:cs typeface="Calibri Light" panose="020F0302020204030204" pitchFamily="34" charset="0"/>
              </a:rPr>
              <a:t>Objective</a:t>
            </a:r>
            <a:r>
              <a:rPr lang="en-US" dirty="0">
                <a:solidFill>
                  <a:schemeClr val="accent1"/>
                </a:solidFill>
                <a:latin typeface="Calibri Light" panose="020F0302020204030204" pitchFamily="34" charset="0"/>
                <a:cs typeface="Calibri Light" panose="020F0302020204030204" pitchFamily="34" charset="0"/>
              </a:rPr>
              <a:t>: This activity demonstrates that compressing material increases the material’s density and its buoyancy. </a:t>
            </a:r>
          </a:p>
          <a:p>
            <a:endParaRPr lang="en-US" dirty="0">
              <a:solidFill>
                <a:schemeClr val="accent1"/>
              </a:solidFill>
            </a:endParaRPr>
          </a:p>
        </p:txBody>
      </p:sp>
      <p:sp>
        <p:nvSpPr>
          <p:cNvPr id="3" name="Title 2">
            <a:extLst>
              <a:ext uri="{FF2B5EF4-FFF2-40B4-BE49-F238E27FC236}">
                <a16:creationId xmlns:a16="http://schemas.microsoft.com/office/drawing/2014/main" id="{0B3342EC-0203-4156-BF7D-FC3F4BA02EF2}"/>
              </a:ext>
            </a:extLst>
          </p:cNvPr>
          <p:cNvSpPr>
            <a:spLocks noGrp="1"/>
          </p:cNvSpPr>
          <p:nvPr>
            <p:ph type="title"/>
          </p:nvPr>
        </p:nvSpPr>
        <p:spPr/>
        <p:txBody>
          <a:bodyPr/>
          <a:lstStyle/>
          <a:p>
            <a:r>
              <a:rPr lang="en-US" dirty="0"/>
              <a:t>Activity: Cartesian Diver</a:t>
            </a:r>
          </a:p>
        </p:txBody>
      </p:sp>
    </p:spTree>
    <p:extLst>
      <p:ext uri="{BB962C8B-B14F-4D97-AF65-F5344CB8AC3E}">
        <p14:creationId xmlns:p14="http://schemas.microsoft.com/office/powerpoint/2010/main" val="4042509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453119" y="1292891"/>
            <a:ext cx="3886200" cy="326350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90000"/>
              </a:lnSpc>
              <a:spcBef>
                <a:spcPts val="750"/>
              </a:spcBef>
              <a:buNone/>
            </a:pPr>
            <a:endParaRPr lang="en-US" sz="1950" dirty="0">
              <a:solidFill>
                <a:prstClr val="black"/>
              </a:solidFill>
            </a:endParaRPr>
          </a:p>
        </p:txBody>
      </p:sp>
      <p:pic>
        <p:nvPicPr>
          <p:cNvPr id="3" name="Picture 2"/>
          <p:cNvPicPr>
            <a:picLocks noChangeAspect="1"/>
          </p:cNvPicPr>
          <p:nvPr/>
        </p:nvPicPr>
        <p:blipFill>
          <a:blip r:embed="rId3"/>
          <a:stretch>
            <a:fillRect/>
          </a:stretch>
        </p:blipFill>
        <p:spPr>
          <a:xfrm>
            <a:off x="4804683" y="1547191"/>
            <a:ext cx="4299790" cy="3146107"/>
          </a:xfrm>
          <a:prstGeom prst="rect">
            <a:avLst/>
          </a:prstGeom>
        </p:spPr>
      </p:pic>
      <p:sp>
        <p:nvSpPr>
          <p:cNvPr id="2" name="Title 1">
            <a:extLst>
              <a:ext uri="{FF2B5EF4-FFF2-40B4-BE49-F238E27FC236}">
                <a16:creationId xmlns:a16="http://schemas.microsoft.com/office/drawing/2014/main" id="{78CDFC96-DE94-4D82-88C2-F3B672F74651}"/>
              </a:ext>
            </a:extLst>
          </p:cNvPr>
          <p:cNvSpPr>
            <a:spLocks noGrp="1"/>
          </p:cNvSpPr>
          <p:nvPr>
            <p:ph type="title"/>
          </p:nvPr>
        </p:nvSpPr>
        <p:spPr/>
        <p:txBody>
          <a:bodyPr/>
          <a:lstStyle/>
          <a:p>
            <a:r>
              <a:rPr lang="en-US" dirty="0"/>
              <a:t>Activity: Cartesian Diver</a:t>
            </a:r>
          </a:p>
        </p:txBody>
      </p:sp>
      <p:sp>
        <p:nvSpPr>
          <p:cNvPr id="5" name="Text Placeholder 4">
            <a:extLst>
              <a:ext uri="{FF2B5EF4-FFF2-40B4-BE49-F238E27FC236}">
                <a16:creationId xmlns:a16="http://schemas.microsoft.com/office/drawing/2014/main" id="{9C4BB579-A4AE-4D34-A883-B1E2894D6748}"/>
              </a:ext>
            </a:extLst>
          </p:cNvPr>
          <p:cNvSpPr>
            <a:spLocks noGrp="1"/>
          </p:cNvSpPr>
          <p:nvPr>
            <p:ph type="body" sz="quarter" idx="10"/>
          </p:nvPr>
        </p:nvSpPr>
        <p:spPr>
          <a:xfrm>
            <a:off x="447040" y="1432878"/>
            <a:ext cx="4124960" cy="4387154"/>
          </a:xfrm>
        </p:spPr>
        <p:txBody>
          <a:bodyPr>
            <a:noAutofit/>
          </a:bodyPr>
          <a:lstStyle/>
          <a:p>
            <a:pPr marL="0" indent="0" algn="just">
              <a:lnSpc>
                <a:spcPct val="90000"/>
              </a:lnSpc>
              <a:spcBef>
                <a:spcPts val="750"/>
              </a:spcBef>
              <a:buNone/>
            </a:pPr>
            <a:r>
              <a:rPr lang="en-US" sz="2400" dirty="0">
                <a:solidFill>
                  <a:schemeClr val="accent1"/>
                </a:solidFill>
                <a:latin typeface="Calibri Light" panose="020F0302020204030204" pitchFamily="34" charset="0"/>
                <a:cs typeface="Calibri Light" panose="020F0302020204030204" pitchFamily="34" charset="0"/>
              </a:rPr>
              <a:t>Oil and gas separation technology makes use of density and buoyancy properties of materials. As the pressure declines in a reservoir, a gas cap is created. </a:t>
            </a:r>
          </a:p>
          <a:p>
            <a:pPr marL="0" indent="0" algn="just">
              <a:lnSpc>
                <a:spcPct val="90000"/>
              </a:lnSpc>
              <a:spcBef>
                <a:spcPts val="750"/>
              </a:spcBef>
              <a:buNone/>
            </a:pPr>
            <a:endParaRPr lang="en-US" sz="2400" dirty="0">
              <a:solidFill>
                <a:schemeClr val="accent1"/>
              </a:solidFill>
              <a:latin typeface="Calibri Light" panose="020F0302020204030204" pitchFamily="34" charset="0"/>
              <a:cs typeface="Calibri Light" panose="020F0302020204030204" pitchFamily="34" charset="0"/>
            </a:endParaRPr>
          </a:p>
          <a:p>
            <a:pPr marL="0" indent="0" algn="just">
              <a:lnSpc>
                <a:spcPct val="90000"/>
              </a:lnSpc>
              <a:spcBef>
                <a:spcPts val="750"/>
              </a:spcBef>
              <a:buNone/>
            </a:pPr>
            <a:r>
              <a:rPr lang="en-US" sz="2400" dirty="0">
                <a:solidFill>
                  <a:schemeClr val="accent1"/>
                </a:solidFill>
                <a:latin typeface="Calibri Light" panose="020F0302020204030204" pitchFamily="34" charset="0"/>
                <a:cs typeface="Calibri Light" panose="020F0302020204030204" pitchFamily="34" charset="0"/>
              </a:rPr>
              <a:t>Increasing the density then causes the “diver” to sink when it becomes denser than the surrounding water. Releasing the pressure then causes the diver to float again. </a:t>
            </a:r>
          </a:p>
          <a:p>
            <a:endParaRPr lang="en-US" sz="2400" dirty="0">
              <a:solidFill>
                <a:schemeClr val="accent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012141290"/>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C67C3044-8BB9-4BD3-8F8B-6B7E86B1359B}"/>
              </a:ext>
            </a:extLst>
          </p:cNvPr>
          <p:cNvSpPr>
            <a:spLocks noGrp="1"/>
          </p:cNvSpPr>
          <p:nvPr>
            <p:ph idx="1"/>
          </p:nvPr>
        </p:nvSpPr>
        <p:spPr>
          <a:xfrm>
            <a:off x="453119" y="2932210"/>
            <a:ext cx="8229600" cy="611188"/>
          </a:xfrm>
        </p:spPr>
        <p:txBody>
          <a:bodyPr>
            <a:noAutofit/>
          </a:bodyPr>
          <a:lstStyle/>
          <a:p>
            <a:pPr marL="0" indent="0" algn="l">
              <a:lnSpc>
                <a:spcPct val="90000"/>
              </a:lnSpc>
              <a:spcBef>
                <a:spcPts val="750"/>
              </a:spcBef>
              <a:buNone/>
            </a:pPr>
            <a:r>
              <a:rPr lang="en-US" b="1" dirty="0">
                <a:solidFill>
                  <a:schemeClr val="accent1"/>
                </a:solidFill>
                <a:latin typeface="Calibri Light" panose="020F0302020204030204" pitchFamily="34" charset="0"/>
                <a:cs typeface="Calibri Light" panose="020F0302020204030204" pitchFamily="34" charset="0"/>
              </a:rPr>
              <a:t>Objective</a:t>
            </a:r>
            <a:r>
              <a:rPr lang="en-US" dirty="0">
                <a:solidFill>
                  <a:schemeClr val="accent1"/>
                </a:solidFill>
                <a:latin typeface="Calibri Light" panose="020F0302020204030204" pitchFamily="34" charset="0"/>
                <a:cs typeface="Calibri Light" panose="020F0302020204030204" pitchFamily="34" charset="0"/>
              </a:rPr>
              <a:t>: This activity explores the property of density in a variety of liquids and solids.  </a:t>
            </a:r>
          </a:p>
          <a:p>
            <a:endParaRPr lang="en-US" dirty="0">
              <a:solidFill>
                <a:schemeClr val="accent1"/>
              </a:solidFill>
            </a:endParaRPr>
          </a:p>
        </p:txBody>
      </p:sp>
      <p:sp>
        <p:nvSpPr>
          <p:cNvPr id="5" name="Title 1">
            <a:extLst>
              <a:ext uri="{FF2B5EF4-FFF2-40B4-BE49-F238E27FC236}">
                <a16:creationId xmlns:a16="http://schemas.microsoft.com/office/drawing/2014/main" id="{874FC56B-4825-4947-ACFB-197197DFD0F8}"/>
              </a:ext>
            </a:extLst>
          </p:cNvPr>
          <p:cNvSpPr>
            <a:spLocks noGrp="1"/>
          </p:cNvSpPr>
          <p:nvPr>
            <p:ph type="title"/>
          </p:nvPr>
        </p:nvSpPr>
        <p:spPr>
          <a:xfrm>
            <a:off x="452438" y="112713"/>
            <a:ext cx="8259762" cy="668337"/>
          </a:xfrm>
        </p:spPr>
        <p:txBody>
          <a:bodyPr/>
          <a:lstStyle/>
          <a:p>
            <a:r>
              <a:rPr lang="en-US" dirty="0"/>
              <a:t>Activity: Understanding Density</a:t>
            </a:r>
          </a:p>
        </p:txBody>
      </p:sp>
    </p:spTree>
    <p:extLst>
      <p:ext uri="{BB962C8B-B14F-4D97-AF65-F5344CB8AC3E}">
        <p14:creationId xmlns:p14="http://schemas.microsoft.com/office/powerpoint/2010/main" val="2997641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0">
            <a:extLst>
              <a:ext uri="{FF2B5EF4-FFF2-40B4-BE49-F238E27FC236}">
                <a16:creationId xmlns:a16="http://schemas.microsoft.com/office/drawing/2014/main" id="{9568DAAD-BD94-4D83-941B-DCAA5B901385}"/>
              </a:ext>
            </a:extLst>
          </p:cNvPr>
          <p:cNvSpPr txBox="1">
            <a:spLocks noGrp="1"/>
          </p:cNvSpPr>
          <p:nvPr>
            <p:ph idx="1"/>
          </p:nvPr>
        </p:nvSpPr>
        <p:spPr>
          <a:xfrm>
            <a:off x="487301" y="1733069"/>
            <a:ext cx="8229600" cy="3391862"/>
          </a:xfr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600" b="1" dirty="0">
                <a:solidFill>
                  <a:schemeClr val="accent1"/>
                </a:solidFill>
                <a:latin typeface="Calibri Light" panose="020F0302020204030204" pitchFamily="34" charset="0"/>
                <a:cs typeface="Calibri Light" panose="020F0302020204030204" pitchFamily="34" charset="0"/>
              </a:rPr>
              <a:t>Fill in based on your workshop or outreach</a:t>
            </a:r>
          </a:p>
        </p:txBody>
      </p:sp>
      <p:sp>
        <p:nvSpPr>
          <p:cNvPr id="2" name="Title 1">
            <a:extLst>
              <a:ext uri="{FF2B5EF4-FFF2-40B4-BE49-F238E27FC236}">
                <a16:creationId xmlns:a16="http://schemas.microsoft.com/office/drawing/2014/main" id="{4758EA15-7BA6-C24E-AD6A-B2DF6EDB2D28}"/>
              </a:ext>
            </a:extLst>
          </p:cNvPr>
          <p:cNvSpPr>
            <a:spLocks noGrp="1"/>
          </p:cNvSpPr>
          <p:nvPr>
            <p:ph type="title"/>
          </p:nvPr>
        </p:nvSpPr>
        <p:spPr>
          <a:xfrm>
            <a:off x="457200" y="228163"/>
            <a:ext cx="8259701" cy="667554"/>
          </a:xfrm>
        </p:spPr>
        <p:txBody>
          <a:bodyPr>
            <a:normAutofit/>
          </a:bodyPr>
          <a:lstStyle/>
          <a:p>
            <a:r>
              <a:rPr lang="en-US" sz="3600" dirty="0"/>
              <a:t>Agenda</a:t>
            </a:r>
          </a:p>
        </p:txBody>
      </p:sp>
    </p:spTree>
    <p:extLst>
      <p:ext uri="{BB962C8B-B14F-4D97-AF65-F5344CB8AC3E}">
        <p14:creationId xmlns:p14="http://schemas.microsoft.com/office/powerpoint/2010/main" val="3522687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600713" y="1380038"/>
            <a:ext cx="4068040" cy="445235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1800" dirty="0">
                <a:solidFill>
                  <a:schemeClr val="accent1"/>
                </a:solidFill>
                <a:latin typeface="Calibri Light" panose="020F0302020204030204" pitchFamily="34" charset="0"/>
                <a:cs typeface="Calibri Light" panose="020F0302020204030204" pitchFamily="34" charset="0"/>
              </a:rPr>
              <a:t>Density is an important property in the formation of an oil and gas reservoir. Most reservoir rocks are porous and saturated with groundwater before oil or gas enters the rock. </a:t>
            </a:r>
          </a:p>
          <a:p>
            <a:pPr marL="0" indent="0" algn="just">
              <a:buNone/>
            </a:pPr>
            <a:r>
              <a:rPr lang="en-US" sz="1800" dirty="0">
                <a:solidFill>
                  <a:schemeClr val="accent1"/>
                </a:solidFill>
                <a:latin typeface="Calibri Light" panose="020F0302020204030204" pitchFamily="34" charset="0"/>
                <a:cs typeface="Calibri Light" panose="020F0302020204030204" pitchFamily="34" charset="0"/>
              </a:rPr>
              <a:t>Because groundwater is denser, oil and gas rises upward through the rock. The oil and gas continues to rise until trapped against an impermeable rock, or rock with spaces too small to move through, which creates a reservoir. </a:t>
            </a:r>
          </a:p>
          <a:p>
            <a:pPr marL="0" indent="0" algn="just">
              <a:buNone/>
            </a:pPr>
            <a:r>
              <a:rPr lang="en-US" sz="1800" dirty="0">
                <a:solidFill>
                  <a:schemeClr val="accent1"/>
                </a:solidFill>
                <a:latin typeface="Calibri Light" panose="020F0302020204030204" pitchFamily="34" charset="0"/>
                <a:cs typeface="Calibri Light" panose="020F0302020204030204" pitchFamily="34" charset="0"/>
              </a:rPr>
              <a:t>These reservoirs are then discovered by geologists and petroleum engineers and researched for production of the energy source.</a:t>
            </a:r>
          </a:p>
        </p:txBody>
      </p:sp>
      <p:pic>
        <p:nvPicPr>
          <p:cNvPr id="6" name="Picture 5"/>
          <p:cNvPicPr>
            <a:picLocks noChangeAspect="1"/>
          </p:cNvPicPr>
          <p:nvPr/>
        </p:nvPicPr>
        <p:blipFill>
          <a:blip r:embed="rId2"/>
          <a:stretch>
            <a:fillRect/>
          </a:stretch>
        </p:blipFill>
        <p:spPr>
          <a:xfrm>
            <a:off x="5140945" y="1380037"/>
            <a:ext cx="3571875" cy="3571875"/>
          </a:xfrm>
          <a:prstGeom prst="rect">
            <a:avLst/>
          </a:prstGeom>
        </p:spPr>
      </p:pic>
      <p:sp>
        <p:nvSpPr>
          <p:cNvPr id="2" name="Title 1">
            <a:extLst>
              <a:ext uri="{FF2B5EF4-FFF2-40B4-BE49-F238E27FC236}">
                <a16:creationId xmlns:a16="http://schemas.microsoft.com/office/drawing/2014/main" id="{B5C35C26-C0F7-4F2D-88C4-1F0BF7E1C916}"/>
              </a:ext>
            </a:extLst>
          </p:cNvPr>
          <p:cNvSpPr>
            <a:spLocks noGrp="1"/>
          </p:cNvSpPr>
          <p:nvPr>
            <p:ph type="title"/>
          </p:nvPr>
        </p:nvSpPr>
        <p:spPr/>
        <p:txBody>
          <a:bodyPr/>
          <a:lstStyle/>
          <a:p>
            <a:r>
              <a:rPr lang="en-US" dirty="0"/>
              <a:t>Activity: Understanding Density</a:t>
            </a:r>
          </a:p>
        </p:txBody>
      </p:sp>
    </p:spTree>
    <p:extLst>
      <p:ext uri="{BB962C8B-B14F-4D97-AF65-F5344CB8AC3E}">
        <p14:creationId xmlns:p14="http://schemas.microsoft.com/office/powerpoint/2010/main" val="1528404334"/>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0"/>
          <p:cNvSpPr txBox="1">
            <a:spLocks/>
          </p:cNvSpPr>
          <p:nvPr/>
        </p:nvSpPr>
        <p:spPr>
          <a:xfrm>
            <a:off x="1132609" y="1386526"/>
            <a:ext cx="7689273" cy="5029201"/>
          </a:xfrm>
          <a:prstGeom prst="rect">
            <a:avLst/>
          </a:prstGeom>
        </p:spPr>
        <p:txBody>
          <a:bodyPr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400"/>
              </a:spcAft>
              <a:buFont typeface="Arial" pitchFamily="34" charset="0"/>
              <a:buNone/>
            </a:pPr>
            <a:endParaRPr lang="en-US" sz="3700" dirty="0"/>
          </a:p>
        </p:txBody>
      </p:sp>
      <p:sp>
        <p:nvSpPr>
          <p:cNvPr id="4" name="Content Placeholder 3">
            <a:extLst>
              <a:ext uri="{FF2B5EF4-FFF2-40B4-BE49-F238E27FC236}">
                <a16:creationId xmlns:a16="http://schemas.microsoft.com/office/drawing/2014/main" id="{BAED6057-D644-48ED-A3C7-E2DC0B5E0501}"/>
              </a:ext>
            </a:extLst>
          </p:cNvPr>
          <p:cNvSpPr>
            <a:spLocks noGrp="1"/>
          </p:cNvSpPr>
          <p:nvPr>
            <p:ph idx="1"/>
          </p:nvPr>
        </p:nvSpPr>
        <p:spPr>
          <a:xfrm>
            <a:off x="1132608" y="2985797"/>
            <a:ext cx="6878783" cy="1343608"/>
          </a:xfrm>
        </p:spPr>
        <p:txBody>
          <a:bodyPr>
            <a:normAutofit fontScale="70000" lnSpcReduction="20000"/>
          </a:bodyPr>
          <a:lstStyle/>
          <a:p>
            <a:r>
              <a:rPr lang="en-US" sz="4900" b="1" dirty="0">
                <a:solidFill>
                  <a:schemeClr val="accent1"/>
                </a:solidFill>
                <a:latin typeface="Calibri Light" panose="020F0302020204030204" pitchFamily="34" charset="0"/>
                <a:cs typeface="Calibri Light" panose="020F0302020204030204" pitchFamily="34" charset="0"/>
              </a:rPr>
              <a:t>Objective: </a:t>
            </a:r>
            <a:r>
              <a:rPr lang="en-US" sz="4900" dirty="0">
                <a:solidFill>
                  <a:schemeClr val="accent1"/>
                </a:solidFill>
                <a:latin typeface="Calibri Light" panose="020F0302020204030204" pitchFamily="34" charset="0"/>
                <a:cs typeface="Calibri Light" panose="020F0302020204030204" pitchFamily="34" charset="0"/>
              </a:rPr>
              <a:t>Explain how geologists study the formation of rocks and sediments when searching for oil and gas</a:t>
            </a:r>
          </a:p>
        </p:txBody>
      </p:sp>
      <p:sp>
        <p:nvSpPr>
          <p:cNvPr id="3" name="Title 2">
            <a:extLst>
              <a:ext uri="{FF2B5EF4-FFF2-40B4-BE49-F238E27FC236}">
                <a16:creationId xmlns:a16="http://schemas.microsoft.com/office/drawing/2014/main" id="{1D66D2A4-E329-47F5-9645-2C56AC3DFD6C}"/>
              </a:ext>
            </a:extLst>
          </p:cNvPr>
          <p:cNvSpPr>
            <a:spLocks noGrp="1"/>
          </p:cNvSpPr>
          <p:nvPr>
            <p:ph type="title"/>
          </p:nvPr>
        </p:nvSpPr>
        <p:spPr/>
        <p:txBody>
          <a:bodyPr/>
          <a:lstStyle/>
          <a:p>
            <a:r>
              <a:rPr lang="en-US" dirty="0"/>
              <a:t>Activity: Core Sampling</a:t>
            </a:r>
          </a:p>
        </p:txBody>
      </p:sp>
    </p:spTree>
    <p:extLst>
      <p:ext uri="{BB962C8B-B14F-4D97-AF65-F5344CB8AC3E}">
        <p14:creationId xmlns:p14="http://schemas.microsoft.com/office/powerpoint/2010/main" val="667500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0"/>
          <p:cNvSpPr txBox="1">
            <a:spLocks/>
          </p:cNvSpPr>
          <p:nvPr/>
        </p:nvSpPr>
        <p:spPr>
          <a:xfrm>
            <a:off x="1018310" y="1603794"/>
            <a:ext cx="3538438" cy="5029201"/>
          </a:xfrm>
          <a:prstGeom prst="rect">
            <a:avLst/>
          </a:prstGeom>
        </p:spPr>
        <p:txBody>
          <a:bodyPr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spcBef>
                <a:spcPts val="0"/>
              </a:spcBef>
              <a:spcAft>
                <a:spcPts val="1400"/>
              </a:spcAft>
              <a:buFont typeface="Arial" pitchFamily="34" charset="0"/>
              <a:buNone/>
            </a:pPr>
            <a:endParaRPr lang="en-US" sz="2000" dirty="0"/>
          </a:p>
        </p:txBody>
      </p:sp>
      <p:pic>
        <p:nvPicPr>
          <p:cNvPr id="11" name="Picture 10"/>
          <p:cNvPicPr>
            <a:picLocks noChangeAspect="1"/>
          </p:cNvPicPr>
          <p:nvPr/>
        </p:nvPicPr>
        <p:blipFill>
          <a:blip r:embed="rId3"/>
          <a:stretch>
            <a:fillRect/>
          </a:stretch>
        </p:blipFill>
        <p:spPr>
          <a:xfrm>
            <a:off x="4996167" y="1083432"/>
            <a:ext cx="3716653" cy="2732035"/>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4"/>
          <a:stretch>
            <a:fillRect/>
          </a:stretch>
        </p:blipFill>
        <p:spPr>
          <a:xfrm>
            <a:off x="4994839" y="3815467"/>
            <a:ext cx="3716653" cy="2067373"/>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8EDEF029-1DC0-4AE2-B09E-1A6C04A55287}"/>
              </a:ext>
            </a:extLst>
          </p:cNvPr>
          <p:cNvSpPr>
            <a:spLocks noGrp="1"/>
          </p:cNvSpPr>
          <p:nvPr>
            <p:ph idx="1"/>
          </p:nvPr>
        </p:nvSpPr>
        <p:spPr>
          <a:xfrm>
            <a:off x="123568" y="1406912"/>
            <a:ext cx="4869943" cy="3930401"/>
          </a:xfrm>
        </p:spPr>
        <p:txBody>
          <a:bodyPr>
            <a:normAutofit fontScale="92500"/>
          </a:bodyPr>
          <a:lstStyle/>
          <a:p>
            <a:pPr marL="0" indent="0">
              <a:spcBef>
                <a:spcPts val="0"/>
              </a:spcBef>
              <a:spcAft>
                <a:spcPts val="1400"/>
              </a:spcAft>
              <a:buFont typeface="Arial" pitchFamily="34" charset="0"/>
              <a:buNone/>
            </a:pPr>
            <a:r>
              <a:rPr lang="en-US" sz="2800" dirty="0">
                <a:solidFill>
                  <a:schemeClr val="accent1"/>
                </a:solidFill>
                <a:latin typeface="Calibri Light" panose="020F0302020204030204" pitchFamily="34" charset="0"/>
                <a:cs typeface="Calibri Light" panose="020F0302020204030204" pitchFamily="34" charset="0"/>
              </a:rPr>
              <a:t>Core samples are small portions of a formation taken from an existing well and used for geologic analysis. </a:t>
            </a:r>
          </a:p>
          <a:p>
            <a:pPr marL="0" indent="0" algn="just">
              <a:spcBef>
                <a:spcPts val="0"/>
              </a:spcBef>
              <a:spcAft>
                <a:spcPts val="1400"/>
              </a:spcAft>
              <a:buFont typeface="Arial" pitchFamily="34" charset="0"/>
              <a:buNone/>
            </a:pPr>
            <a:endParaRPr lang="en-US" sz="100" dirty="0">
              <a:solidFill>
                <a:schemeClr val="accent1"/>
              </a:solidFill>
              <a:latin typeface="Calibri Light" panose="020F0302020204030204" pitchFamily="34" charset="0"/>
              <a:cs typeface="Calibri Light" panose="020F0302020204030204" pitchFamily="34" charset="0"/>
            </a:endParaRPr>
          </a:p>
          <a:p>
            <a:pPr marL="0" indent="0">
              <a:spcBef>
                <a:spcPts val="0"/>
              </a:spcBef>
              <a:spcAft>
                <a:spcPts val="1400"/>
              </a:spcAft>
              <a:buFont typeface="Arial" pitchFamily="34" charset="0"/>
              <a:buNone/>
            </a:pPr>
            <a:r>
              <a:rPr lang="en-US" sz="2800" dirty="0">
                <a:solidFill>
                  <a:schemeClr val="accent1"/>
                </a:solidFill>
                <a:latin typeface="Calibri Light" panose="020F0302020204030204" pitchFamily="34" charset="0"/>
                <a:cs typeface="Calibri Light" panose="020F0302020204030204" pitchFamily="34" charset="0"/>
              </a:rPr>
              <a:t>The sample is analyzed to determine porosity, permeability, fluid content, geologic age, and probable productivity of oil from the site.</a:t>
            </a:r>
          </a:p>
          <a:p>
            <a:endParaRPr lang="en-US" dirty="0"/>
          </a:p>
        </p:txBody>
      </p:sp>
      <p:sp>
        <p:nvSpPr>
          <p:cNvPr id="2" name="Title 1">
            <a:extLst>
              <a:ext uri="{FF2B5EF4-FFF2-40B4-BE49-F238E27FC236}">
                <a16:creationId xmlns:a16="http://schemas.microsoft.com/office/drawing/2014/main" id="{4F0E1D5E-0A94-420B-9D6C-E573AF1FEBE7}"/>
              </a:ext>
            </a:extLst>
          </p:cNvPr>
          <p:cNvSpPr>
            <a:spLocks noGrp="1"/>
          </p:cNvSpPr>
          <p:nvPr>
            <p:ph type="title"/>
          </p:nvPr>
        </p:nvSpPr>
        <p:spPr/>
        <p:txBody>
          <a:bodyPr/>
          <a:lstStyle/>
          <a:p>
            <a:r>
              <a:rPr lang="en-US" dirty="0"/>
              <a:t>Activity: Core Sampling</a:t>
            </a:r>
          </a:p>
        </p:txBody>
      </p:sp>
    </p:spTree>
    <p:extLst>
      <p:ext uri="{BB962C8B-B14F-4D97-AF65-F5344CB8AC3E}">
        <p14:creationId xmlns:p14="http://schemas.microsoft.com/office/powerpoint/2010/main" val="1170986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0"/>
          <p:cNvSpPr txBox="1">
            <a:spLocks/>
          </p:cNvSpPr>
          <p:nvPr/>
        </p:nvSpPr>
        <p:spPr>
          <a:xfrm>
            <a:off x="1288471" y="1729042"/>
            <a:ext cx="7606145" cy="5029201"/>
          </a:xfrm>
          <a:prstGeom prst="rect">
            <a:avLst/>
          </a:prstGeom>
        </p:spPr>
        <p:txBody>
          <a:bodyPr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400"/>
              </a:spcAft>
              <a:buFont typeface="Arial" pitchFamily="34" charset="0"/>
              <a:buNone/>
            </a:pPr>
            <a:endParaRPr lang="en-US" sz="3700" dirty="0"/>
          </a:p>
        </p:txBody>
      </p:sp>
      <p:sp>
        <p:nvSpPr>
          <p:cNvPr id="3" name="Content Placeholder 2">
            <a:extLst>
              <a:ext uri="{FF2B5EF4-FFF2-40B4-BE49-F238E27FC236}">
                <a16:creationId xmlns:a16="http://schemas.microsoft.com/office/drawing/2014/main" id="{E46E69EE-C65B-4B0F-9308-636B51211CB0}"/>
              </a:ext>
            </a:extLst>
          </p:cNvPr>
          <p:cNvSpPr>
            <a:spLocks noGrp="1"/>
          </p:cNvSpPr>
          <p:nvPr>
            <p:ph idx="1"/>
          </p:nvPr>
        </p:nvSpPr>
        <p:spPr>
          <a:xfrm>
            <a:off x="1436914" y="2900033"/>
            <a:ext cx="6418615" cy="1324947"/>
          </a:xfrm>
        </p:spPr>
        <p:txBody>
          <a:bodyPr>
            <a:normAutofit fontScale="92500" lnSpcReduction="20000"/>
          </a:bodyPr>
          <a:lstStyle/>
          <a:p>
            <a:r>
              <a:rPr lang="en-US" sz="3700" b="1" dirty="0">
                <a:solidFill>
                  <a:schemeClr val="accent1"/>
                </a:solidFill>
                <a:latin typeface="Calibri Light" panose="020F0302020204030204" pitchFamily="34" charset="0"/>
                <a:cs typeface="Calibri Light" panose="020F0302020204030204" pitchFamily="34" charset="0"/>
              </a:rPr>
              <a:t>Objective: </a:t>
            </a:r>
            <a:r>
              <a:rPr lang="en-US" sz="3700" dirty="0">
                <a:solidFill>
                  <a:schemeClr val="accent1"/>
                </a:solidFill>
                <a:latin typeface="Calibri Light" panose="020F0302020204030204" pitchFamily="34" charset="0"/>
                <a:cs typeface="Calibri Light" panose="020F0302020204030204" pitchFamily="34" charset="0"/>
              </a:rPr>
              <a:t>Model how engineers create technology to lift oil out of the ground </a:t>
            </a:r>
          </a:p>
          <a:p>
            <a:endParaRPr lang="en-US" dirty="0"/>
          </a:p>
        </p:txBody>
      </p:sp>
      <p:sp>
        <p:nvSpPr>
          <p:cNvPr id="2" name="Title 1">
            <a:extLst>
              <a:ext uri="{FF2B5EF4-FFF2-40B4-BE49-F238E27FC236}">
                <a16:creationId xmlns:a16="http://schemas.microsoft.com/office/drawing/2014/main" id="{A2E2A961-0152-424D-963D-59FB875946BD}"/>
              </a:ext>
            </a:extLst>
          </p:cNvPr>
          <p:cNvSpPr>
            <a:spLocks noGrp="1"/>
          </p:cNvSpPr>
          <p:nvPr>
            <p:ph type="title"/>
          </p:nvPr>
        </p:nvSpPr>
        <p:spPr/>
        <p:txBody>
          <a:bodyPr/>
          <a:lstStyle/>
          <a:p>
            <a:r>
              <a:rPr lang="en-US" dirty="0"/>
              <a:t>Activity: Getting the Oil Out</a:t>
            </a:r>
          </a:p>
        </p:txBody>
      </p:sp>
    </p:spTree>
    <p:extLst>
      <p:ext uri="{BB962C8B-B14F-4D97-AF65-F5344CB8AC3E}">
        <p14:creationId xmlns:p14="http://schemas.microsoft.com/office/powerpoint/2010/main" val="3332541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3"/>
          <p:cNvSpPr txBox="1">
            <a:spLocks/>
          </p:cNvSpPr>
          <p:nvPr/>
        </p:nvSpPr>
        <p:spPr>
          <a:xfrm>
            <a:off x="879284" y="1761164"/>
            <a:ext cx="3933817" cy="466854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None/>
            </a:pPr>
            <a:endParaRPr lang="en-US" sz="1800" dirty="0">
              <a:solidFill>
                <a:prstClr val="black"/>
              </a:solidFill>
              <a:cs typeface="Calibri"/>
            </a:endParaRPr>
          </a:p>
        </p:txBody>
      </p:sp>
      <p:pic>
        <p:nvPicPr>
          <p:cNvPr id="2" name="Picture 1"/>
          <p:cNvPicPr>
            <a:picLocks noChangeAspect="1"/>
          </p:cNvPicPr>
          <p:nvPr/>
        </p:nvPicPr>
        <p:blipFill rotWithShape="1">
          <a:blip r:embed="rId2"/>
          <a:srcRect b="49676"/>
          <a:stretch/>
        </p:blipFill>
        <p:spPr>
          <a:xfrm>
            <a:off x="4572000" y="1366315"/>
            <a:ext cx="4352921" cy="3410703"/>
          </a:xfrm>
          <a:prstGeom prst="rect">
            <a:avLst/>
          </a:prstGeom>
          <a:effectLst/>
        </p:spPr>
      </p:pic>
      <p:sp>
        <p:nvSpPr>
          <p:cNvPr id="4" name="Content Placeholder 3">
            <a:extLst>
              <a:ext uri="{FF2B5EF4-FFF2-40B4-BE49-F238E27FC236}">
                <a16:creationId xmlns:a16="http://schemas.microsoft.com/office/drawing/2014/main" id="{49EEFAED-D424-497F-BAFD-D8A36AA691CB}"/>
              </a:ext>
            </a:extLst>
          </p:cNvPr>
          <p:cNvSpPr>
            <a:spLocks noGrp="1"/>
          </p:cNvSpPr>
          <p:nvPr>
            <p:ph idx="1"/>
          </p:nvPr>
        </p:nvSpPr>
        <p:spPr>
          <a:xfrm>
            <a:off x="453119" y="1366315"/>
            <a:ext cx="3933817" cy="3410703"/>
          </a:xfrm>
        </p:spPr>
        <p:txBody>
          <a:bodyPr/>
          <a:lstStyle/>
          <a:p>
            <a:pPr marL="0" indent="0">
              <a:spcBef>
                <a:spcPts val="0"/>
              </a:spcBef>
              <a:spcAft>
                <a:spcPts val="1200"/>
              </a:spcAft>
              <a:buNone/>
            </a:pPr>
            <a:r>
              <a:rPr lang="en-US" sz="2600" dirty="0">
                <a:solidFill>
                  <a:schemeClr val="accent1"/>
                </a:solidFill>
                <a:latin typeface="Calibri Light" panose="020F0302020204030204" pitchFamily="34" charset="0"/>
                <a:cs typeface="Calibri Light" panose="020F0302020204030204" pitchFamily="34" charset="0"/>
              </a:rPr>
              <a:t>Oil, natural gas and saltwater are under extreme pressure below the surface trapped in reservoir rock. </a:t>
            </a:r>
          </a:p>
          <a:p>
            <a:pPr marL="0" indent="0">
              <a:spcBef>
                <a:spcPts val="0"/>
              </a:spcBef>
              <a:spcAft>
                <a:spcPts val="1200"/>
              </a:spcAft>
              <a:buNone/>
            </a:pPr>
            <a:r>
              <a:rPr lang="en-US" sz="2600" dirty="0">
                <a:solidFill>
                  <a:schemeClr val="accent1"/>
                </a:solidFill>
                <a:latin typeface="Calibri Light" panose="020F0302020204030204" pitchFamily="34" charset="0"/>
                <a:cs typeface="Calibri Light" panose="020F0302020204030204" pitchFamily="34" charset="0"/>
              </a:rPr>
              <a:t>These materials can flow up a well with or without assistance, depending on the properties of the well. </a:t>
            </a:r>
          </a:p>
        </p:txBody>
      </p:sp>
      <p:sp>
        <p:nvSpPr>
          <p:cNvPr id="3" name="Title 2">
            <a:extLst>
              <a:ext uri="{FF2B5EF4-FFF2-40B4-BE49-F238E27FC236}">
                <a16:creationId xmlns:a16="http://schemas.microsoft.com/office/drawing/2014/main" id="{8306928D-129E-4204-B8A9-AC0B4871A8FE}"/>
              </a:ext>
            </a:extLst>
          </p:cNvPr>
          <p:cNvSpPr>
            <a:spLocks noGrp="1"/>
          </p:cNvSpPr>
          <p:nvPr>
            <p:ph type="title"/>
          </p:nvPr>
        </p:nvSpPr>
        <p:spPr/>
        <p:txBody>
          <a:bodyPr/>
          <a:lstStyle/>
          <a:p>
            <a:r>
              <a:rPr lang="en-US" dirty="0"/>
              <a:t>Activity: Getting the Oil Out</a:t>
            </a:r>
          </a:p>
        </p:txBody>
      </p:sp>
    </p:spTree>
    <p:extLst>
      <p:ext uri="{BB962C8B-B14F-4D97-AF65-F5344CB8AC3E}">
        <p14:creationId xmlns:p14="http://schemas.microsoft.com/office/powerpoint/2010/main" val="4093908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0"/>
          <p:cNvSpPr txBox="1">
            <a:spLocks/>
          </p:cNvSpPr>
          <p:nvPr/>
        </p:nvSpPr>
        <p:spPr>
          <a:xfrm>
            <a:off x="1164874" y="1828799"/>
            <a:ext cx="7606145" cy="1828801"/>
          </a:xfrm>
          <a:prstGeom prst="rect">
            <a:avLst/>
          </a:prstGeom>
        </p:spPr>
        <p:txBody>
          <a:bodyPr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400"/>
              </a:spcAft>
              <a:buFont typeface="Arial" pitchFamily="34" charset="0"/>
              <a:buNone/>
            </a:pPr>
            <a:endParaRPr lang="en-US" sz="3700" dirty="0"/>
          </a:p>
        </p:txBody>
      </p:sp>
      <p:sp>
        <p:nvSpPr>
          <p:cNvPr id="4" name="Content Placeholder 3">
            <a:extLst>
              <a:ext uri="{FF2B5EF4-FFF2-40B4-BE49-F238E27FC236}">
                <a16:creationId xmlns:a16="http://schemas.microsoft.com/office/drawing/2014/main" id="{A3927C33-10F1-4924-84AE-83E44095B2C3}"/>
              </a:ext>
            </a:extLst>
          </p:cNvPr>
          <p:cNvSpPr>
            <a:spLocks noGrp="1"/>
          </p:cNvSpPr>
          <p:nvPr>
            <p:ph idx="1"/>
          </p:nvPr>
        </p:nvSpPr>
        <p:spPr>
          <a:xfrm>
            <a:off x="1164874" y="2929812"/>
            <a:ext cx="6814252" cy="1306286"/>
          </a:xfrm>
        </p:spPr>
        <p:txBody>
          <a:bodyPr>
            <a:normAutofit fontScale="55000" lnSpcReduction="20000"/>
          </a:bodyPr>
          <a:lstStyle/>
          <a:p>
            <a:r>
              <a:rPr lang="en-US" sz="6200" b="1" dirty="0">
                <a:solidFill>
                  <a:schemeClr val="accent1"/>
                </a:solidFill>
                <a:latin typeface="Calibri Light" panose="020F0302020204030204" pitchFamily="34" charset="0"/>
                <a:cs typeface="Calibri Light" panose="020F0302020204030204" pitchFamily="34" charset="0"/>
              </a:rPr>
              <a:t>Objective: </a:t>
            </a:r>
            <a:r>
              <a:rPr lang="en-US" sz="6200" dirty="0">
                <a:solidFill>
                  <a:schemeClr val="accent1"/>
                </a:solidFill>
                <a:latin typeface="Calibri Light" panose="020F0302020204030204" pitchFamily="34" charset="0"/>
                <a:cs typeface="Calibri Light" panose="020F0302020204030204" pitchFamily="34" charset="0"/>
              </a:rPr>
              <a:t>Demonstrate the differences in production of perforated and </a:t>
            </a:r>
            <a:br>
              <a:rPr lang="en-US" sz="6200" dirty="0">
                <a:solidFill>
                  <a:schemeClr val="accent1"/>
                </a:solidFill>
                <a:latin typeface="Calibri Light" panose="020F0302020204030204" pitchFamily="34" charset="0"/>
                <a:cs typeface="Calibri Light" panose="020F0302020204030204" pitchFamily="34" charset="0"/>
              </a:rPr>
            </a:br>
            <a:r>
              <a:rPr lang="en-US" sz="6200" dirty="0">
                <a:solidFill>
                  <a:schemeClr val="accent1"/>
                </a:solidFill>
                <a:latin typeface="Calibri Light" panose="020F0302020204030204" pitchFamily="34" charset="0"/>
                <a:cs typeface="Calibri Light" panose="020F0302020204030204" pitchFamily="34" charset="0"/>
              </a:rPr>
              <a:t>non-perforated well casing</a:t>
            </a:r>
          </a:p>
          <a:p>
            <a:endParaRPr lang="en-US" dirty="0">
              <a:latin typeface="Calibri Light" panose="020F0302020204030204" pitchFamily="34" charset="0"/>
              <a:cs typeface="Calibri Light" panose="020F0302020204030204" pitchFamily="34" charset="0"/>
            </a:endParaRPr>
          </a:p>
        </p:txBody>
      </p:sp>
      <p:sp>
        <p:nvSpPr>
          <p:cNvPr id="2" name="Title 1">
            <a:extLst>
              <a:ext uri="{FF2B5EF4-FFF2-40B4-BE49-F238E27FC236}">
                <a16:creationId xmlns:a16="http://schemas.microsoft.com/office/drawing/2014/main" id="{AB82FC55-63C0-48BE-A007-81ACF4429FEF}"/>
              </a:ext>
            </a:extLst>
          </p:cNvPr>
          <p:cNvSpPr>
            <a:spLocks noGrp="1"/>
          </p:cNvSpPr>
          <p:nvPr>
            <p:ph type="title"/>
          </p:nvPr>
        </p:nvSpPr>
        <p:spPr/>
        <p:txBody>
          <a:bodyPr/>
          <a:lstStyle/>
          <a:p>
            <a:r>
              <a:rPr lang="en-US" dirty="0"/>
              <a:t>Activity: Perforated Well Casing</a:t>
            </a:r>
          </a:p>
        </p:txBody>
      </p:sp>
    </p:spTree>
    <p:extLst>
      <p:ext uri="{BB962C8B-B14F-4D97-AF65-F5344CB8AC3E}">
        <p14:creationId xmlns:p14="http://schemas.microsoft.com/office/powerpoint/2010/main" val="2704340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3"/>
          <p:cNvSpPr txBox="1">
            <a:spLocks/>
          </p:cNvSpPr>
          <p:nvPr/>
        </p:nvSpPr>
        <p:spPr>
          <a:xfrm>
            <a:off x="868273" y="1603794"/>
            <a:ext cx="4419493" cy="466854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200"/>
              </a:spcAft>
            </a:pPr>
            <a:endParaRPr lang="en-US" sz="1800" dirty="0">
              <a:solidFill>
                <a:prstClr val="black"/>
              </a:solidFill>
              <a:cs typeface="Calibri"/>
            </a:endParaRPr>
          </a:p>
        </p:txBody>
      </p:sp>
      <p:sp>
        <p:nvSpPr>
          <p:cNvPr id="4" name="Content Placeholder 3">
            <a:extLst>
              <a:ext uri="{FF2B5EF4-FFF2-40B4-BE49-F238E27FC236}">
                <a16:creationId xmlns:a16="http://schemas.microsoft.com/office/drawing/2014/main" id="{01911B62-CFBA-445A-A377-21D13403EEDE}"/>
              </a:ext>
            </a:extLst>
          </p:cNvPr>
          <p:cNvSpPr>
            <a:spLocks noGrp="1"/>
          </p:cNvSpPr>
          <p:nvPr>
            <p:ph idx="1"/>
          </p:nvPr>
        </p:nvSpPr>
        <p:spPr>
          <a:xfrm>
            <a:off x="374983" y="1138335"/>
            <a:ext cx="8337837" cy="4497355"/>
          </a:xfrm>
        </p:spPr>
        <p:txBody>
          <a:bodyPr>
            <a:normAutofit/>
          </a:bodyPr>
          <a:lstStyle/>
          <a:p>
            <a:pPr marL="0" indent="0">
              <a:spcBef>
                <a:spcPts val="0"/>
              </a:spcBef>
              <a:spcAft>
                <a:spcPts val="1200"/>
              </a:spcAft>
              <a:buNone/>
            </a:pPr>
            <a:r>
              <a:rPr lang="en-US" sz="2600" dirty="0">
                <a:solidFill>
                  <a:schemeClr val="accent1"/>
                </a:solidFill>
                <a:latin typeface="Calibri Light" panose="020F0302020204030204" pitchFamily="34" charset="0"/>
                <a:cs typeface="Calibri Light" panose="020F0302020204030204" pitchFamily="34" charset="0"/>
              </a:rPr>
              <a:t>Petroleum engineers and geologists have developed technology to increase exposure of an oil and gas reservoir by drilling horizontally or at an angle. This method of drilling can produce three to five times more oil and gas than vertical drilling.</a:t>
            </a:r>
          </a:p>
          <a:p>
            <a:pPr marL="0" indent="0">
              <a:spcBef>
                <a:spcPts val="0"/>
              </a:spcBef>
              <a:spcAft>
                <a:spcPts val="1200"/>
              </a:spcAft>
              <a:buNone/>
            </a:pPr>
            <a:r>
              <a:rPr lang="en-US" sz="2600" dirty="0">
                <a:solidFill>
                  <a:schemeClr val="accent1"/>
                </a:solidFill>
                <a:latin typeface="Calibri Light" panose="020F0302020204030204" pitchFamily="34" charset="0"/>
                <a:cs typeface="Calibri Light" panose="020F0302020204030204" pitchFamily="34" charset="0"/>
              </a:rPr>
              <a:t>Perforation refers to a hole punched in the casing, or liner, of an oil well to connect it to a reservoir of oil &amp; gas.</a:t>
            </a:r>
          </a:p>
          <a:p>
            <a:pPr marL="0" indent="0">
              <a:spcBef>
                <a:spcPts val="0"/>
              </a:spcBef>
              <a:spcAft>
                <a:spcPts val="1200"/>
              </a:spcAft>
              <a:buNone/>
            </a:pPr>
            <a:r>
              <a:rPr lang="en-US" sz="2600" dirty="0">
                <a:solidFill>
                  <a:schemeClr val="accent1"/>
                </a:solidFill>
                <a:latin typeface="Calibri Light" panose="020F0302020204030204" pitchFamily="34" charset="0"/>
                <a:cs typeface="Calibri Light" panose="020F0302020204030204" pitchFamily="34" charset="0"/>
              </a:rPr>
              <a:t>These holes in the horizontal well casing allow oil and gas to flow easily into the wellbore, increasing production of a reservoir.</a:t>
            </a:r>
          </a:p>
          <a:p>
            <a:endParaRPr lang="en-US" dirty="0"/>
          </a:p>
        </p:txBody>
      </p:sp>
      <p:sp>
        <p:nvSpPr>
          <p:cNvPr id="2" name="Title 1">
            <a:extLst>
              <a:ext uri="{FF2B5EF4-FFF2-40B4-BE49-F238E27FC236}">
                <a16:creationId xmlns:a16="http://schemas.microsoft.com/office/drawing/2014/main" id="{7B1B4BE9-8851-4557-B472-3A0BAD92BC30}"/>
              </a:ext>
            </a:extLst>
          </p:cNvPr>
          <p:cNvSpPr>
            <a:spLocks noGrp="1"/>
          </p:cNvSpPr>
          <p:nvPr>
            <p:ph type="title"/>
          </p:nvPr>
        </p:nvSpPr>
        <p:spPr/>
        <p:txBody>
          <a:bodyPr/>
          <a:lstStyle/>
          <a:p>
            <a:r>
              <a:rPr lang="en-US" dirty="0"/>
              <a:t>Activity: Perforated Well Casing</a:t>
            </a:r>
          </a:p>
        </p:txBody>
      </p:sp>
    </p:spTree>
    <p:extLst>
      <p:ext uri="{BB962C8B-B14F-4D97-AF65-F5344CB8AC3E}">
        <p14:creationId xmlns:p14="http://schemas.microsoft.com/office/powerpoint/2010/main" val="2331053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80368" y="1120480"/>
            <a:ext cx="7405202" cy="4978371"/>
          </a:xfrm>
          <a:prstGeom prst="rect">
            <a:avLst/>
          </a:prstGeom>
          <a:ln>
            <a:noFill/>
          </a:ln>
          <a:effectLst>
            <a:softEdge rad="112500"/>
          </a:effectLst>
        </p:spPr>
      </p:pic>
      <p:sp>
        <p:nvSpPr>
          <p:cNvPr id="4" name="Title 3">
            <a:extLst>
              <a:ext uri="{FF2B5EF4-FFF2-40B4-BE49-F238E27FC236}">
                <a16:creationId xmlns:a16="http://schemas.microsoft.com/office/drawing/2014/main" id="{42488272-D2E4-4A12-B952-5437DDF15CCE}"/>
              </a:ext>
            </a:extLst>
          </p:cNvPr>
          <p:cNvSpPr>
            <a:spLocks noGrp="1"/>
          </p:cNvSpPr>
          <p:nvPr>
            <p:ph type="title"/>
          </p:nvPr>
        </p:nvSpPr>
        <p:spPr/>
        <p:txBody>
          <a:bodyPr/>
          <a:lstStyle/>
          <a:p>
            <a:r>
              <a:rPr lang="en-US" dirty="0"/>
              <a:t>Activity: Perforated Well Casing</a:t>
            </a:r>
          </a:p>
        </p:txBody>
      </p:sp>
    </p:spTree>
    <p:extLst>
      <p:ext uri="{BB962C8B-B14F-4D97-AF65-F5344CB8AC3E}">
        <p14:creationId xmlns:p14="http://schemas.microsoft.com/office/powerpoint/2010/main" val="1221748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71167-9AD4-448D-B1D3-EFB2AA61AF07}"/>
              </a:ext>
            </a:extLst>
          </p:cNvPr>
          <p:cNvSpPr>
            <a:spLocks noGrp="1"/>
          </p:cNvSpPr>
          <p:nvPr>
            <p:ph type="title"/>
          </p:nvPr>
        </p:nvSpPr>
        <p:spPr/>
        <p:txBody>
          <a:bodyPr/>
          <a:lstStyle/>
          <a:p>
            <a:r>
              <a:rPr lang="en-US" dirty="0"/>
              <a:t>Roundup Discussion</a:t>
            </a:r>
          </a:p>
        </p:txBody>
      </p:sp>
    </p:spTree>
    <p:extLst>
      <p:ext uri="{BB962C8B-B14F-4D97-AF65-F5344CB8AC3E}">
        <p14:creationId xmlns:p14="http://schemas.microsoft.com/office/powerpoint/2010/main" val="1455895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F539-D7AF-0F43-A672-D6B3F69A992A}"/>
              </a:ext>
            </a:extLst>
          </p:cNvPr>
          <p:cNvSpPr>
            <a:spLocks noGrp="1"/>
          </p:cNvSpPr>
          <p:nvPr>
            <p:ph type="title"/>
          </p:nvPr>
        </p:nvSpPr>
        <p:spPr>
          <a:xfrm>
            <a:off x="442149" y="2761446"/>
            <a:ext cx="8259701" cy="667554"/>
          </a:xfrm>
        </p:spPr>
        <p:txBody>
          <a:bodyPr>
            <a:normAutofit fontScale="90000"/>
          </a:bodyPr>
          <a:lstStyle/>
          <a:p>
            <a:pPr algn="ctr"/>
            <a:r>
              <a:rPr lang="en-US" sz="5400" dirty="0">
                <a:hlinkClick r:id="rId3"/>
              </a:rPr>
              <a:t>www.energy4me.org</a:t>
            </a:r>
            <a:r>
              <a:rPr lang="en-US" sz="5400" dirty="0"/>
              <a:t> </a:t>
            </a:r>
          </a:p>
        </p:txBody>
      </p:sp>
    </p:spTree>
    <p:extLst>
      <p:ext uri="{BB962C8B-B14F-4D97-AF65-F5344CB8AC3E}">
        <p14:creationId xmlns:p14="http://schemas.microsoft.com/office/powerpoint/2010/main" val="4230878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17BC-0208-4C6B-ABB9-85E82CD7A72F}"/>
              </a:ext>
            </a:extLst>
          </p:cNvPr>
          <p:cNvSpPr>
            <a:spLocks noGrp="1"/>
          </p:cNvSpPr>
          <p:nvPr>
            <p:ph type="title"/>
          </p:nvPr>
        </p:nvSpPr>
        <p:spPr>
          <a:xfrm>
            <a:off x="432335" y="316597"/>
            <a:ext cx="8259701" cy="667554"/>
          </a:xfrm>
        </p:spPr>
        <p:txBody>
          <a:bodyPr>
            <a:normAutofit fontScale="90000"/>
          </a:bodyPr>
          <a:lstStyle/>
          <a:p>
            <a:r>
              <a:rPr lang="en-US" dirty="0"/>
              <a:t>Energy4me </a:t>
            </a:r>
            <a:r>
              <a:rPr lang="en-US" b="0" dirty="0"/>
              <a:t>(</a:t>
            </a:r>
            <a:r>
              <a:rPr lang="en-US" b="0" dirty="0">
                <a:hlinkClick r:id="rId3"/>
              </a:rPr>
              <a:t>www.energy4me.org</a:t>
            </a:r>
            <a:r>
              <a:rPr lang="en-US" b="0" dirty="0"/>
              <a:t>)</a:t>
            </a:r>
            <a:br>
              <a:rPr lang="en-US" b="0" dirty="0"/>
            </a:br>
            <a:endParaRPr lang="en-US" dirty="0"/>
          </a:p>
        </p:txBody>
      </p:sp>
      <p:sp>
        <p:nvSpPr>
          <p:cNvPr id="5" name="Title 1">
            <a:extLst>
              <a:ext uri="{FF2B5EF4-FFF2-40B4-BE49-F238E27FC236}">
                <a16:creationId xmlns:a16="http://schemas.microsoft.com/office/drawing/2014/main" id="{3FF2F18E-5A18-485D-8F0E-ED0576A8C821}"/>
              </a:ext>
            </a:extLst>
          </p:cNvPr>
          <p:cNvSpPr txBox="1">
            <a:spLocks/>
          </p:cNvSpPr>
          <p:nvPr/>
        </p:nvSpPr>
        <p:spPr>
          <a:xfrm>
            <a:off x="432336" y="616317"/>
            <a:ext cx="8259701" cy="667554"/>
          </a:xfrm>
          <a:prstGeom prst="rect">
            <a:avLst/>
          </a:prstGeom>
        </p:spPr>
        <p:txBody>
          <a:bodyPr vert="horz" wrap="none" lIns="0" tIns="0" rIns="0" bIns="0" rtlCol="0" anchor="ctr">
            <a:normAutofit/>
          </a:bodyPr>
          <a:lstStyle>
            <a:lvl1pPr algn="l" defTabSz="457200" rtl="0" eaLnBrk="1" latinLnBrk="0" hangingPunct="1">
              <a:lnSpc>
                <a:spcPct val="80000"/>
              </a:lnSpc>
              <a:spcBef>
                <a:spcPct val="0"/>
              </a:spcBef>
              <a:buNone/>
              <a:defRPr sz="3400" b="1" kern="1200">
                <a:solidFill>
                  <a:schemeClr val="accent1"/>
                </a:solidFill>
                <a:latin typeface="+mj-lt"/>
                <a:ea typeface="+mj-ea"/>
                <a:cs typeface="+mj-cs"/>
              </a:defRPr>
            </a:lvl1pPr>
          </a:lstStyle>
          <a:p>
            <a:endParaRPr lang="en-US" b="0" dirty="0"/>
          </a:p>
        </p:txBody>
      </p:sp>
      <p:sp>
        <p:nvSpPr>
          <p:cNvPr id="7" name="TextBox 6">
            <a:extLst>
              <a:ext uri="{FF2B5EF4-FFF2-40B4-BE49-F238E27FC236}">
                <a16:creationId xmlns:a16="http://schemas.microsoft.com/office/drawing/2014/main" id="{ED8E6587-A0FB-476F-A4EE-5410E6571814}"/>
              </a:ext>
            </a:extLst>
          </p:cNvPr>
          <p:cNvSpPr txBox="1"/>
          <p:nvPr/>
        </p:nvSpPr>
        <p:spPr>
          <a:xfrm>
            <a:off x="317241" y="1469131"/>
            <a:ext cx="2183363" cy="492443"/>
          </a:xfrm>
          <a:prstGeom prst="rect">
            <a:avLst/>
          </a:prstGeom>
          <a:noFill/>
        </p:spPr>
        <p:txBody>
          <a:bodyPr wrap="square">
            <a:spAutoFit/>
          </a:bodyPr>
          <a:lstStyle/>
          <a:p>
            <a:pPr marL="457200" indent="-457200">
              <a:buFont typeface="Wingdings" panose="05000000000000000000" pitchFamily="2" charset="2"/>
              <a:buChar char="ü"/>
            </a:pPr>
            <a:r>
              <a:rPr lang="en-US" sz="2600" b="1" dirty="0">
                <a:solidFill>
                  <a:schemeClr val="accent1"/>
                </a:solidFill>
                <a:latin typeface="Calibri Light" panose="020F0302020204030204" pitchFamily="34" charset="0"/>
                <a:cs typeface="Calibri Light" panose="020F0302020204030204" pitchFamily="34" charset="0"/>
              </a:rPr>
              <a:t>EDUCATE</a:t>
            </a:r>
            <a:endParaRPr lang="en-US" sz="2600" dirty="0">
              <a:solidFill>
                <a:schemeClr val="accent1"/>
              </a:solidFill>
              <a:latin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B6AD25D4-3169-4C53-AFCD-A9002FD1A6F7}"/>
              </a:ext>
            </a:extLst>
          </p:cNvPr>
          <p:cNvSpPr txBox="1"/>
          <p:nvPr/>
        </p:nvSpPr>
        <p:spPr>
          <a:xfrm>
            <a:off x="2351313" y="1415633"/>
            <a:ext cx="6568751" cy="1200329"/>
          </a:xfrm>
          <a:prstGeom prst="rect">
            <a:avLst/>
          </a:prstGeom>
          <a:noFill/>
        </p:spPr>
        <p:txBody>
          <a:bodyPr wrap="square">
            <a:spAutoFit/>
          </a:bodyPr>
          <a:lstStyle/>
          <a:p>
            <a:r>
              <a:rPr lang="en-US" sz="2400" dirty="0">
                <a:solidFill>
                  <a:schemeClr val="accent1"/>
                </a:solidFill>
                <a:latin typeface="Calibri Light" panose="020F0302020204030204" pitchFamily="34" charset="0"/>
                <a:cs typeface="Calibri Light" panose="020F0302020204030204" pitchFamily="34" charset="0"/>
              </a:rPr>
              <a:t>teachers about the energy industry and to equip them with the resources needed to educate students.</a:t>
            </a:r>
          </a:p>
        </p:txBody>
      </p:sp>
      <p:sp>
        <p:nvSpPr>
          <p:cNvPr id="9" name="TextBox 8">
            <a:extLst>
              <a:ext uri="{FF2B5EF4-FFF2-40B4-BE49-F238E27FC236}">
                <a16:creationId xmlns:a16="http://schemas.microsoft.com/office/drawing/2014/main" id="{BA31D38E-B8F4-4B01-9186-776ABF83C789}"/>
              </a:ext>
            </a:extLst>
          </p:cNvPr>
          <p:cNvSpPr txBox="1"/>
          <p:nvPr/>
        </p:nvSpPr>
        <p:spPr>
          <a:xfrm>
            <a:off x="354564" y="2741095"/>
            <a:ext cx="1875452" cy="492443"/>
          </a:xfrm>
          <a:prstGeom prst="rect">
            <a:avLst/>
          </a:prstGeom>
          <a:noFill/>
        </p:spPr>
        <p:txBody>
          <a:bodyPr wrap="square">
            <a:spAutoFit/>
          </a:bodyPr>
          <a:lstStyle/>
          <a:p>
            <a:pPr marL="457200" indent="-457200">
              <a:buFont typeface="Wingdings" panose="05000000000000000000" pitchFamily="2" charset="2"/>
              <a:buChar char="ü"/>
            </a:pPr>
            <a:r>
              <a:rPr lang="en-US" sz="2600" b="1" dirty="0">
                <a:solidFill>
                  <a:schemeClr val="accent1"/>
                </a:solidFill>
                <a:latin typeface="Calibri Light" panose="020F0302020204030204" pitchFamily="34" charset="0"/>
                <a:cs typeface="Calibri Light" panose="020F0302020204030204" pitchFamily="34" charset="0"/>
              </a:rPr>
              <a:t>ENGAGE</a:t>
            </a:r>
            <a:endParaRPr lang="en-US" sz="2600" dirty="0">
              <a:solidFill>
                <a:schemeClr val="accent1"/>
              </a:solidFill>
              <a:latin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73862FD9-0DD6-4756-AEEE-A9599D0BC57F}"/>
              </a:ext>
            </a:extLst>
          </p:cNvPr>
          <p:cNvSpPr txBox="1"/>
          <p:nvPr/>
        </p:nvSpPr>
        <p:spPr>
          <a:xfrm>
            <a:off x="354563" y="3831930"/>
            <a:ext cx="2108718" cy="492443"/>
          </a:xfrm>
          <a:prstGeom prst="rect">
            <a:avLst/>
          </a:prstGeom>
          <a:noFill/>
        </p:spPr>
        <p:txBody>
          <a:bodyPr wrap="square">
            <a:spAutoFit/>
          </a:bodyPr>
          <a:lstStyle/>
          <a:p>
            <a:pPr marL="457200" indent="-457200">
              <a:buFont typeface="Wingdings" panose="05000000000000000000" pitchFamily="2" charset="2"/>
              <a:buChar char="ü"/>
            </a:pPr>
            <a:r>
              <a:rPr lang="en-US" sz="2600" b="1" dirty="0">
                <a:solidFill>
                  <a:schemeClr val="accent1"/>
                </a:solidFill>
                <a:latin typeface="Calibri Light" panose="020F0302020204030204" pitchFamily="34" charset="0"/>
                <a:cs typeface="Calibri Light" panose="020F0302020204030204" pitchFamily="34" charset="0"/>
              </a:rPr>
              <a:t>CONNECT</a:t>
            </a:r>
            <a:endParaRPr lang="en-US" sz="2600" dirty="0">
              <a:solidFill>
                <a:schemeClr val="accent1"/>
              </a:solidFill>
              <a:latin typeface="Calibri Light" panose="020F030202020403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398C5767-5564-42ED-874C-926018DEC487}"/>
              </a:ext>
            </a:extLst>
          </p:cNvPr>
          <p:cNvSpPr txBox="1"/>
          <p:nvPr/>
        </p:nvSpPr>
        <p:spPr>
          <a:xfrm>
            <a:off x="354564" y="4916626"/>
            <a:ext cx="1558212" cy="492443"/>
          </a:xfrm>
          <a:prstGeom prst="rect">
            <a:avLst/>
          </a:prstGeom>
          <a:noFill/>
        </p:spPr>
        <p:txBody>
          <a:bodyPr wrap="square">
            <a:spAutoFit/>
          </a:bodyPr>
          <a:lstStyle/>
          <a:p>
            <a:pPr marL="457200" indent="-457200">
              <a:buFont typeface="Wingdings" panose="05000000000000000000" pitchFamily="2" charset="2"/>
              <a:buChar char="ü"/>
            </a:pPr>
            <a:r>
              <a:rPr lang="en-US" sz="2600" b="1" dirty="0">
                <a:solidFill>
                  <a:schemeClr val="accent1"/>
                </a:solidFill>
                <a:latin typeface="Calibri Light" panose="020F0302020204030204" pitchFamily="34" charset="0"/>
                <a:cs typeface="Calibri Light" panose="020F0302020204030204" pitchFamily="34" charset="0"/>
              </a:rPr>
              <a:t>WORK</a:t>
            </a:r>
            <a:endParaRPr lang="en-US" sz="2600" dirty="0">
              <a:solidFill>
                <a:schemeClr val="accent1"/>
              </a:solidFill>
              <a:latin typeface="Calibri Light" panose="020F0302020204030204" pitchFamily="34" charset="0"/>
              <a:cs typeface="Calibri Light" panose="020F0302020204030204" pitchFamily="34" charset="0"/>
            </a:endParaRPr>
          </a:p>
        </p:txBody>
      </p:sp>
      <p:sp>
        <p:nvSpPr>
          <p:cNvPr id="12" name="TextBox 11">
            <a:extLst>
              <a:ext uri="{FF2B5EF4-FFF2-40B4-BE49-F238E27FC236}">
                <a16:creationId xmlns:a16="http://schemas.microsoft.com/office/drawing/2014/main" id="{C48C4173-5D8E-453E-B04D-6804E7F91EA9}"/>
              </a:ext>
            </a:extLst>
          </p:cNvPr>
          <p:cNvSpPr txBox="1"/>
          <p:nvPr/>
        </p:nvSpPr>
        <p:spPr>
          <a:xfrm>
            <a:off x="2351313" y="2675102"/>
            <a:ext cx="6340724" cy="830997"/>
          </a:xfrm>
          <a:prstGeom prst="rect">
            <a:avLst/>
          </a:prstGeom>
          <a:noFill/>
        </p:spPr>
        <p:txBody>
          <a:bodyPr wrap="square">
            <a:spAutoFit/>
          </a:bodyPr>
          <a:lstStyle/>
          <a:p>
            <a:pPr lvl="0"/>
            <a:r>
              <a:rPr lang="en-US" sz="2400" dirty="0">
                <a:solidFill>
                  <a:schemeClr val="accent1"/>
                </a:solidFill>
                <a:latin typeface="Calibri Light" panose="020F0302020204030204" pitchFamily="34" charset="0"/>
                <a:cs typeface="Calibri Light" panose="020F0302020204030204" pitchFamily="34" charset="0"/>
              </a:rPr>
              <a:t>with science teachers about the benefits of using hands on activities to teach scientific concepts.</a:t>
            </a:r>
          </a:p>
        </p:txBody>
      </p:sp>
      <p:sp>
        <p:nvSpPr>
          <p:cNvPr id="13" name="TextBox 12">
            <a:extLst>
              <a:ext uri="{FF2B5EF4-FFF2-40B4-BE49-F238E27FC236}">
                <a16:creationId xmlns:a16="http://schemas.microsoft.com/office/drawing/2014/main" id="{B5E18FE7-1EA3-4467-AE09-F5D880605394}"/>
              </a:ext>
            </a:extLst>
          </p:cNvPr>
          <p:cNvSpPr txBox="1"/>
          <p:nvPr/>
        </p:nvSpPr>
        <p:spPr>
          <a:xfrm>
            <a:off x="2351314" y="3792169"/>
            <a:ext cx="6568751" cy="830997"/>
          </a:xfrm>
          <a:prstGeom prst="rect">
            <a:avLst/>
          </a:prstGeom>
          <a:noFill/>
        </p:spPr>
        <p:txBody>
          <a:bodyPr wrap="square">
            <a:spAutoFit/>
          </a:bodyPr>
          <a:lstStyle/>
          <a:p>
            <a:pPr lvl="0">
              <a:defRPr/>
            </a:pPr>
            <a:r>
              <a:rPr lang="en-US" sz="2400" dirty="0">
                <a:solidFill>
                  <a:schemeClr val="accent1"/>
                </a:solidFill>
                <a:latin typeface="Calibri Light" panose="020F0302020204030204" pitchFamily="34" charset="0"/>
                <a:cs typeface="Calibri Light" panose="020F0302020204030204" pitchFamily="34" charset="0"/>
              </a:rPr>
              <a:t>teachers to the industry by showcasing the role the industry plays in supplying energy demands</a:t>
            </a:r>
          </a:p>
        </p:txBody>
      </p:sp>
      <p:sp>
        <p:nvSpPr>
          <p:cNvPr id="14" name="TextBox 13">
            <a:extLst>
              <a:ext uri="{FF2B5EF4-FFF2-40B4-BE49-F238E27FC236}">
                <a16:creationId xmlns:a16="http://schemas.microsoft.com/office/drawing/2014/main" id="{1A69B6CE-C763-4860-A2D8-59919F6B0615}"/>
              </a:ext>
            </a:extLst>
          </p:cNvPr>
          <p:cNvSpPr txBox="1"/>
          <p:nvPr/>
        </p:nvSpPr>
        <p:spPr>
          <a:xfrm>
            <a:off x="2351314" y="4840658"/>
            <a:ext cx="6438122" cy="830997"/>
          </a:xfrm>
          <a:prstGeom prst="rect">
            <a:avLst/>
          </a:prstGeom>
          <a:noFill/>
        </p:spPr>
        <p:txBody>
          <a:bodyPr wrap="square">
            <a:spAutoFit/>
          </a:bodyPr>
          <a:lstStyle/>
          <a:p>
            <a:r>
              <a:rPr lang="en-US" sz="2400" dirty="0">
                <a:solidFill>
                  <a:schemeClr val="accent1"/>
                </a:solidFill>
                <a:latin typeface="Calibri Light" panose="020F0302020204030204" pitchFamily="34" charset="0"/>
                <a:cs typeface="Calibri Light" panose="020F0302020204030204" pitchFamily="34" charset="0"/>
              </a:rPr>
              <a:t>with local oil &amp; gas professionals to volunteer as energy4me ambassador</a:t>
            </a:r>
          </a:p>
        </p:txBody>
      </p:sp>
    </p:spTree>
    <p:extLst>
      <p:ext uri="{BB962C8B-B14F-4D97-AF65-F5344CB8AC3E}">
        <p14:creationId xmlns:p14="http://schemas.microsoft.com/office/powerpoint/2010/main" val="350164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362600" y="581917"/>
            <a:ext cx="440737" cy="415476"/>
          </a:xfrm>
          <a:prstGeom prst="rect">
            <a:avLst/>
          </a:prstGeom>
        </p:spPr>
      </p:pic>
      <p:pic>
        <p:nvPicPr>
          <p:cNvPr id="4" name="Picture 3"/>
          <p:cNvPicPr>
            <a:picLocks noChangeAspect="1"/>
          </p:cNvPicPr>
          <p:nvPr/>
        </p:nvPicPr>
        <p:blipFill>
          <a:blip r:embed="rId4"/>
          <a:stretch>
            <a:fillRect/>
          </a:stretch>
        </p:blipFill>
        <p:spPr>
          <a:xfrm>
            <a:off x="3067419" y="1633764"/>
            <a:ext cx="374247" cy="504914"/>
          </a:xfrm>
          <a:prstGeom prst="rect">
            <a:avLst/>
          </a:prstGeom>
        </p:spPr>
      </p:pic>
      <p:sp>
        <p:nvSpPr>
          <p:cNvPr id="2" name="Title 1"/>
          <p:cNvSpPr>
            <a:spLocks noGrp="1"/>
          </p:cNvSpPr>
          <p:nvPr>
            <p:ph type="title"/>
          </p:nvPr>
        </p:nvSpPr>
        <p:spPr/>
        <p:txBody>
          <a:bodyPr/>
          <a:lstStyle/>
          <a:p>
            <a:r>
              <a:rPr lang="en-US" dirty="0"/>
              <a:t>How Oil is Produced</a:t>
            </a:r>
          </a:p>
        </p:txBody>
      </p:sp>
      <p:sp>
        <p:nvSpPr>
          <p:cNvPr id="3" name="Slide Number Placeholder 2"/>
          <p:cNvSpPr>
            <a:spLocks noGrp="1"/>
          </p:cNvSpPr>
          <p:nvPr>
            <p:ph type="sldNum" sz="quarter" idx="4294967295"/>
          </p:nvPr>
        </p:nvSpPr>
        <p:spPr>
          <a:xfrm>
            <a:off x="7010400" y="6356350"/>
            <a:ext cx="2133600" cy="365125"/>
          </a:xfrm>
        </p:spPr>
        <p:txBody>
          <a:bodyPr/>
          <a:lstStyle/>
          <a:p>
            <a:fld id="{93C116C7-04DA-429C-8C7C-4BF684B6DD14}" type="slidenum">
              <a:rPr lang="en-GB" smtClean="0"/>
              <a:pPr/>
              <a:t>4</a:t>
            </a:fld>
            <a:endParaRPr lang="en-GB" dirty="0"/>
          </a:p>
        </p:txBody>
      </p:sp>
      <p:cxnSp>
        <p:nvCxnSpPr>
          <p:cNvPr id="226" name="Straight Connector 225"/>
          <p:cNvCxnSpPr/>
          <p:nvPr/>
        </p:nvCxnSpPr>
        <p:spPr bwMode="auto">
          <a:xfrm>
            <a:off x="6920465" y="2059197"/>
            <a:ext cx="1776" cy="2241220"/>
          </a:xfrm>
          <a:prstGeom prst="line">
            <a:avLst/>
          </a:prstGeom>
          <a:solidFill>
            <a:schemeClr val="accent1"/>
          </a:solidFill>
          <a:ln w="50800" cap="flat" cmpd="sng" algn="ctr">
            <a:solidFill>
              <a:schemeClr val="bg1"/>
            </a:solidFill>
            <a:prstDash val="solid"/>
            <a:round/>
            <a:headEnd type="none" w="med" len="med"/>
            <a:tailEnd type="none" w="med" len="med"/>
          </a:ln>
          <a:effectLst/>
        </p:spPr>
      </p:cxnSp>
      <p:grpSp>
        <p:nvGrpSpPr>
          <p:cNvPr id="237" name="Group 236"/>
          <p:cNvGrpSpPr/>
          <p:nvPr/>
        </p:nvGrpSpPr>
        <p:grpSpPr>
          <a:xfrm>
            <a:off x="1816371" y="1409664"/>
            <a:ext cx="4543628" cy="4618142"/>
            <a:chOff x="239864" y="1956008"/>
            <a:chExt cx="4920686" cy="5001384"/>
          </a:xfrm>
        </p:grpSpPr>
        <p:sp>
          <p:nvSpPr>
            <p:cNvPr id="228" name="Freeform 227"/>
            <p:cNvSpPr/>
            <p:nvPr/>
          </p:nvSpPr>
          <p:spPr bwMode="auto">
            <a:xfrm>
              <a:off x="440283" y="1965916"/>
              <a:ext cx="4434840" cy="4709187"/>
            </a:xfrm>
            <a:custGeom>
              <a:avLst/>
              <a:gdLst>
                <a:gd name="connsiteX0" fmla="*/ 152400 w 4434840"/>
                <a:gd name="connsiteY0" fmla="*/ 30480 h 4709187"/>
                <a:gd name="connsiteX1" fmla="*/ 228600 w 4434840"/>
                <a:gd name="connsiteY1" fmla="*/ 60960 h 4709187"/>
                <a:gd name="connsiteX2" fmla="*/ 365760 w 4434840"/>
                <a:gd name="connsiteY2" fmla="*/ 30480 h 4709187"/>
                <a:gd name="connsiteX3" fmla="*/ 792480 w 4434840"/>
                <a:gd name="connsiteY3" fmla="*/ 0 h 4709187"/>
                <a:gd name="connsiteX4" fmla="*/ 960120 w 4434840"/>
                <a:gd name="connsiteY4" fmla="*/ 15240 h 4709187"/>
                <a:gd name="connsiteX5" fmla="*/ 1280160 w 4434840"/>
                <a:gd name="connsiteY5" fmla="*/ 45720 h 4709187"/>
                <a:gd name="connsiteX6" fmla="*/ 1341120 w 4434840"/>
                <a:gd name="connsiteY6" fmla="*/ 60960 h 4709187"/>
                <a:gd name="connsiteX7" fmla="*/ 1645920 w 4434840"/>
                <a:gd name="connsiteY7" fmla="*/ 30480 h 4709187"/>
                <a:gd name="connsiteX8" fmla="*/ 1874520 w 4434840"/>
                <a:gd name="connsiteY8" fmla="*/ 45720 h 4709187"/>
                <a:gd name="connsiteX9" fmla="*/ 1950720 w 4434840"/>
                <a:gd name="connsiteY9" fmla="*/ 60960 h 4709187"/>
                <a:gd name="connsiteX10" fmla="*/ 2407920 w 4434840"/>
                <a:gd name="connsiteY10" fmla="*/ 45720 h 4709187"/>
                <a:gd name="connsiteX11" fmla="*/ 2758440 w 4434840"/>
                <a:gd name="connsiteY11" fmla="*/ 45720 h 4709187"/>
                <a:gd name="connsiteX12" fmla="*/ 3215640 w 4434840"/>
                <a:gd name="connsiteY12" fmla="*/ 60960 h 4709187"/>
                <a:gd name="connsiteX13" fmla="*/ 3627120 w 4434840"/>
                <a:gd name="connsiteY13" fmla="*/ 45720 h 4709187"/>
                <a:gd name="connsiteX14" fmla="*/ 3672840 w 4434840"/>
                <a:gd name="connsiteY14" fmla="*/ 30480 h 4709187"/>
                <a:gd name="connsiteX15" fmla="*/ 4130040 w 4434840"/>
                <a:gd name="connsiteY15" fmla="*/ 45720 h 4709187"/>
                <a:gd name="connsiteX16" fmla="*/ 4373880 w 4434840"/>
                <a:gd name="connsiteY16" fmla="*/ 91440 h 4709187"/>
                <a:gd name="connsiteX17" fmla="*/ 4389120 w 4434840"/>
                <a:gd name="connsiteY17" fmla="*/ 137160 h 4709187"/>
                <a:gd name="connsiteX18" fmla="*/ 4404360 w 4434840"/>
                <a:gd name="connsiteY18" fmla="*/ 441960 h 4709187"/>
                <a:gd name="connsiteX19" fmla="*/ 4419600 w 4434840"/>
                <a:gd name="connsiteY19" fmla="*/ 487680 h 4709187"/>
                <a:gd name="connsiteX20" fmla="*/ 4434840 w 4434840"/>
                <a:gd name="connsiteY20" fmla="*/ 548640 h 4709187"/>
                <a:gd name="connsiteX21" fmla="*/ 4419600 w 4434840"/>
                <a:gd name="connsiteY21" fmla="*/ 1249680 h 4709187"/>
                <a:gd name="connsiteX22" fmla="*/ 4404360 w 4434840"/>
                <a:gd name="connsiteY22" fmla="*/ 1386840 h 4709187"/>
                <a:gd name="connsiteX23" fmla="*/ 4389120 w 4434840"/>
                <a:gd name="connsiteY23" fmla="*/ 1615440 h 4709187"/>
                <a:gd name="connsiteX24" fmla="*/ 4358640 w 4434840"/>
                <a:gd name="connsiteY24" fmla="*/ 1767840 h 4709187"/>
                <a:gd name="connsiteX25" fmla="*/ 4328160 w 4434840"/>
                <a:gd name="connsiteY25" fmla="*/ 1874520 h 4709187"/>
                <a:gd name="connsiteX26" fmla="*/ 4343400 w 4434840"/>
                <a:gd name="connsiteY26" fmla="*/ 2316480 h 4709187"/>
                <a:gd name="connsiteX27" fmla="*/ 4312920 w 4434840"/>
                <a:gd name="connsiteY27" fmla="*/ 3032760 h 4709187"/>
                <a:gd name="connsiteX28" fmla="*/ 4328160 w 4434840"/>
                <a:gd name="connsiteY28" fmla="*/ 3550920 h 4709187"/>
                <a:gd name="connsiteX29" fmla="*/ 4343400 w 4434840"/>
                <a:gd name="connsiteY29" fmla="*/ 3596640 h 4709187"/>
                <a:gd name="connsiteX30" fmla="*/ 4373880 w 4434840"/>
                <a:gd name="connsiteY30" fmla="*/ 3916680 h 4709187"/>
                <a:gd name="connsiteX31" fmla="*/ 4358640 w 4434840"/>
                <a:gd name="connsiteY31" fmla="*/ 4206240 h 4709187"/>
                <a:gd name="connsiteX32" fmla="*/ 4328160 w 4434840"/>
                <a:gd name="connsiteY32" fmla="*/ 4297680 h 4709187"/>
                <a:gd name="connsiteX33" fmla="*/ 4312920 w 4434840"/>
                <a:gd name="connsiteY33" fmla="*/ 4419600 h 4709187"/>
                <a:gd name="connsiteX34" fmla="*/ 4297680 w 4434840"/>
                <a:gd name="connsiteY34" fmla="*/ 4465320 h 4709187"/>
                <a:gd name="connsiteX35" fmla="*/ 4282440 w 4434840"/>
                <a:gd name="connsiteY35" fmla="*/ 4541520 h 4709187"/>
                <a:gd name="connsiteX36" fmla="*/ 4267200 w 4434840"/>
                <a:gd name="connsiteY36" fmla="*/ 4648200 h 4709187"/>
                <a:gd name="connsiteX37" fmla="*/ 4206240 w 4434840"/>
                <a:gd name="connsiteY37" fmla="*/ 4663440 h 4709187"/>
                <a:gd name="connsiteX38" fmla="*/ 3596640 w 4434840"/>
                <a:gd name="connsiteY38" fmla="*/ 4648200 h 4709187"/>
                <a:gd name="connsiteX39" fmla="*/ 3520440 w 4434840"/>
                <a:gd name="connsiteY39" fmla="*/ 4632960 h 4709187"/>
                <a:gd name="connsiteX40" fmla="*/ 3246120 w 4434840"/>
                <a:gd name="connsiteY40" fmla="*/ 4602480 h 4709187"/>
                <a:gd name="connsiteX41" fmla="*/ 1889760 w 4434840"/>
                <a:gd name="connsiteY41" fmla="*/ 4617720 h 4709187"/>
                <a:gd name="connsiteX42" fmla="*/ 1752600 w 4434840"/>
                <a:gd name="connsiteY42" fmla="*/ 4648200 h 4709187"/>
                <a:gd name="connsiteX43" fmla="*/ 1676400 w 4434840"/>
                <a:gd name="connsiteY43" fmla="*/ 4663440 h 4709187"/>
                <a:gd name="connsiteX44" fmla="*/ 1539240 w 4434840"/>
                <a:gd name="connsiteY44" fmla="*/ 4709160 h 4709187"/>
                <a:gd name="connsiteX45" fmla="*/ 670560 w 4434840"/>
                <a:gd name="connsiteY45" fmla="*/ 4678680 h 4709187"/>
                <a:gd name="connsiteX46" fmla="*/ 548640 w 4434840"/>
                <a:gd name="connsiteY46" fmla="*/ 4648200 h 4709187"/>
                <a:gd name="connsiteX47" fmla="*/ 502920 w 4434840"/>
                <a:gd name="connsiteY47" fmla="*/ 4632960 h 4709187"/>
                <a:gd name="connsiteX48" fmla="*/ 426720 w 4434840"/>
                <a:gd name="connsiteY48" fmla="*/ 4617720 h 4709187"/>
                <a:gd name="connsiteX49" fmla="*/ 365760 w 4434840"/>
                <a:gd name="connsiteY49" fmla="*/ 4602480 h 4709187"/>
                <a:gd name="connsiteX50" fmla="*/ 228600 w 4434840"/>
                <a:gd name="connsiteY50" fmla="*/ 4587240 h 4709187"/>
                <a:gd name="connsiteX51" fmla="*/ 137160 w 4434840"/>
                <a:gd name="connsiteY51" fmla="*/ 4556760 h 4709187"/>
                <a:gd name="connsiteX52" fmla="*/ 45720 w 4434840"/>
                <a:gd name="connsiteY52" fmla="*/ 4526280 h 4709187"/>
                <a:gd name="connsiteX53" fmla="*/ 15240 w 4434840"/>
                <a:gd name="connsiteY53" fmla="*/ 4389120 h 4709187"/>
                <a:gd name="connsiteX54" fmla="*/ 0 w 4434840"/>
                <a:gd name="connsiteY54" fmla="*/ 4343400 h 4709187"/>
                <a:gd name="connsiteX55" fmla="*/ 15240 w 4434840"/>
                <a:gd name="connsiteY55" fmla="*/ 4145280 h 4709187"/>
                <a:gd name="connsiteX56" fmla="*/ 30480 w 4434840"/>
                <a:gd name="connsiteY56" fmla="*/ 4069080 h 4709187"/>
                <a:gd name="connsiteX57" fmla="*/ 0 w 4434840"/>
                <a:gd name="connsiteY57" fmla="*/ 3291840 h 4709187"/>
                <a:gd name="connsiteX58" fmla="*/ 15240 w 4434840"/>
                <a:gd name="connsiteY58" fmla="*/ 1859280 h 4709187"/>
                <a:gd name="connsiteX59" fmla="*/ 30480 w 4434840"/>
                <a:gd name="connsiteY59" fmla="*/ 1783080 h 4709187"/>
                <a:gd name="connsiteX60" fmla="*/ 45720 w 4434840"/>
                <a:gd name="connsiteY60" fmla="*/ 1569720 h 4709187"/>
                <a:gd name="connsiteX61" fmla="*/ 60960 w 4434840"/>
                <a:gd name="connsiteY61" fmla="*/ 1402080 h 4709187"/>
                <a:gd name="connsiteX62" fmla="*/ 60960 w 4434840"/>
                <a:gd name="connsiteY62" fmla="*/ 243840 h 4709187"/>
                <a:gd name="connsiteX63" fmla="*/ 76200 w 4434840"/>
                <a:gd name="connsiteY63" fmla="*/ 121920 h 4709187"/>
                <a:gd name="connsiteX64" fmla="*/ 76200 w 4434840"/>
                <a:gd name="connsiteY64" fmla="*/ 91440 h 470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434840" h="4709187">
                  <a:moveTo>
                    <a:pt x="152400" y="30480"/>
                  </a:moveTo>
                  <a:cubicBezTo>
                    <a:pt x="177800" y="40640"/>
                    <a:pt x="201356" y="58483"/>
                    <a:pt x="228600" y="60960"/>
                  </a:cubicBezTo>
                  <a:cubicBezTo>
                    <a:pt x="347164" y="71739"/>
                    <a:pt x="284862" y="40592"/>
                    <a:pt x="365760" y="30480"/>
                  </a:cubicBezTo>
                  <a:cubicBezTo>
                    <a:pt x="413982" y="24452"/>
                    <a:pt x="758418" y="2271"/>
                    <a:pt x="792480" y="0"/>
                  </a:cubicBezTo>
                  <a:lnTo>
                    <a:pt x="960120" y="15240"/>
                  </a:lnTo>
                  <a:lnTo>
                    <a:pt x="1280160" y="45720"/>
                  </a:lnTo>
                  <a:cubicBezTo>
                    <a:pt x="1300480" y="50800"/>
                    <a:pt x="1320175" y="60960"/>
                    <a:pt x="1341120" y="60960"/>
                  </a:cubicBezTo>
                  <a:cubicBezTo>
                    <a:pt x="1567687" y="60960"/>
                    <a:pt x="1527146" y="70071"/>
                    <a:pt x="1645920" y="30480"/>
                  </a:cubicBezTo>
                  <a:cubicBezTo>
                    <a:pt x="1722120" y="35560"/>
                    <a:pt x="1798530" y="38121"/>
                    <a:pt x="1874520" y="45720"/>
                  </a:cubicBezTo>
                  <a:cubicBezTo>
                    <a:pt x="1900294" y="48297"/>
                    <a:pt x="1924817" y="60960"/>
                    <a:pt x="1950720" y="60960"/>
                  </a:cubicBezTo>
                  <a:cubicBezTo>
                    <a:pt x="2103205" y="60960"/>
                    <a:pt x="2255520" y="50800"/>
                    <a:pt x="2407920" y="45720"/>
                  </a:cubicBezTo>
                  <a:cubicBezTo>
                    <a:pt x="2565381" y="6355"/>
                    <a:pt x="2435350" y="32533"/>
                    <a:pt x="2758440" y="45720"/>
                  </a:cubicBezTo>
                  <a:lnTo>
                    <a:pt x="3215640" y="60960"/>
                  </a:lnTo>
                  <a:cubicBezTo>
                    <a:pt x="3352800" y="55880"/>
                    <a:pt x="3490170" y="54850"/>
                    <a:pt x="3627120" y="45720"/>
                  </a:cubicBezTo>
                  <a:cubicBezTo>
                    <a:pt x="3643149" y="44651"/>
                    <a:pt x="3656776" y="30480"/>
                    <a:pt x="3672840" y="30480"/>
                  </a:cubicBezTo>
                  <a:cubicBezTo>
                    <a:pt x="3825325" y="30480"/>
                    <a:pt x="3977640" y="40640"/>
                    <a:pt x="4130040" y="45720"/>
                  </a:cubicBezTo>
                  <a:cubicBezTo>
                    <a:pt x="4181365" y="52136"/>
                    <a:pt x="4326948" y="65367"/>
                    <a:pt x="4373880" y="91440"/>
                  </a:cubicBezTo>
                  <a:cubicBezTo>
                    <a:pt x="4387923" y="99242"/>
                    <a:pt x="4384040" y="121920"/>
                    <a:pt x="4389120" y="137160"/>
                  </a:cubicBezTo>
                  <a:cubicBezTo>
                    <a:pt x="4394200" y="238760"/>
                    <a:pt x="4395547" y="340616"/>
                    <a:pt x="4404360" y="441960"/>
                  </a:cubicBezTo>
                  <a:cubicBezTo>
                    <a:pt x="4405752" y="457964"/>
                    <a:pt x="4415187" y="472234"/>
                    <a:pt x="4419600" y="487680"/>
                  </a:cubicBezTo>
                  <a:cubicBezTo>
                    <a:pt x="4425354" y="507819"/>
                    <a:pt x="4429760" y="528320"/>
                    <a:pt x="4434840" y="548640"/>
                  </a:cubicBezTo>
                  <a:cubicBezTo>
                    <a:pt x="4429760" y="782320"/>
                    <a:pt x="4428094" y="1016099"/>
                    <a:pt x="4419600" y="1249680"/>
                  </a:cubicBezTo>
                  <a:cubicBezTo>
                    <a:pt x="4417928" y="1295651"/>
                    <a:pt x="4408180" y="1340998"/>
                    <a:pt x="4404360" y="1386840"/>
                  </a:cubicBezTo>
                  <a:cubicBezTo>
                    <a:pt x="4398018" y="1462945"/>
                    <a:pt x="4398219" y="1539615"/>
                    <a:pt x="4389120" y="1615440"/>
                  </a:cubicBezTo>
                  <a:cubicBezTo>
                    <a:pt x="4382948" y="1666877"/>
                    <a:pt x="4375023" y="1718692"/>
                    <a:pt x="4358640" y="1767840"/>
                  </a:cubicBezTo>
                  <a:cubicBezTo>
                    <a:pt x="4336776" y="1833431"/>
                    <a:pt x="4347296" y="1797975"/>
                    <a:pt x="4328160" y="1874520"/>
                  </a:cubicBezTo>
                  <a:cubicBezTo>
                    <a:pt x="4333240" y="2021840"/>
                    <a:pt x="4343400" y="2169072"/>
                    <a:pt x="4343400" y="2316480"/>
                  </a:cubicBezTo>
                  <a:cubicBezTo>
                    <a:pt x="4343400" y="2956285"/>
                    <a:pt x="4397740" y="2778299"/>
                    <a:pt x="4312920" y="3032760"/>
                  </a:cubicBezTo>
                  <a:cubicBezTo>
                    <a:pt x="4318000" y="3205480"/>
                    <a:pt x="4318833" y="3378377"/>
                    <a:pt x="4328160" y="3550920"/>
                  </a:cubicBezTo>
                  <a:cubicBezTo>
                    <a:pt x="4329027" y="3566961"/>
                    <a:pt x="4340759" y="3580794"/>
                    <a:pt x="4343400" y="3596640"/>
                  </a:cubicBezTo>
                  <a:cubicBezTo>
                    <a:pt x="4354398" y="3662626"/>
                    <a:pt x="4369444" y="3863449"/>
                    <a:pt x="4373880" y="3916680"/>
                  </a:cubicBezTo>
                  <a:cubicBezTo>
                    <a:pt x="4368800" y="4013200"/>
                    <a:pt x="4370156" y="4110275"/>
                    <a:pt x="4358640" y="4206240"/>
                  </a:cubicBezTo>
                  <a:cubicBezTo>
                    <a:pt x="4354812" y="4238140"/>
                    <a:pt x="4328160" y="4297680"/>
                    <a:pt x="4328160" y="4297680"/>
                  </a:cubicBezTo>
                  <a:cubicBezTo>
                    <a:pt x="4323080" y="4338320"/>
                    <a:pt x="4320246" y="4379304"/>
                    <a:pt x="4312920" y="4419600"/>
                  </a:cubicBezTo>
                  <a:cubicBezTo>
                    <a:pt x="4310046" y="4435405"/>
                    <a:pt x="4301576" y="4449735"/>
                    <a:pt x="4297680" y="4465320"/>
                  </a:cubicBezTo>
                  <a:cubicBezTo>
                    <a:pt x="4291398" y="4490450"/>
                    <a:pt x="4286698" y="4515969"/>
                    <a:pt x="4282440" y="4541520"/>
                  </a:cubicBezTo>
                  <a:cubicBezTo>
                    <a:pt x="4276535" y="4576952"/>
                    <a:pt x="4286238" y="4617739"/>
                    <a:pt x="4267200" y="4648200"/>
                  </a:cubicBezTo>
                  <a:cubicBezTo>
                    <a:pt x="4256099" y="4665962"/>
                    <a:pt x="4226560" y="4658360"/>
                    <a:pt x="4206240" y="4663440"/>
                  </a:cubicBezTo>
                  <a:lnTo>
                    <a:pt x="3596640" y="4648200"/>
                  </a:lnTo>
                  <a:cubicBezTo>
                    <a:pt x="3570763" y="4647050"/>
                    <a:pt x="3546143" y="4636173"/>
                    <a:pt x="3520440" y="4632960"/>
                  </a:cubicBezTo>
                  <a:cubicBezTo>
                    <a:pt x="2928692" y="4558991"/>
                    <a:pt x="3656952" y="4661170"/>
                    <a:pt x="3246120" y="4602480"/>
                  </a:cubicBezTo>
                  <a:lnTo>
                    <a:pt x="1889760" y="4617720"/>
                  </a:lnTo>
                  <a:cubicBezTo>
                    <a:pt x="1798175" y="4619648"/>
                    <a:pt x="1819472" y="4631482"/>
                    <a:pt x="1752600" y="4648200"/>
                  </a:cubicBezTo>
                  <a:cubicBezTo>
                    <a:pt x="1727470" y="4654482"/>
                    <a:pt x="1701800" y="4658360"/>
                    <a:pt x="1676400" y="4663440"/>
                  </a:cubicBezTo>
                  <a:cubicBezTo>
                    <a:pt x="1628439" y="4687420"/>
                    <a:pt x="1596480" y="4710083"/>
                    <a:pt x="1539240" y="4709160"/>
                  </a:cubicBezTo>
                  <a:cubicBezTo>
                    <a:pt x="1249539" y="4704487"/>
                    <a:pt x="670560" y="4678680"/>
                    <a:pt x="670560" y="4678680"/>
                  </a:cubicBezTo>
                  <a:cubicBezTo>
                    <a:pt x="629920" y="4668520"/>
                    <a:pt x="588381" y="4661447"/>
                    <a:pt x="548640" y="4648200"/>
                  </a:cubicBezTo>
                  <a:cubicBezTo>
                    <a:pt x="533400" y="4643120"/>
                    <a:pt x="518505" y="4636856"/>
                    <a:pt x="502920" y="4632960"/>
                  </a:cubicBezTo>
                  <a:cubicBezTo>
                    <a:pt x="477790" y="4626678"/>
                    <a:pt x="452006" y="4623339"/>
                    <a:pt x="426720" y="4617720"/>
                  </a:cubicBezTo>
                  <a:cubicBezTo>
                    <a:pt x="406273" y="4613176"/>
                    <a:pt x="386462" y="4605665"/>
                    <a:pt x="365760" y="4602480"/>
                  </a:cubicBezTo>
                  <a:cubicBezTo>
                    <a:pt x="320294" y="4595485"/>
                    <a:pt x="274320" y="4592320"/>
                    <a:pt x="228600" y="4587240"/>
                  </a:cubicBezTo>
                  <a:lnTo>
                    <a:pt x="137160" y="4556760"/>
                  </a:lnTo>
                  <a:lnTo>
                    <a:pt x="45720" y="4526280"/>
                  </a:lnTo>
                  <a:cubicBezTo>
                    <a:pt x="35244" y="4473902"/>
                    <a:pt x="29588" y="4439339"/>
                    <a:pt x="15240" y="4389120"/>
                  </a:cubicBezTo>
                  <a:cubicBezTo>
                    <a:pt x="10827" y="4373674"/>
                    <a:pt x="5080" y="4358640"/>
                    <a:pt x="0" y="4343400"/>
                  </a:cubicBezTo>
                  <a:cubicBezTo>
                    <a:pt x="5080" y="4277360"/>
                    <a:pt x="7926" y="4211110"/>
                    <a:pt x="15240" y="4145280"/>
                  </a:cubicBezTo>
                  <a:cubicBezTo>
                    <a:pt x="18101" y="4119535"/>
                    <a:pt x="30480" y="4094983"/>
                    <a:pt x="30480" y="4069080"/>
                  </a:cubicBezTo>
                  <a:cubicBezTo>
                    <a:pt x="30480" y="3368223"/>
                    <a:pt x="91340" y="3565860"/>
                    <a:pt x="0" y="3291840"/>
                  </a:cubicBezTo>
                  <a:cubicBezTo>
                    <a:pt x="5080" y="2814320"/>
                    <a:pt x="5595" y="2336730"/>
                    <a:pt x="15240" y="1859280"/>
                  </a:cubicBezTo>
                  <a:cubicBezTo>
                    <a:pt x="15763" y="1833382"/>
                    <a:pt x="27768" y="1808841"/>
                    <a:pt x="30480" y="1783080"/>
                  </a:cubicBezTo>
                  <a:cubicBezTo>
                    <a:pt x="37944" y="1712171"/>
                    <a:pt x="40034" y="1640794"/>
                    <a:pt x="45720" y="1569720"/>
                  </a:cubicBezTo>
                  <a:cubicBezTo>
                    <a:pt x="50195" y="1513788"/>
                    <a:pt x="55880" y="1457960"/>
                    <a:pt x="60960" y="1402080"/>
                  </a:cubicBezTo>
                  <a:cubicBezTo>
                    <a:pt x="96958" y="250152"/>
                    <a:pt x="60960" y="1682930"/>
                    <a:pt x="60960" y="243840"/>
                  </a:cubicBezTo>
                  <a:cubicBezTo>
                    <a:pt x="60960" y="202884"/>
                    <a:pt x="72125" y="162673"/>
                    <a:pt x="76200" y="121920"/>
                  </a:cubicBezTo>
                  <a:cubicBezTo>
                    <a:pt x="77211" y="111810"/>
                    <a:pt x="76200" y="101600"/>
                    <a:pt x="76200" y="91440"/>
                  </a:cubicBezTo>
                </a:path>
              </a:pathLst>
            </a:cu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endParaRPr lang="en-US" sz="2216" dirty="0">
                <a:latin typeface="Arial Narrow" panose="020B0606020202030204" pitchFamily="34" charset="0"/>
                <a:ea typeface="ヒラギノ角ゴ Pro W3" pitchFamily="48" charset="-128"/>
              </a:endParaRPr>
            </a:p>
          </p:txBody>
        </p:sp>
        <p:sp>
          <p:nvSpPr>
            <p:cNvPr id="229" name="Rectangle 228"/>
            <p:cNvSpPr/>
            <p:nvPr/>
          </p:nvSpPr>
          <p:spPr bwMode="auto">
            <a:xfrm>
              <a:off x="239864" y="1988840"/>
              <a:ext cx="441021" cy="4968552"/>
            </a:xfrm>
            <a:prstGeom prst="rect">
              <a:avLst/>
            </a:prstGeom>
            <a:solidFill>
              <a:schemeClr val="bg1"/>
            </a:solid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endParaRPr lang="en-US" sz="2216" dirty="0">
                <a:latin typeface="Arial Narrow" panose="020B0606020202030204" pitchFamily="34" charset="0"/>
                <a:ea typeface="ヒラギノ角ゴ Pro W3" pitchFamily="48" charset="-128"/>
              </a:endParaRPr>
            </a:p>
          </p:txBody>
        </p:sp>
        <p:sp>
          <p:nvSpPr>
            <p:cNvPr id="230" name="Rectangle 229"/>
            <p:cNvSpPr/>
            <p:nvPr/>
          </p:nvSpPr>
          <p:spPr bwMode="auto">
            <a:xfrm>
              <a:off x="4719529" y="1956008"/>
              <a:ext cx="441021" cy="4968552"/>
            </a:xfrm>
            <a:prstGeom prst="rect">
              <a:avLst/>
            </a:prstGeom>
            <a:solidFill>
              <a:schemeClr val="bg1"/>
            </a:solid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endParaRPr lang="en-US" sz="2216" dirty="0">
                <a:latin typeface="Arial Narrow" panose="020B0606020202030204" pitchFamily="34" charset="0"/>
                <a:ea typeface="ヒラギノ角ゴ Pro W3" pitchFamily="48" charset="-128"/>
              </a:endParaRPr>
            </a:p>
          </p:txBody>
        </p:sp>
        <p:sp>
          <p:nvSpPr>
            <p:cNvPr id="231" name="Rectangle 230"/>
            <p:cNvSpPr/>
            <p:nvPr/>
          </p:nvSpPr>
          <p:spPr bwMode="auto">
            <a:xfrm>
              <a:off x="440283" y="6233446"/>
              <a:ext cx="4335320" cy="605174"/>
            </a:xfrm>
            <a:prstGeom prst="rect">
              <a:avLst/>
            </a:prstGeom>
            <a:solidFill>
              <a:schemeClr val="bg1"/>
            </a:solid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endParaRPr lang="en-US" sz="2216" dirty="0">
                <a:latin typeface="Arial Narrow" panose="020B0606020202030204" pitchFamily="34" charset="0"/>
                <a:ea typeface="ヒラギノ角ゴ Pro W3" pitchFamily="48" charset="-128"/>
              </a:endParaRPr>
            </a:p>
          </p:txBody>
        </p:sp>
        <p:sp>
          <p:nvSpPr>
            <p:cNvPr id="227" name="Oval 226"/>
            <p:cNvSpPr/>
            <p:nvPr/>
          </p:nvSpPr>
          <p:spPr bwMode="auto">
            <a:xfrm>
              <a:off x="2359124" y="3646947"/>
              <a:ext cx="1872208" cy="1014616"/>
            </a:xfrm>
            <a:prstGeom prst="ellipse">
              <a:avLst/>
            </a:prstGeom>
            <a:solidFill>
              <a:schemeClr val="tx1"/>
            </a:solid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endParaRPr lang="en-US" sz="2216" dirty="0">
                <a:latin typeface="Arial Narrow" panose="020B0606020202030204" pitchFamily="34" charset="0"/>
                <a:ea typeface="ヒラギノ角ゴ Pro W3" pitchFamily="48" charset="-128"/>
              </a:endParaRPr>
            </a:p>
          </p:txBody>
        </p:sp>
        <p:sp>
          <p:nvSpPr>
            <p:cNvPr id="234" name="Oval 233"/>
            <p:cNvSpPr/>
            <p:nvPr/>
          </p:nvSpPr>
          <p:spPr bwMode="auto">
            <a:xfrm>
              <a:off x="1254446" y="3251044"/>
              <a:ext cx="804441" cy="507308"/>
            </a:xfrm>
            <a:prstGeom prst="ellipse">
              <a:avLst/>
            </a:prstGeom>
            <a:solidFill>
              <a:schemeClr val="tx1"/>
            </a:solid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defTabSz="844357" eaLnBrk="0" fontAlgn="base" hangingPunct="0">
                <a:spcBef>
                  <a:spcPct val="0"/>
                </a:spcBef>
                <a:spcAft>
                  <a:spcPct val="0"/>
                </a:spcAft>
              </a:pPr>
              <a:endParaRPr lang="en-US" sz="2216" dirty="0">
                <a:latin typeface="Arial Narrow" panose="020B0606020202030204" pitchFamily="34" charset="0"/>
                <a:ea typeface="ヒラギノ角ゴ Pro W3" pitchFamily="48" charset="-128"/>
              </a:endParaRPr>
            </a:p>
          </p:txBody>
        </p:sp>
      </p:grpSp>
      <p:cxnSp>
        <p:nvCxnSpPr>
          <p:cNvPr id="243" name="Straight Connector 242"/>
          <p:cNvCxnSpPr/>
          <p:nvPr/>
        </p:nvCxnSpPr>
        <p:spPr bwMode="auto">
          <a:xfrm>
            <a:off x="4603161" y="1439981"/>
            <a:ext cx="3059" cy="1866527"/>
          </a:xfrm>
          <a:prstGeom prst="line">
            <a:avLst/>
          </a:prstGeom>
          <a:solidFill>
            <a:schemeClr val="accent1"/>
          </a:solidFill>
          <a:ln w="50800" cap="flat" cmpd="sng" algn="ctr">
            <a:solidFill>
              <a:schemeClr val="tx1"/>
            </a:solidFill>
            <a:prstDash val="solid"/>
            <a:round/>
            <a:headEnd type="none" w="med" len="med"/>
            <a:tailEnd type="none" w="med" len="med"/>
          </a:ln>
          <a:effectLst/>
        </p:spPr>
      </p:cxnSp>
      <p:sp>
        <p:nvSpPr>
          <p:cNvPr id="249" name="Rectangle 248"/>
          <p:cNvSpPr/>
          <p:nvPr/>
        </p:nvSpPr>
        <p:spPr bwMode="auto">
          <a:xfrm>
            <a:off x="3981726" y="3184094"/>
            <a:ext cx="1313764" cy="478373"/>
          </a:xfrm>
          <a:prstGeom prst="rect">
            <a:avLst/>
          </a:prstGeom>
          <a:noFill/>
          <a:ln w="9525" cap="flat" cmpd="sng" algn="ctr">
            <a:noFill/>
            <a:prstDash val="solid"/>
            <a:round/>
            <a:headEnd type="none" w="med" len="med"/>
            <a:tailEnd type="none" w="med" len="med"/>
          </a:ln>
          <a:effectLst/>
        </p:spPr>
        <p:txBody>
          <a:bodyPr vert="horz" wrap="square" lIns="84433" tIns="42217" rIns="84433" bIns="42217" numCol="1" rtlCol="0" anchor="t" anchorCtr="0" compatLnSpc="1">
            <a:prstTxWarp prst="textNoShape">
              <a:avLst/>
            </a:prstTxWarp>
          </a:bodyPr>
          <a:lstStyle/>
          <a:p>
            <a:pPr algn="ctr" defTabSz="844357" eaLnBrk="0" fontAlgn="base" hangingPunct="0">
              <a:spcBef>
                <a:spcPct val="0"/>
              </a:spcBef>
              <a:spcAft>
                <a:spcPct val="0"/>
              </a:spcAft>
            </a:pPr>
            <a:r>
              <a:rPr lang="en-US" sz="1662" dirty="0">
                <a:solidFill>
                  <a:schemeClr val="bg1"/>
                </a:solidFill>
                <a:latin typeface="Arial Narrow" panose="020B0606020202030204" pitchFamily="34" charset="0"/>
                <a:ea typeface="ヒラギノ角ゴ Pro W3" pitchFamily="48" charset="-128"/>
              </a:rPr>
              <a:t>100 million barrels!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5096" y="822905"/>
            <a:ext cx="602562" cy="544360"/>
          </a:xfrm>
          <a:prstGeom prst="rect">
            <a:avLst/>
          </a:prstGeom>
        </p:spPr>
      </p:pic>
      <p:sp>
        <p:nvSpPr>
          <p:cNvPr id="45" name="Rectangle 44"/>
          <p:cNvSpPr/>
          <p:nvPr/>
        </p:nvSpPr>
        <p:spPr>
          <a:xfrm>
            <a:off x="101771" y="6297388"/>
            <a:ext cx="998991" cy="248658"/>
          </a:xfrm>
          <a:prstGeom prst="rect">
            <a:avLst/>
          </a:prstGeom>
        </p:spPr>
        <p:txBody>
          <a:bodyPr wrap="none">
            <a:spAutoFit/>
          </a:bodyPr>
          <a:lstStyle/>
          <a:p>
            <a:r>
              <a:rPr lang="en-GB" sz="1016" dirty="0">
                <a:solidFill>
                  <a:schemeClr val="bg1">
                    <a:lumMod val="75000"/>
                  </a:schemeClr>
                </a:solidFill>
                <a:latin typeface="Arial Narrow" panose="020B0606020202030204" pitchFamily="34" charset="0"/>
              </a:rPr>
              <a:t>Chris Del Campo</a:t>
            </a:r>
            <a:endParaRPr lang="en-US" sz="1016" dirty="0">
              <a:solidFill>
                <a:schemeClr val="bg1">
                  <a:lumMod val="75000"/>
                </a:schemeClr>
              </a:solidFill>
              <a:latin typeface="Arial Narrow" panose="020B0606020202030204" pitchFamily="34" charset="0"/>
            </a:endParaRPr>
          </a:p>
        </p:txBody>
      </p:sp>
      <p:pic>
        <p:nvPicPr>
          <p:cNvPr id="50" name="Picture 49">
            <a:extLst>
              <a:ext uri="{FF2B5EF4-FFF2-40B4-BE49-F238E27FC236}">
                <a16:creationId xmlns:a16="http://schemas.microsoft.com/office/drawing/2014/main" id="{74C388A2-2C78-4382-BB3B-604EE90DDED0}"/>
              </a:ext>
            </a:extLst>
          </p:cNvPr>
          <p:cNvPicPr>
            <a:picLocks noChangeAspect="1"/>
          </p:cNvPicPr>
          <p:nvPr/>
        </p:nvPicPr>
        <p:blipFill>
          <a:blip r:embed="rId4"/>
          <a:stretch>
            <a:fillRect/>
          </a:stretch>
        </p:blipFill>
        <p:spPr>
          <a:xfrm>
            <a:off x="4406491" y="910629"/>
            <a:ext cx="405304" cy="546815"/>
          </a:xfrm>
          <a:prstGeom prst="rect">
            <a:avLst/>
          </a:prstGeom>
        </p:spPr>
      </p:pic>
    </p:spTree>
    <p:extLst>
      <p:ext uri="{BB962C8B-B14F-4D97-AF65-F5344CB8AC3E}">
        <p14:creationId xmlns:p14="http://schemas.microsoft.com/office/powerpoint/2010/main" val="111689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wipe(down)">
                                      <p:cBhvr>
                                        <p:cTn id="7" dur="1000"/>
                                        <p:tgtEl>
                                          <p:spTgt spid="24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EFA69C-B623-4E9D-AAD9-1BB29F3C9C27}"/>
              </a:ext>
            </a:extLst>
          </p:cNvPr>
          <p:cNvSpPr>
            <a:spLocks noGrp="1"/>
          </p:cNvSpPr>
          <p:nvPr>
            <p:ph type="title"/>
          </p:nvPr>
        </p:nvSpPr>
        <p:spPr/>
        <p:txBody>
          <a:bodyPr/>
          <a:lstStyle/>
          <a:p>
            <a:r>
              <a:rPr lang="en-US" dirty="0"/>
              <a:t>What We Need to Know</a:t>
            </a:r>
          </a:p>
        </p:txBody>
      </p:sp>
      <p:sp>
        <p:nvSpPr>
          <p:cNvPr id="2" name="Content Placeholder 1">
            <a:extLst>
              <a:ext uri="{FF2B5EF4-FFF2-40B4-BE49-F238E27FC236}">
                <a16:creationId xmlns:a16="http://schemas.microsoft.com/office/drawing/2014/main" id="{73352E5C-8BCE-45D1-868F-E204EE1FE6B1}"/>
              </a:ext>
            </a:extLst>
          </p:cNvPr>
          <p:cNvSpPr>
            <a:spLocks noGrp="1"/>
          </p:cNvSpPr>
          <p:nvPr>
            <p:ph type="body" sz="quarter" idx="10"/>
          </p:nvPr>
        </p:nvSpPr>
        <p:spPr>
          <a:xfrm>
            <a:off x="447040" y="1432877"/>
            <a:ext cx="8280400" cy="4319529"/>
          </a:xfrm>
        </p:spPr>
        <p:txBody>
          <a:bodyPr/>
          <a:lstStyle/>
          <a:p>
            <a:r>
              <a:rPr lang="en-US" b="1" dirty="0"/>
              <a:t>Where is the oil &amp; gas?</a:t>
            </a:r>
          </a:p>
          <a:p>
            <a:r>
              <a:rPr lang="en-US" dirty="0"/>
              <a:t>	Latitude and longitude</a:t>
            </a:r>
          </a:p>
          <a:p>
            <a:r>
              <a:rPr lang="en-US" dirty="0"/>
              <a:t>	Depth</a:t>
            </a:r>
          </a:p>
        </p:txBody>
      </p:sp>
      <p:pic>
        <p:nvPicPr>
          <p:cNvPr id="7" name="Picture 6">
            <a:extLst>
              <a:ext uri="{FF2B5EF4-FFF2-40B4-BE49-F238E27FC236}">
                <a16:creationId xmlns:a16="http://schemas.microsoft.com/office/drawing/2014/main" id="{AAA8CE19-2B16-4273-B148-2593D3D13328}"/>
              </a:ext>
            </a:extLst>
          </p:cNvPr>
          <p:cNvPicPr>
            <a:picLocks noChangeAspect="1"/>
          </p:cNvPicPr>
          <p:nvPr/>
        </p:nvPicPr>
        <p:blipFill>
          <a:blip r:embed="rId3"/>
          <a:stretch>
            <a:fillRect/>
          </a:stretch>
        </p:blipFill>
        <p:spPr>
          <a:xfrm>
            <a:off x="416560" y="2442587"/>
            <a:ext cx="2615831" cy="2982535"/>
          </a:xfrm>
          <a:prstGeom prst="rect">
            <a:avLst/>
          </a:prstGeom>
        </p:spPr>
      </p:pic>
      <p:sp>
        <p:nvSpPr>
          <p:cNvPr id="9" name="TextBox 8">
            <a:extLst>
              <a:ext uri="{FF2B5EF4-FFF2-40B4-BE49-F238E27FC236}">
                <a16:creationId xmlns:a16="http://schemas.microsoft.com/office/drawing/2014/main" id="{169702BC-E3B2-4EB5-B208-FF45CB5A3227}"/>
              </a:ext>
            </a:extLst>
          </p:cNvPr>
          <p:cNvSpPr txBox="1"/>
          <p:nvPr/>
        </p:nvSpPr>
        <p:spPr>
          <a:xfrm>
            <a:off x="4277940" y="6189333"/>
            <a:ext cx="4572000" cy="430887"/>
          </a:xfrm>
          <a:prstGeom prst="rect">
            <a:avLst/>
          </a:prstGeom>
          <a:noFill/>
        </p:spPr>
        <p:txBody>
          <a:bodyPr wrap="square">
            <a:spAutoFit/>
          </a:bodyPr>
          <a:lstStyle/>
          <a:p>
            <a:r>
              <a:rPr lang="en-US" sz="1050" dirty="0"/>
              <a:t>By Ali </a:t>
            </a:r>
            <a:r>
              <a:rPr lang="en-US" sz="1050" dirty="0" err="1"/>
              <a:t>Zifan</a:t>
            </a:r>
            <a:r>
              <a:rPr lang="en-US" sz="1050" dirty="0"/>
              <a:t> - Own work; Used a blank map from here., CC0, https://commons.wikimedia.org/w/index.php?curid=43475696</a:t>
            </a:r>
          </a:p>
        </p:txBody>
      </p:sp>
      <p:pic>
        <p:nvPicPr>
          <p:cNvPr id="11" name="Graphic 10">
            <a:extLst>
              <a:ext uri="{FF2B5EF4-FFF2-40B4-BE49-F238E27FC236}">
                <a16:creationId xmlns:a16="http://schemas.microsoft.com/office/drawing/2014/main" id="{1698B395-AD37-46EB-9706-2D2F6899F4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62871" y="2137925"/>
            <a:ext cx="6340502" cy="2909431"/>
          </a:xfrm>
          <a:prstGeom prst="rect">
            <a:avLst/>
          </a:prstGeom>
        </p:spPr>
      </p:pic>
    </p:spTree>
    <p:extLst>
      <p:ext uri="{BB962C8B-B14F-4D97-AF65-F5344CB8AC3E}">
        <p14:creationId xmlns:p14="http://schemas.microsoft.com/office/powerpoint/2010/main" val="265662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352E5C-8BCE-45D1-868F-E204EE1FE6B1}"/>
              </a:ext>
            </a:extLst>
          </p:cNvPr>
          <p:cNvSpPr>
            <a:spLocks noGrp="1"/>
          </p:cNvSpPr>
          <p:nvPr>
            <p:ph idx="1"/>
          </p:nvPr>
        </p:nvSpPr>
        <p:spPr>
          <a:xfrm>
            <a:off x="457200" y="1246909"/>
            <a:ext cx="8229600" cy="4046451"/>
          </a:xfrm>
        </p:spPr>
        <p:txBody>
          <a:bodyPr/>
          <a:lstStyle/>
          <a:p>
            <a:r>
              <a:rPr lang="en-US" b="1" dirty="0"/>
              <a:t>How much is down there?</a:t>
            </a:r>
          </a:p>
          <a:p>
            <a:r>
              <a:rPr lang="en-US" dirty="0"/>
              <a:t>	Reservoir size (area and thickness)</a:t>
            </a:r>
          </a:p>
          <a:p>
            <a:r>
              <a:rPr lang="en-US" dirty="0"/>
              <a:t>	Porosity</a:t>
            </a:r>
          </a:p>
          <a:p>
            <a:r>
              <a:rPr lang="en-US" dirty="0"/>
              <a:t>	Fluid type (oil, water, gas)</a:t>
            </a:r>
          </a:p>
        </p:txBody>
      </p:sp>
      <p:sp>
        <p:nvSpPr>
          <p:cNvPr id="3" name="Title 2">
            <a:extLst>
              <a:ext uri="{FF2B5EF4-FFF2-40B4-BE49-F238E27FC236}">
                <a16:creationId xmlns:a16="http://schemas.microsoft.com/office/drawing/2014/main" id="{D5EFA69C-B623-4E9D-AAD9-1BB29F3C9C27}"/>
              </a:ext>
            </a:extLst>
          </p:cNvPr>
          <p:cNvSpPr>
            <a:spLocks noGrp="1"/>
          </p:cNvSpPr>
          <p:nvPr>
            <p:ph type="title"/>
          </p:nvPr>
        </p:nvSpPr>
        <p:spPr/>
        <p:txBody>
          <a:bodyPr/>
          <a:lstStyle/>
          <a:p>
            <a:r>
              <a:rPr lang="en-US" dirty="0"/>
              <a:t>What we want to know</a:t>
            </a:r>
          </a:p>
        </p:txBody>
      </p:sp>
      <p:pic>
        <p:nvPicPr>
          <p:cNvPr id="6" name="Picture 5">
            <a:extLst>
              <a:ext uri="{FF2B5EF4-FFF2-40B4-BE49-F238E27FC236}">
                <a16:creationId xmlns:a16="http://schemas.microsoft.com/office/drawing/2014/main" id="{859D68FC-794E-46F8-8ABA-7A3CD8E6B500}"/>
              </a:ext>
            </a:extLst>
          </p:cNvPr>
          <p:cNvPicPr>
            <a:picLocks noChangeAspect="1"/>
          </p:cNvPicPr>
          <p:nvPr/>
        </p:nvPicPr>
        <p:blipFill>
          <a:blip r:embed="rId3"/>
          <a:stretch>
            <a:fillRect/>
          </a:stretch>
        </p:blipFill>
        <p:spPr>
          <a:xfrm>
            <a:off x="798023" y="2842953"/>
            <a:ext cx="3477591" cy="2615151"/>
          </a:xfrm>
          <a:prstGeom prst="rect">
            <a:avLst/>
          </a:prstGeom>
        </p:spPr>
      </p:pic>
      <p:pic>
        <p:nvPicPr>
          <p:cNvPr id="9" name="Picture 8">
            <a:extLst>
              <a:ext uri="{FF2B5EF4-FFF2-40B4-BE49-F238E27FC236}">
                <a16:creationId xmlns:a16="http://schemas.microsoft.com/office/drawing/2014/main" id="{099F4AB9-BA04-437F-8919-47B8170C81FC}"/>
              </a:ext>
            </a:extLst>
          </p:cNvPr>
          <p:cNvPicPr>
            <a:picLocks noChangeAspect="1"/>
          </p:cNvPicPr>
          <p:nvPr/>
        </p:nvPicPr>
        <p:blipFill>
          <a:blip r:embed="rId4"/>
          <a:stretch>
            <a:fillRect/>
          </a:stretch>
        </p:blipFill>
        <p:spPr>
          <a:xfrm>
            <a:off x="4868387" y="1864112"/>
            <a:ext cx="3444339" cy="2840844"/>
          </a:xfrm>
          <a:prstGeom prst="rect">
            <a:avLst/>
          </a:prstGeom>
        </p:spPr>
      </p:pic>
    </p:spTree>
    <p:extLst>
      <p:ext uri="{BB962C8B-B14F-4D97-AF65-F5344CB8AC3E}">
        <p14:creationId xmlns:p14="http://schemas.microsoft.com/office/powerpoint/2010/main" val="258293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352E5C-8BCE-45D1-868F-E204EE1FE6B1}"/>
              </a:ext>
            </a:extLst>
          </p:cNvPr>
          <p:cNvSpPr>
            <a:spLocks noGrp="1"/>
          </p:cNvSpPr>
          <p:nvPr>
            <p:ph idx="1"/>
          </p:nvPr>
        </p:nvSpPr>
        <p:spPr>
          <a:xfrm>
            <a:off x="457200" y="1456589"/>
            <a:ext cx="8229600" cy="3836771"/>
          </a:xfrm>
        </p:spPr>
        <p:txBody>
          <a:bodyPr/>
          <a:lstStyle/>
          <a:p>
            <a:r>
              <a:rPr lang="en-US" b="1" dirty="0"/>
              <a:t>How difficult will it be to retrieve?</a:t>
            </a:r>
          </a:p>
          <a:p>
            <a:r>
              <a:rPr lang="en-US" dirty="0"/>
              <a:t>	Pressure</a:t>
            </a:r>
          </a:p>
          <a:p>
            <a:r>
              <a:rPr lang="en-US" dirty="0"/>
              <a:t>	Permeability</a:t>
            </a:r>
          </a:p>
          <a:p>
            <a:r>
              <a:rPr lang="en-US" dirty="0"/>
              <a:t>	Viscosity</a:t>
            </a:r>
          </a:p>
        </p:txBody>
      </p:sp>
      <p:sp>
        <p:nvSpPr>
          <p:cNvPr id="3" name="Title 2">
            <a:extLst>
              <a:ext uri="{FF2B5EF4-FFF2-40B4-BE49-F238E27FC236}">
                <a16:creationId xmlns:a16="http://schemas.microsoft.com/office/drawing/2014/main" id="{D5EFA69C-B623-4E9D-AAD9-1BB29F3C9C27}"/>
              </a:ext>
            </a:extLst>
          </p:cNvPr>
          <p:cNvSpPr>
            <a:spLocks noGrp="1"/>
          </p:cNvSpPr>
          <p:nvPr>
            <p:ph type="title"/>
          </p:nvPr>
        </p:nvSpPr>
        <p:spPr/>
        <p:txBody>
          <a:bodyPr/>
          <a:lstStyle/>
          <a:p>
            <a:r>
              <a:rPr lang="en-US" dirty="0"/>
              <a:t>What we want to know</a:t>
            </a:r>
          </a:p>
        </p:txBody>
      </p:sp>
      <p:pic>
        <p:nvPicPr>
          <p:cNvPr id="5" name="Picture 4">
            <a:extLst>
              <a:ext uri="{FF2B5EF4-FFF2-40B4-BE49-F238E27FC236}">
                <a16:creationId xmlns:a16="http://schemas.microsoft.com/office/drawing/2014/main" id="{9FED60C6-C7CF-4AA8-B795-2E1922006901}"/>
              </a:ext>
            </a:extLst>
          </p:cNvPr>
          <p:cNvPicPr>
            <a:picLocks noChangeAspect="1"/>
          </p:cNvPicPr>
          <p:nvPr/>
        </p:nvPicPr>
        <p:blipFill>
          <a:blip r:embed="rId3"/>
          <a:stretch>
            <a:fillRect/>
          </a:stretch>
        </p:blipFill>
        <p:spPr>
          <a:xfrm>
            <a:off x="1680955" y="3126018"/>
            <a:ext cx="2556753" cy="2079657"/>
          </a:xfrm>
          <a:prstGeom prst="rect">
            <a:avLst/>
          </a:prstGeom>
        </p:spPr>
      </p:pic>
      <p:pic>
        <p:nvPicPr>
          <p:cNvPr id="8" name="Picture 7">
            <a:extLst>
              <a:ext uri="{FF2B5EF4-FFF2-40B4-BE49-F238E27FC236}">
                <a16:creationId xmlns:a16="http://schemas.microsoft.com/office/drawing/2014/main" id="{235FADC7-D9DB-4B55-95F0-8D79847CA50B}"/>
              </a:ext>
            </a:extLst>
          </p:cNvPr>
          <p:cNvPicPr>
            <a:picLocks noChangeAspect="1"/>
          </p:cNvPicPr>
          <p:nvPr/>
        </p:nvPicPr>
        <p:blipFill>
          <a:blip r:embed="rId4"/>
          <a:stretch>
            <a:fillRect/>
          </a:stretch>
        </p:blipFill>
        <p:spPr>
          <a:xfrm>
            <a:off x="4237708" y="1748148"/>
            <a:ext cx="2776953" cy="2079657"/>
          </a:xfrm>
          <a:prstGeom prst="rect">
            <a:avLst/>
          </a:prstGeom>
        </p:spPr>
      </p:pic>
      <p:pic>
        <p:nvPicPr>
          <p:cNvPr id="11" name="Picture 10">
            <a:extLst>
              <a:ext uri="{FF2B5EF4-FFF2-40B4-BE49-F238E27FC236}">
                <a16:creationId xmlns:a16="http://schemas.microsoft.com/office/drawing/2014/main" id="{0E696469-7015-4504-9B97-D250660D94E7}"/>
              </a:ext>
            </a:extLst>
          </p:cNvPr>
          <p:cNvPicPr>
            <a:picLocks noChangeAspect="1"/>
          </p:cNvPicPr>
          <p:nvPr/>
        </p:nvPicPr>
        <p:blipFill>
          <a:blip r:embed="rId5"/>
          <a:stretch>
            <a:fillRect/>
          </a:stretch>
        </p:blipFill>
        <p:spPr>
          <a:xfrm>
            <a:off x="6445376" y="3533087"/>
            <a:ext cx="2035338" cy="2437317"/>
          </a:xfrm>
          <a:prstGeom prst="rect">
            <a:avLst/>
          </a:prstGeom>
        </p:spPr>
      </p:pic>
    </p:spTree>
    <p:extLst>
      <p:ext uri="{BB962C8B-B14F-4D97-AF65-F5344CB8AC3E}">
        <p14:creationId xmlns:p14="http://schemas.microsoft.com/office/powerpoint/2010/main" val="188016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84CBB-2699-48F0-B3F2-7A616002EA08}"/>
              </a:ext>
            </a:extLst>
          </p:cNvPr>
          <p:cNvSpPr>
            <a:spLocks noGrp="1"/>
          </p:cNvSpPr>
          <p:nvPr>
            <p:ph type="title"/>
          </p:nvPr>
        </p:nvSpPr>
        <p:spPr/>
        <p:txBody>
          <a:bodyPr/>
          <a:lstStyle/>
          <a:p>
            <a:r>
              <a:rPr lang="en-US" dirty="0"/>
              <a:t>Energy Transition</a:t>
            </a:r>
          </a:p>
        </p:txBody>
      </p:sp>
    </p:spTree>
    <p:extLst>
      <p:ext uri="{BB962C8B-B14F-4D97-AF65-F5344CB8AC3E}">
        <p14:creationId xmlns:p14="http://schemas.microsoft.com/office/powerpoint/2010/main" val="71474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2231B8-B2B5-40EC-B183-411FED600077}"/>
              </a:ext>
            </a:extLst>
          </p:cNvPr>
          <p:cNvSpPr>
            <a:spLocks noGrp="1"/>
          </p:cNvSpPr>
          <p:nvPr>
            <p:ph type="title"/>
          </p:nvPr>
        </p:nvSpPr>
        <p:spPr/>
        <p:txBody>
          <a:bodyPr/>
          <a:lstStyle/>
          <a:p>
            <a:r>
              <a:rPr lang="en-US" dirty="0"/>
              <a:t>What is Energy Transition?</a:t>
            </a:r>
          </a:p>
        </p:txBody>
      </p:sp>
      <p:sp>
        <p:nvSpPr>
          <p:cNvPr id="2" name="Content Placeholder 1">
            <a:extLst>
              <a:ext uri="{FF2B5EF4-FFF2-40B4-BE49-F238E27FC236}">
                <a16:creationId xmlns:a16="http://schemas.microsoft.com/office/drawing/2014/main" id="{4A410B42-4FA2-41F2-A207-64628CF18688}"/>
              </a:ext>
            </a:extLst>
          </p:cNvPr>
          <p:cNvSpPr>
            <a:spLocks noGrp="1"/>
          </p:cNvSpPr>
          <p:nvPr>
            <p:ph type="body" sz="quarter" idx="10"/>
          </p:nvPr>
        </p:nvSpPr>
        <p:spPr/>
        <p:txBody>
          <a:bodyPr>
            <a:normAutofit/>
          </a:bodyPr>
          <a:lstStyle/>
          <a:p>
            <a:r>
              <a:rPr lang="en-US" dirty="0"/>
              <a:t>A significant structural change in an energy system. Historically, these changes have been driven by the demand for and availability of different fuels.</a:t>
            </a:r>
          </a:p>
          <a:p>
            <a:r>
              <a:rPr lang="en-US" dirty="0"/>
              <a:t>				</a:t>
            </a:r>
          </a:p>
          <a:p>
            <a:r>
              <a:rPr lang="en-US" b="0" i="0" dirty="0">
                <a:solidFill>
                  <a:srgbClr val="2E2E2E"/>
                </a:solidFill>
                <a:effectLst/>
                <a:latin typeface="NexusSerif"/>
              </a:rPr>
              <a:t>.</a:t>
            </a:r>
            <a:endParaRPr lang="en-US" dirty="0"/>
          </a:p>
          <a:p>
            <a:r>
              <a:rPr lang="en-US" dirty="0"/>
              <a:t>	</a:t>
            </a:r>
          </a:p>
          <a:p>
            <a:endParaRPr lang="en-US" dirty="0"/>
          </a:p>
        </p:txBody>
      </p:sp>
      <p:grpSp>
        <p:nvGrpSpPr>
          <p:cNvPr id="18" name="Group 17">
            <a:extLst>
              <a:ext uri="{FF2B5EF4-FFF2-40B4-BE49-F238E27FC236}">
                <a16:creationId xmlns:a16="http://schemas.microsoft.com/office/drawing/2014/main" id="{A0062D0E-2060-4EA5-AEBF-0FC5639AB074}"/>
              </a:ext>
            </a:extLst>
          </p:cNvPr>
          <p:cNvGrpSpPr/>
          <p:nvPr/>
        </p:nvGrpSpPr>
        <p:grpSpPr>
          <a:xfrm>
            <a:off x="0" y="2637229"/>
            <a:ext cx="8587168" cy="2249558"/>
            <a:chOff x="0" y="2637229"/>
            <a:chExt cx="8587168" cy="2249558"/>
          </a:xfrm>
        </p:grpSpPr>
        <p:pic>
          <p:nvPicPr>
            <p:cNvPr id="8" name="Picture 7" descr="A close up of a sign&#10;&#10;Description automatically generated">
              <a:extLst>
                <a:ext uri="{FF2B5EF4-FFF2-40B4-BE49-F238E27FC236}">
                  <a16:creationId xmlns:a16="http://schemas.microsoft.com/office/drawing/2014/main" id="{AC339573-0B18-4598-B319-B60ACA13594F}"/>
                </a:ext>
              </a:extLst>
            </p:cNvPr>
            <p:cNvPicPr>
              <a:picLocks noChangeAspect="1"/>
            </p:cNvPicPr>
            <p:nvPr/>
          </p:nvPicPr>
          <p:blipFill>
            <a:blip r:embed="rId3"/>
            <a:stretch>
              <a:fillRect/>
            </a:stretch>
          </p:blipFill>
          <p:spPr>
            <a:xfrm>
              <a:off x="5228388" y="3314870"/>
              <a:ext cx="1403498" cy="1228062"/>
            </a:xfrm>
            <a:prstGeom prst="rect">
              <a:avLst/>
            </a:prstGeom>
          </p:spPr>
        </p:pic>
        <p:pic>
          <p:nvPicPr>
            <p:cNvPr id="12" name="Picture 11" descr="A picture containing background pattern&#10;&#10;Description automatically generated">
              <a:extLst>
                <a:ext uri="{FF2B5EF4-FFF2-40B4-BE49-F238E27FC236}">
                  <a16:creationId xmlns:a16="http://schemas.microsoft.com/office/drawing/2014/main" id="{4F395F84-6C25-46EF-AC65-ED1E4C1C730C}"/>
                </a:ext>
              </a:extLst>
            </p:cNvPr>
            <p:cNvPicPr>
              <a:picLocks noChangeAspect="1"/>
            </p:cNvPicPr>
            <p:nvPr/>
          </p:nvPicPr>
          <p:blipFill>
            <a:blip r:embed="rId4"/>
            <a:stretch>
              <a:fillRect/>
            </a:stretch>
          </p:blipFill>
          <p:spPr>
            <a:xfrm>
              <a:off x="6928488" y="2828614"/>
              <a:ext cx="1658680" cy="1714318"/>
            </a:xfrm>
            <a:prstGeom prst="rect">
              <a:avLst/>
            </a:prstGeom>
          </p:spPr>
        </p:pic>
        <p:pic>
          <p:nvPicPr>
            <p:cNvPr id="16" name="Picture 15" descr="Logo&#10;&#10;Description automatically generated">
              <a:extLst>
                <a:ext uri="{FF2B5EF4-FFF2-40B4-BE49-F238E27FC236}">
                  <a16:creationId xmlns:a16="http://schemas.microsoft.com/office/drawing/2014/main" id="{FD5B2A89-C357-41F9-8846-7921AB2240BD}"/>
                </a:ext>
              </a:extLst>
            </p:cNvPr>
            <p:cNvPicPr>
              <a:picLocks noChangeAspect="1"/>
            </p:cNvPicPr>
            <p:nvPr/>
          </p:nvPicPr>
          <p:blipFill>
            <a:blip r:embed="rId5"/>
            <a:stretch>
              <a:fillRect/>
            </a:stretch>
          </p:blipFill>
          <p:spPr>
            <a:xfrm>
              <a:off x="0" y="2992621"/>
              <a:ext cx="1812756" cy="1894166"/>
            </a:xfrm>
            <a:prstGeom prst="rect">
              <a:avLst/>
            </a:prstGeom>
          </p:spPr>
        </p:pic>
        <p:pic>
          <p:nvPicPr>
            <p:cNvPr id="14" name="Picture 13" descr="A picture containing drawing, horse&#10;&#10;Description automatically generated">
              <a:extLst>
                <a:ext uri="{FF2B5EF4-FFF2-40B4-BE49-F238E27FC236}">
                  <a16:creationId xmlns:a16="http://schemas.microsoft.com/office/drawing/2014/main" id="{7B676885-3350-42D4-8CD2-E6C48723B650}"/>
                </a:ext>
              </a:extLst>
            </p:cNvPr>
            <p:cNvPicPr>
              <a:picLocks noChangeAspect="1"/>
            </p:cNvPicPr>
            <p:nvPr/>
          </p:nvPicPr>
          <p:blipFill>
            <a:blip r:embed="rId6"/>
            <a:stretch>
              <a:fillRect/>
            </a:stretch>
          </p:blipFill>
          <p:spPr>
            <a:xfrm>
              <a:off x="1654062" y="3472267"/>
              <a:ext cx="3099976" cy="1098725"/>
            </a:xfrm>
            <a:prstGeom prst="rect">
              <a:avLst/>
            </a:prstGeom>
          </p:spPr>
        </p:pic>
        <p:sp>
          <p:nvSpPr>
            <p:cNvPr id="17" name="TextBox 16">
              <a:extLst>
                <a:ext uri="{FF2B5EF4-FFF2-40B4-BE49-F238E27FC236}">
                  <a16:creationId xmlns:a16="http://schemas.microsoft.com/office/drawing/2014/main" id="{CEA936F7-E996-40EE-ABBC-768B9783733A}"/>
                </a:ext>
              </a:extLst>
            </p:cNvPr>
            <p:cNvSpPr txBox="1"/>
            <p:nvPr/>
          </p:nvSpPr>
          <p:spPr>
            <a:xfrm>
              <a:off x="2806995" y="2637229"/>
              <a:ext cx="3824891" cy="523220"/>
            </a:xfrm>
            <a:prstGeom prst="rect">
              <a:avLst/>
            </a:prstGeom>
            <a:noFill/>
          </p:spPr>
          <p:txBody>
            <a:bodyPr wrap="square" rtlCol="0">
              <a:spAutoFit/>
            </a:bodyPr>
            <a:lstStyle/>
            <a:p>
              <a:pPr algn="ctr"/>
              <a:r>
                <a:rPr lang="en-US" sz="2800" dirty="0"/>
                <a:t>Previous transitions</a:t>
              </a:r>
            </a:p>
          </p:txBody>
        </p:sp>
      </p:grpSp>
    </p:spTree>
    <p:extLst>
      <p:ext uri="{BB962C8B-B14F-4D97-AF65-F5344CB8AC3E}">
        <p14:creationId xmlns:p14="http://schemas.microsoft.com/office/powerpoint/2010/main" val="212072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SPE2">
      <a:dk1>
        <a:sysClr val="windowText" lastClr="000000"/>
      </a:dk1>
      <a:lt1>
        <a:sysClr val="window" lastClr="FFFFFF"/>
      </a:lt1>
      <a:dk2>
        <a:srgbClr val="17316A"/>
      </a:dk2>
      <a:lt2>
        <a:srgbClr val="EEECE1"/>
      </a:lt2>
      <a:accent1>
        <a:srgbClr val="0067B1"/>
      </a:accent1>
      <a:accent2>
        <a:srgbClr val="E66A3F"/>
      </a:accent2>
      <a:accent3>
        <a:srgbClr val="7FB539"/>
      </a:accent3>
      <a:accent4>
        <a:srgbClr val="717EBD"/>
      </a:accent4>
      <a:accent5>
        <a:srgbClr val="89C3E5"/>
      </a:accent5>
      <a:accent6>
        <a:srgbClr val="EEA420"/>
      </a:accent6>
      <a:hlink>
        <a:srgbClr val="0067B1"/>
      </a:hlink>
      <a:folHlink>
        <a:srgbClr val="717EB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4" id="{86DA810A-E073-6645-8354-808837FB4916}" vid="{C61ED8B0-D37D-674F-BBFC-7A866BA650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FEF10DF64856946A01C09CEBCDDFFCD" ma:contentTypeVersion="12" ma:contentTypeDescription="Create a new document." ma:contentTypeScope="" ma:versionID="94efdc0e30384fe6f7cb424f7f351b47">
  <xsd:schema xmlns:xsd="http://www.w3.org/2001/XMLSchema" xmlns:xs="http://www.w3.org/2001/XMLSchema" xmlns:p="http://schemas.microsoft.com/office/2006/metadata/properties" xmlns:ns3="53b00423-192c-4250-a612-7616da90b45f" xmlns:ns4="f19b3ccc-0534-414a-a59e-657f5ee48c11" targetNamespace="http://schemas.microsoft.com/office/2006/metadata/properties" ma:root="true" ma:fieldsID="2c6d1b80bf0a937177e17bbb0852b4cf" ns3:_="" ns4:_="">
    <xsd:import namespace="53b00423-192c-4250-a612-7616da90b45f"/>
    <xsd:import namespace="f19b3ccc-0534-414a-a59e-657f5ee48c1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b00423-192c-4250-a612-7616da90b4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9b3ccc-0534-414a-a59e-657f5ee48c1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4D8E28-B8C1-4F8E-9D83-AF0015323A04}">
  <ds:schemaRefs>
    <ds:schemaRef ds:uri="http://schemas.microsoft.com/sharepoint/v3/contenttype/forms"/>
  </ds:schemaRefs>
</ds:datastoreItem>
</file>

<file path=customXml/itemProps2.xml><?xml version="1.0" encoding="utf-8"?>
<ds:datastoreItem xmlns:ds="http://schemas.openxmlformats.org/officeDocument/2006/customXml" ds:itemID="{89F010CB-DB13-4D66-966F-DDAA921A14A4}">
  <ds:schemaRefs>
    <ds:schemaRef ds:uri="http://schemas.microsoft.com/office/2006/metadata/properties"/>
    <ds:schemaRef ds:uri="53b00423-192c-4250-a612-7616da90b45f"/>
    <ds:schemaRef ds:uri="http://schemas.openxmlformats.org/package/2006/metadata/core-properties"/>
    <ds:schemaRef ds:uri="http://schemas.microsoft.com/office/2006/documentManagement/types"/>
    <ds:schemaRef ds:uri="f19b3ccc-0534-414a-a59e-657f5ee48c11"/>
    <ds:schemaRef ds:uri="http://purl.org/dc/terms/"/>
    <ds:schemaRef ds:uri="http://purl.org/dc/elements/1.1/"/>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422A53CC-9104-4681-92DC-419EA299DB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b00423-192c-4250-a612-7616da90b45f"/>
    <ds:schemaRef ds:uri="f19b3ccc-0534-414a-a59e-657f5ee48c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e4me-Presentation-2020</Template>
  <TotalTime>12135</TotalTime>
  <Words>2016</Words>
  <Application>Microsoft Office PowerPoint</Application>
  <PresentationFormat>On-screen Show (4:3)</PresentationFormat>
  <Paragraphs>159</Paragraphs>
  <Slides>29</Slides>
  <Notes>18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Abel</vt:lpstr>
      <vt:lpstr>Arial</vt:lpstr>
      <vt:lpstr>Arial Narrow</vt:lpstr>
      <vt:lpstr>Calibri</vt:lpstr>
      <vt:lpstr>Calibri Light</vt:lpstr>
      <vt:lpstr>Georgia</vt:lpstr>
      <vt:lpstr>Libre Baskerville</vt:lpstr>
      <vt:lpstr>NexusSerif</vt:lpstr>
      <vt:lpstr>Noto Serif</vt:lpstr>
      <vt:lpstr>Roboto</vt:lpstr>
      <vt:lpstr>Wingdings</vt:lpstr>
      <vt:lpstr>Office Theme</vt:lpstr>
      <vt:lpstr>Energy4me Virtual Member Training for Section</vt:lpstr>
      <vt:lpstr>Agenda</vt:lpstr>
      <vt:lpstr>Energy4me (www.energy4me.org) </vt:lpstr>
      <vt:lpstr>How Oil is Produced</vt:lpstr>
      <vt:lpstr>What We Need to Know</vt:lpstr>
      <vt:lpstr>What we want to know</vt:lpstr>
      <vt:lpstr>What we want to know</vt:lpstr>
      <vt:lpstr>Energy Transition</vt:lpstr>
      <vt:lpstr>What is Energy Transition?</vt:lpstr>
      <vt:lpstr>Current Transition</vt:lpstr>
      <vt:lpstr>Energy Mix 2040</vt:lpstr>
      <vt:lpstr>How do We Get There?</vt:lpstr>
      <vt:lpstr>Energy Mix 2040</vt:lpstr>
      <vt:lpstr>Content</vt:lpstr>
      <vt:lpstr>Activity: Oil Seeps</vt:lpstr>
      <vt:lpstr>Activity: Oil Seeps</vt:lpstr>
      <vt:lpstr>Activity: Cartesian Diver</vt:lpstr>
      <vt:lpstr>Activity: Cartesian Diver</vt:lpstr>
      <vt:lpstr>Activity: Understanding Density</vt:lpstr>
      <vt:lpstr>Activity: Understanding Density</vt:lpstr>
      <vt:lpstr>Activity: Core Sampling</vt:lpstr>
      <vt:lpstr>Activity: Core Sampling</vt:lpstr>
      <vt:lpstr>Activity: Getting the Oil Out</vt:lpstr>
      <vt:lpstr>Activity: Getting the Oil Out</vt:lpstr>
      <vt:lpstr>Activity: Perforated Well Casing</vt:lpstr>
      <vt:lpstr>Activity: Perforated Well Casing</vt:lpstr>
      <vt:lpstr>Activity: Perforated Well Casing</vt:lpstr>
      <vt:lpstr>Roundup Discussion</vt:lpstr>
      <vt:lpstr>www.energy4me.org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 Energy4Me Workshop</dc:title>
  <dc:creator>Paige McCown</dc:creator>
  <cp:lastModifiedBy>Paige McCown</cp:lastModifiedBy>
  <cp:revision>140</cp:revision>
  <dcterms:created xsi:type="dcterms:W3CDTF">2020-10-27T17:24:47Z</dcterms:created>
  <dcterms:modified xsi:type="dcterms:W3CDTF">2021-04-16T16:18:10Z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0x0101007FEF10DF64856946A01C09CEBCDDFFCD</vt:lpwstr>
  </property>
</Properties>
</file>